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_rels/notesSlide39.xml.rels" ContentType="application/vnd.openxmlformats-package.relationships+xml"/>
  <Override PartName="/ppt/notesSlides/_rels/notesSlide40.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media/image28.png" ContentType="image/png"/>
  <Override PartName="/ppt/media/image1.jpeg" ContentType="image/jpeg"/>
  <Override PartName="/ppt/media/image58.png" ContentType="image/png"/>
  <Override PartName="/ppt/media/image56.jpeg" ContentType="image/jpeg"/>
  <Override PartName="/ppt/media/image2.png" ContentType="image/png"/>
  <Override PartName="/ppt/media/image3.jpeg" ContentType="image/jpeg"/>
  <Override PartName="/ppt/media/image4.png" ContentType="image/png"/>
  <Override PartName="/ppt/media/image70.png" ContentType="image/png"/>
  <Override PartName="/ppt/media/image5.jpeg" ContentType="image/jpeg"/>
  <Override PartName="/ppt/media/image6.png" ContentType="image/png"/>
  <Override PartName="/ppt/media/image7.jpeg" ContentType="image/jpeg"/>
  <Override PartName="/ppt/media/image59.jpeg" ContentType="image/jpeg"/>
  <Override PartName="/ppt/media/image8.png" ContentType="image/png"/>
  <Override PartName="/ppt/media/image23.jpeg" ContentType="image/jpeg"/>
  <Override PartName="/ppt/media/image9.jpeg" ContentType="image/jpeg"/>
  <Override PartName="/ppt/media/image51.png" ContentType="image/png"/>
  <Override PartName="/ppt/media/image10.png" ContentType="image/png"/>
  <Override PartName="/ppt/media/image29.jpeg" ContentType="image/jpeg"/>
  <Override PartName="/ppt/media/image11.jpeg" ContentType="image/jpeg"/>
  <Override PartName="/ppt/media/image12.png" ContentType="image/png"/>
  <Override PartName="/ppt/media/image86.png" ContentType="image/png"/>
  <Override PartName="/ppt/media/image13.jpeg" ContentType="image/jpeg"/>
  <Override PartName="/ppt/media/image14.png" ContentType="image/png"/>
  <Override PartName="/ppt/media/image15.jpeg" ContentType="image/jpeg"/>
  <Override PartName="/ppt/media/image39.png" ContentType="image/png"/>
  <Override PartName="/ppt/media/image16.png" ContentType="image/png"/>
  <Override PartName="/ppt/media/image63.jpeg" ContentType="image/jpeg"/>
  <Override PartName="/ppt/media/image17.jpeg" ContentType="image/jpeg"/>
  <Override PartName="/ppt/media/image18.png" ContentType="image/png"/>
  <Override PartName="/ppt/media/image52.jpeg" ContentType="image/jpeg"/>
  <Override PartName="/ppt/media/image19.jpeg" ContentType="image/jpeg"/>
  <Override PartName="/ppt/media/image22.png" ContentType="image/png"/>
  <Override PartName="/ppt/media/image20.png" ContentType="image/png"/>
  <Override PartName="/ppt/media/image40.jpeg" ContentType="image/jpeg"/>
  <Override PartName="/ppt/media/image21.jpeg" ContentType="image/jpeg"/>
  <Override PartName="/ppt/media/image24.png" ContentType="image/png"/>
  <Override PartName="/ppt/media/image25.jpeg" ContentType="image/jpeg"/>
  <Override PartName="/ppt/media/image26.png" ContentType="image/png"/>
  <Override PartName="/ppt/media/image64.jpeg" ContentType="image/jpeg"/>
  <Override PartName="/ppt/media/image27.jpeg" ContentType="image/jpeg"/>
  <Override PartName="/ppt/media/image47.png" ContentType="image/png"/>
  <Override PartName="/ppt/media/image30.png" ContentType="image/png"/>
  <Override PartName="/ppt/media/image31.jpeg" ContentType="image/jpeg"/>
  <Override PartName="/ppt/media/image32.png" ContentType="image/png"/>
  <Override PartName="/ppt/media/image33.jpeg" ContentType="image/jpeg"/>
  <Override PartName="/ppt/media/image34.png" ContentType="image/png"/>
  <Override PartName="/ppt/media/image35.jpeg" ContentType="image/jpeg"/>
  <Override PartName="/ppt/media/image36.png" ContentType="image/png"/>
  <Override PartName="/ppt/media/image37.jpeg" ContentType="image/jpeg"/>
  <Override PartName="/ppt/media/image38.jpeg" ContentType="image/jpeg"/>
  <Override PartName="/ppt/media/image45.png" ContentType="image/png"/>
  <Override PartName="/ppt/media/image41.png" ContentType="image/png"/>
  <Override PartName="/ppt/media/image42.jpeg" ContentType="image/jpeg"/>
  <Override PartName="/ppt/media/image43.png" ContentType="image/png"/>
  <Override PartName="/ppt/media/image44.jpeg" ContentType="image/jpeg"/>
  <Override PartName="/ppt/media/image60.png" ContentType="image/png"/>
  <Override PartName="/ppt/media/image46.jpeg" ContentType="image/jpeg"/>
  <Override PartName="/ppt/media/image48.jpeg" ContentType="image/jpeg"/>
  <Override PartName="/ppt/media/image49.png" ContentType="image/png"/>
  <Override PartName="/ppt/media/image50.jpeg" ContentType="image/jpeg"/>
  <Override PartName="/ppt/media/image53.png" ContentType="image/png"/>
  <Override PartName="/ppt/media/image54.jpeg" ContentType="image/jpeg"/>
  <Override PartName="/ppt/media/image55.png" ContentType="image/png"/>
  <Override PartName="/ppt/media/image57.png" ContentType="image/png"/>
  <Override PartName="/ppt/media/image61.jpeg" ContentType="image/jpeg"/>
  <Override PartName="/ppt/media/image62.jpeg" ContentType="image/jpeg"/>
  <Override PartName="/ppt/media/image65.png" ContentType="image/png"/>
  <Override PartName="/ppt/media/image66.jpeg" ContentType="image/jpeg"/>
  <Override PartName="/ppt/media/image67.jpeg" ContentType="image/jpeg"/>
  <Override PartName="/ppt/media/image68.png" ContentType="image/png"/>
  <Override PartName="/ppt/media/image69.jpeg" ContentType="image/jpeg"/>
  <Override PartName="/ppt/media/image71.png" ContentType="image/png"/>
  <Override PartName="/ppt/media/image72.jpeg" ContentType="image/jpeg"/>
  <Override PartName="/ppt/media/image73.png" ContentType="image/png"/>
  <Override PartName="/ppt/media/image74.jpeg" ContentType="image/jpeg"/>
  <Override PartName="/ppt/media/image75.png" ContentType="image/png"/>
  <Override PartName="/ppt/media/image76.png" ContentType="image/png"/>
  <Override PartName="/ppt/media/image77.jpeg" ContentType="image/jpeg"/>
  <Override PartName="/ppt/media/image78.png" ContentType="image/png"/>
  <Override PartName="/ppt/media/image79.jpeg" ContentType="image/jpeg"/>
  <Override PartName="/ppt/media/image80.png" ContentType="image/png"/>
  <Override PartName="/ppt/media/image81.jpeg" ContentType="image/jpeg"/>
  <Override PartName="/ppt/media/image82.png" ContentType="image/png"/>
  <Override PartName="/ppt/media/image83.png" ContentType="image/png"/>
  <Override PartName="/ppt/media/image84.png" ContentType="image/png"/>
  <Override PartName="/ppt/media/image85.jpeg" ContentType="image/jpeg"/>
  <Override PartName="/ppt/media/image87.jpeg" ContentType="image/jpeg"/>
  <Override PartName="/ppt/media/image89.png" ContentType="image/png"/>
  <Override PartName="/ppt/media/image88.png" ContentType="image/png"/>
  <Override PartName="/ppt/media/image90.jpeg" ContentType="image/jpeg"/>
  <Override PartName="/ppt/media/image91.png" ContentType="image/png"/>
  <Override PartName="/ppt/media/image92.jpeg" ContentType="image/jpeg"/>
  <Override PartName="/ppt/media/image93.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sk-SK" sz="4400" spc="-1" strike="noStrike">
                <a:latin typeface="Calibri"/>
              </a:rPr>
              <a:t>Kliknúť pre presun snímky</a:t>
            </a:r>
            <a:endParaRPr b="0" lang="sk-SK" sz="4400" spc="-1" strike="noStrike">
              <a:latin typeface="Calibri"/>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sk-SK" sz="2000" spc="-1" strike="noStrike">
                <a:latin typeface="Arial"/>
              </a:rPr>
              <a:t>Kliknúť pre úpravu formátu poznámok</a:t>
            </a:r>
            <a:endParaRPr b="0" lang="sk-SK"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sk-SK" sz="1400" spc="-1" strike="noStrike">
                <a:latin typeface="Times New Roman"/>
              </a:rPr>
              <a:t>&lt;hlavička&gt;</a:t>
            </a:r>
            <a:endParaRPr b="0" lang="sk-SK"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sk-SK" sz="1400" spc="-1" strike="noStrike">
                <a:latin typeface="Times New Roman"/>
              </a:rPr>
              <a:t>&lt;dátum/čas&gt;</a:t>
            </a:r>
            <a:endParaRPr b="0" lang="sk-SK"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sk-SK" sz="1400" spc="-1" strike="noStrike">
                <a:latin typeface="Times New Roman"/>
              </a:rPr>
              <a:t>&lt;päta&gt;</a:t>
            </a:r>
            <a:endParaRPr b="0" lang="sk-SK"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6D518C43-0B2B-4D9C-ACFB-1FC880BCD619}" type="slidenum">
              <a:rPr b="0" lang="sk-SK" sz="1400" spc="-1" strike="noStrike">
                <a:latin typeface="Times New Roman"/>
              </a:rPr>
              <a:t>&lt;číslo&gt;</a:t>
            </a:fld>
            <a:endParaRPr b="0" lang="sk-SK"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sldImg"/>
          </p:nvPr>
        </p:nvSpPr>
        <p:spPr>
          <a:xfrm>
            <a:off x="380880" y="685800"/>
            <a:ext cx="6095520" cy="3428640"/>
          </a:xfrm>
          <a:prstGeom prst="rect">
            <a:avLst/>
          </a:prstGeom>
        </p:spPr>
      </p:sp>
      <p:sp>
        <p:nvSpPr>
          <p:cNvPr id="338"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i="1" lang="sk-SK" sz="1200" spc="-1" strike="noStrike">
                <a:latin typeface="Calibri"/>
                <a:ea typeface="Calibri"/>
              </a:rPr>
              <a:t>DOI: 10.3102/003465430298487, </a:t>
            </a:r>
            <a:r>
              <a:rPr b="0" lang="sk-SK" sz="1200" spc="-1" strike="noStrike">
                <a:latin typeface="Calibri"/>
                <a:ea typeface="Calibri"/>
              </a:rPr>
              <a:t>The Power of Feedback, John Hattie and Helen Timperley, </a:t>
            </a:r>
            <a:r>
              <a:rPr b="0" i="1" lang="sk-SK" sz="1200" spc="-1" strike="noStrike">
                <a:latin typeface="Calibri"/>
                <a:ea typeface="Calibri"/>
              </a:rPr>
              <a:t>University of Auckland</a:t>
            </a:r>
            <a:endParaRPr b="0" lang="sk-SK" sz="12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sldImg"/>
          </p:nvPr>
        </p:nvSpPr>
        <p:spPr>
          <a:xfrm>
            <a:off x="380880" y="685800"/>
            <a:ext cx="6095520" cy="3428640"/>
          </a:xfrm>
          <a:prstGeom prst="rect">
            <a:avLst/>
          </a:prstGeom>
        </p:spPr>
      </p:sp>
      <p:sp>
        <p:nvSpPr>
          <p:cNvPr id="340"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i="1" lang="sk-SK" sz="1200" spc="-1" strike="noStrike">
                <a:latin typeface="Calibri"/>
                <a:ea typeface="Calibri"/>
              </a:rPr>
              <a:t>DOI: 10.3102/003465430298487, </a:t>
            </a:r>
            <a:r>
              <a:rPr b="0" lang="sk-SK" sz="1200" spc="-1" strike="noStrike">
                <a:latin typeface="Calibri"/>
                <a:ea typeface="Calibri"/>
              </a:rPr>
              <a:t>The Power of Feedback, John Hattie and Helen Timperley, </a:t>
            </a:r>
            <a:r>
              <a:rPr b="0" i="1" lang="sk-SK" sz="1200" spc="-1" strike="noStrike">
                <a:latin typeface="Calibri"/>
                <a:ea typeface="Calibri"/>
              </a:rPr>
              <a:t>University of Auckland</a:t>
            </a:r>
            <a:endParaRPr b="0" lang="sk-SK"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25" name="PlaceHolder 2"/>
          <p:cNvSpPr>
            <a:spLocks noGrp="1"/>
          </p:cNvSpPr>
          <p:nvPr>
            <p:ph type="body"/>
          </p:nvPr>
        </p:nvSpPr>
        <p:spPr>
          <a:xfrm>
            <a:off x="1523880" y="3602160"/>
            <a:ext cx="9143640" cy="1552680"/>
          </a:xfrm>
          <a:prstGeom prst="rect">
            <a:avLst/>
          </a:prstGeom>
        </p:spPr>
        <p:txBody>
          <a:bodyPr lIns="0" rIns="0" tIns="0" bIns="0">
            <a:normAutofit/>
          </a:bodyPr>
          <a:p>
            <a:endParaRPr b="0" lang="sk-SK" sz="2800" spc="-1" strike="noStrike">
              <a:latin typeface="Calibri"/>
            </a:endParaRPr>
          </a:p>
        </p:txBody>
      </p:sp>
      <p:sp>
        <p:nvSpPr>
          <p:cNvPr id="26" name="PlaceHolder 3"/>
          <p:cNvSpPr>
            <a:spLocks noGrp="1"/>
          </p:cNvSpPr>
          <p:nvPr>
            <p:ph type="body"/>
          </p:nvPr>
        </p:nvSpPr>
        <p:spPr>
          <a:xfrm>
            <a:off x="1523880" y="5302800"/>
            <a:ext cx="9143640" cy="1552680"/>
          </a:xfrm>
          <a:prstGeom prst="rect">
            <a:avLst/>
          </a:prstGeom>
        </p:spPr>
        <p:txBody>
          <a:bodyPr lIns="0" rIns="0" tIns="0" bIns="0">
            <a:normAutofit/>
          </a:bodyPr>
          <a:p>
            <a:endParaRPr b="0" lang="sk-SK" sz="2800" spc="-1" strike="noStrike">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28"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2800" spc="-1" strike="noStrike">
              <a:latin typeface="Calibri"/>
            </a:endParaRPr>
          </a:p>
        </p:txBody>
      </p:sp>
      <p:sp>
        <p:nvSpPr>
          <p:cNvPr id="29"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2800" spc="-1" strike="noStrike">
              <a:latin typeface="Calibri"/>
            </a:endParaRPr>
          </a:p>
        </p:txBody>
      </p:sp>
      <p:sp>
        <p:nvSpPr>
          <p:cNvPr id="30"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2800" spc="-1" strike="noStrike">
              <a:latin typeface="Calibri"/>
            </a:endParaRPr>
          </a:p>
        </p:txBody>
      </p:sp>
      <p:sp>
        <p:nvSpPr>
          <p:cNvPr id="31" name="PlaceHolder 5"/>
          <p:cNvSpPr>
            <a:spLocks noGrp="1"/>
          </p:cNvSpPr>
          <p:nvPr>
            <p:ph type="body"/>
          </p:nvPr>
        </p:nvSpPr>
        <p:spPr>
          <a:xfrm>
            <a:off x="6209280" y="5302800"/>
            <a:ext cx="4461840" cy="1552680"/>
          </a:xfrm>
          <a:prstGeom prst="rect">
            <a:avLst/>
          </a:prstGeom>
        </p:spPr>
        <p:txBody>
          <a:bodyPr lIns="0" rIns="0" tIns="0" bIns="0">
            <a:normAutofit/>
          </a:bodyPr>
          <a:p>
            <a:endParaRPr b="0" lang="sk-SK" sz="2800" spc="-1" strike="noStrike">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33" name="PlaceHolder 2"/>
          <p:cNvSpPr>
            <a:spLocks noGrp="1"/>
          </p:cNvSpPr>
          <p:nvPr>
            <p:ph type="body"/>
          </p:nvPr>
        </p:nvSpPr>
        <p:spPr>
          <a:xfrm>
            <a:off x="1523880" y="3602160"/>
            <a:ext cx="2944080" cy="1552680"/>
          </a:xfrm>
          <a:prstGeom prst="rect">
            <a:avLst/>
          </a:prstGeom>
        </p:spPr>
        <p:txBody>
          <a:bodyPr lIns="0" rIns="0" tIns="0" bIns="0">
            <a:normAutofit/>
          </a:bodyPr>
          <a:p>
            <a:endParaRPr b="0" lang="sk-SK" sz="2800" spc="-1" strike="noStrike">
              <a:latin typeface="Calibri"/>
            </a:endParaRPr>
          </a:p>
        </p:txBody>
      </p:sp>
      <p:sp>
        <p:nvSpPr>
          <p:cNvPr id="34" name="PlaceHolder 3"/>
          <p:cNvSpPr>
            <a:spLocks noGrp="1"/>
          </p:cNvSpPr>
          <p:nvPr>
            <p:ph type="body"/>
          </p:nvPr>
        </p:nvSpPr>
        <p:spPr>
          <a:xfrm>
            <a:off x="4615560" y="3602160"/>
            <a:ext cx="2944080" cy="1552680"/>
          </a:xfrm>
          <a:prstGeom prst="rect">
            <a:avLst/>
          </a:prstGeom>
        </p:spPr>
        <p:txBody>
          <a:bodyPr lIns="0" rIns="0" tIns="0" bIns="0">
            <a:normAutofit/>
          </a:bodyPr>
          <a:p>
            <a:endParaRPr b="0" lang="sk-SK" sz="2800" spc="-1" strike="noStrike">
              <a:latin typeface="Calibri"/>
            </a:endParaRPr>
          </a:p>
        </p:txBody>
      </p:sp>
      <p:sp>
        <p:nvSpPr>
          <p:cNvPr id="35" name="PlaceHolder 4"/>
          <p:cNvSpPr>
            <a:spLocks noGrp="1"/>
          </p:cNvSpPr>
          <p:nvPr>
            <p:ph type="body"/>
          </p:nvPr>
        </p:nvSpPr>
        <p:spPr>
          <a:xfrm>
            <a:off x="7707240" y="3602160"/>
            <a:ext cx="2944080" cy="1552680"/>
          </a:xfrm>
          <a:prstGeom prst="rect">
            <a:avLst/>
          </a:prstGeom>
        </p:spPr>
        <p:txBody>
          <a:bodyPr lIns="0" rIns="0" tIns="0" bIns="0">
            <a:normAutofit/>
          </a:bodyPr>
          <a:p>
            <a:endParaRPr b="0" lang="sk-SK" sz="2800" spc="-1" strike="noStrike">
              <a:latin typeface="Calibri"/>
            </a:endParaRPr>
          </a:p>
        </p:txBody>
      </p:sp>
      <p:sp>
        <p:nvSpPr>
          <p:cNvPr id="36" name="PlaceHolder 5"/>
          <p:cNvSpPr>
            <a:spLocks noGrp="1"/>
          </p:cNvSpPr>
          <p:nvPr>
            <p:ph type="body"/>
          </p:nvPr>
        </p:nvSpPr>
        <p:spPr>
          <a:xfrm>
            <a:off x="1523880" y="5302800"/>
            <a:ext cx="2944080" cy="1552680"/>
          </a:xfrm>
          <a:prstGeom prst="rect">
            <a:avLst/>
          </a:prstGeom>
        </p:spPr>
        <p:txBody>
          <a:bodyPr lIns="0" rIns="0" tIns="0" bIns="0">
            <a:normAutofit/>
          </a:bodyPr>
          <a:p>
            <a:endParaRPr b="0" lang="sk-SK" sz="2800" spc="-1" strike="noStrike">
              <a:latin typeface="Calibri"/>
            </a:endParaRPr>
          </a:p>
        </p:txBody>
      </p:sp>
      <p:sp>
        <p:nvSpPr>
          <p:cNvPr id="37" name="PlaceHolder 6"/>
          <p:cNvSpPr>
            <a:spLocks noGrp="1"/>
          </p:cNvSpPr>
          <p:nvPr>
            <p:ph type="body"/>
          </p:nvPr>
        </p:nvSpPr>
        <p:spPr>
          <a:xfrm>
            <a:off x="4615560" y="5302800"/>
            <a:ext cx="2944080" cy="1552680"/>
          </a:xfrm>
          <a:prstGeom prst="rect">
            <a:avLst/>
          </a:prstGeom>
        </p:spPr>
        <p:txBody>
          <a:bodyPr lIns="0" rIns="0" tIns="0" bIns="0">
            <a:normAutofit/>
          </a:bodyPr>
          <a:p>
            <a:endParaRPr b="0" lang="sk-SK" sz="2800" spc="-1" strike="noStrike">
              <a:latin typeface="Calibri"/>
            </a:endParaRPr>
          </a:p>
        </p:txBody>
      </p:sp>
      <p:sp>
        <p:nvSpPr>
          <p:cNvPr id="38" name="PlaceHolder 7"/>
          <p:cNvSpPr>
            <a:spLocks noGrp="1"/>
          </p:cNvSpPr>
          <p:nvPr>
            <p:ph type="body"/>
          </p:nvPr>
        </p:nvSpPr>
        <p:spPr>
          <a:xfrm>
            <a:off x="7707240" y="5302800"/>
            <a:ext cx="2944080" cy="1552680"/>
          </a:xfrm>
          <a:prstGeom prst="rect">
            <a:avLst/>
          </a:prstGeom>
        </p:spPr>
        <p:txBody>
          <a:bodyPr lIns="0" rIns="0" tIns="0" bIns="0">
            <a:normAutofit/>
          </a:bodyPr>
          <a:p>
            <a:endParaRPr b="0" lang="sk-SK" sz="2800" spc="-1" strike="noStrike">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4" name="PlaceHolder 2"/>
          <p:cNvSpPr>
            <a:spLocks noGrp="1"/>
          </p:cNvSpPr>
          <p:nvPr>
            <p:ph type="subTitle"/>
          </p:nvPr>
        </p:nvSpPr>
        <p:spPr>
          <a:xfrm>
            <a:off x="1523880" y="3602160"/>
            <a:ext cx="9143640" cy="325548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6" name="PlaceHolder 2"/>
          <p:cNvSpPr>
            <a:spLocks noGrp="1"/>
          </p:cNvSpPr>
          <p:nvPr>
            <p:ph type="body"/>
          </p:nvPr>
        </p:nvSpPr>
        <p:spPr>
          <a:xfrm>
            <a:off x="1523880" y="3602160"/>
            <a:ext cx="9143640" cy="3255480"/>
          </a:xfrm>
          <a:prstGeom prst="rect">
            <a:avLst/>
          </a:prstGeom>
        </p:spPr>
        <p:txBody>
          <a:bodyPr lIns="0" rIns="0" tIns="0" bIns="0">
            <a:normAutofit/>
          </a:bodyPr>
          <a:p>
            <a:endParaRPr b="0" lang="sk-SK" sz="2800" spc="-1" strike="noStrike">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8" name="PlaceHolder 2"/>
          <p:cNvSpPr>
            <a:spLocks noGrp="1"/>
          </p:cNvSpPr>
          <p:nvPr>
            <p:ph type="body"/>
          </p:nvPr>
        </p:nvSpPr>
        <p:spPr>
          <a:xfrm>
            <a:off x="1523880" y="3602160"/>
            <a:ext cx="4461840" cy="3255480"/>
          </a:xfrm>
          <a:prstGeom prst="rect">
            <a:avLst/>
          </a:prstGeom>
        </p:spPr>
        <p:txBody>
          <a:bodyPr lIns="0" rIns="0" tIns="0" bIns="0">
            <a:normAutofit/>
          </a:bodyPr>
          <a:p>
            <a:endParaRPr b="0" lang="sk-SK" sz="2800" spc="-1" strike="noStrike">
              <a:latin typeface="Calibri"/>
            </a:endParaRPr>
          </a:p>
        </p:txBody>
      </p:sp>
      <p:sp>
        <p:nvSpPr>
          <p:cNvPr id="9" name="PlaceHolder 3"/>
          <p:cNvSpPr>
            <a:spLocks noGrp="1"/>
          </p:cNvSpPr>
          <p:nvPr>
            <p:ph type="body"/>
          </p:nvPr>
        </p:nvSpPr>
        <p:spPr>
          <a:xfrm>
            <a:off x="6209280" y="3602160"/>
            <a:ext cx="4461840" cy="3255480"/>
          </a:xfrm>
          <a:prstGeom prst="rect">
            <a:avLst/>
          </a:prstGeom>
        </p:spPr>
        <p:txBody>
          <a:bodyPr lIns="0" rIns="0" tIns="0" bIns="0">
            <a:normAutofit/>
          </a:bodyPr>
          <a:p>
            <a:endParaRPr b="0" lang="sk-SK" sz="2800" spc="-1" strike="noStrike">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523880" y="1276920"/>
            <a:ext cx="9143640" cy="1371600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13"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2800" spc="-1" strike="noStrike">
              <a:latin typeface="Calibri"/>
            </a:endParaRPr>
          </a:p>
        </p:txBody>
      </p:sp>
      <p:sp>
        <p:nvSpPr>
          <p:cNvPr id="14" name="PlaceHolder 3"/>
          <p:cNvSpPr>
            <a:spLocks noGrp="1"/>
          </p:cNvSpPr>
          <p:nvPr>
            <p:ph type="body"/>
          </p:nvPr>
        </p:nvSpPr>
        <p:spPr>
          <a:xfrm>
            <a:off x="6209280" y="3602160"/>
            <a:ext cx="4461840" cy="3255480"/>
          </a:xfrm>
          <a:prstGeom prst="rect">
            <a:avLst/>
          </a:prstGeom>
        </p:spPr>
        <p:txBody>
          <a:bodyPr lIns="0" rIns="0" tIns="0" bIns="0">
            <a:normAutofit/>
          </a:bodyPr>
          <a:p>
            <a:endParaRPr b="0" lang="sk-SK" sz="2800" spc="-1" strike="noStrike">
              <a:latin typeface="Calibri"/>
            </a:endParaRPr>
          </a:p>
        </p:txBody>
      </p:sp>
      <p:sp>
        <p:nvSpPr>
          <p:cNvPr id="15"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2800" spc="-1" strike="noStrike">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17" name="PlaceHolder 2"/>
          <p:cNvSpPr>
            <a:spLocks noGrp="1"/>
          </p:cNvSpPr>
          <p:nvPr>
            <p:ph type="body"/>
          </p:nvPr>
        </p:nvSpPr>
        <p:spPr>
          <a:xfrm>
            <a:off x="1523880" y="3602160"/>
            <a:ext cx="4461840" cy="3255480"/>
          </a:xfrm>
          <a:prstGeom prst="rect">
            <a:avLst/>
          </a:prstGeom>
        </p:spPr>
        <p:txBody>
          <a:bodyPr lIns="0" rIns="0" tIns="0" bIns="0">
            <a:normAutofit/>
          </a:bodyPr>
          <a:p>
            <a:endParaRPr b="0" lang="sk-SK" sz="2800" spc="-1" strike="noStrike">
              <a:latin typeface="Calibri"/>
            </a:endParaRPr>
          </a:p>
        </p:txBody>
      </p:sp>
      <p:sp>
        <p:nvSpPr>
          <p:cNvPr id="18"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2800" spc="-1" strike="noStrike">
              <a:latin typeface="Calibri"/>
            </a:endParaRPr>
          </a:p>
        </p:txBody>
      </p:sp>
      <p:sp>
        <p:nvSpPr>
          <p:cNvPr id="19" name="PlaceHolder 4"/>
          <p:cNvSpPr>
            <a:spLocks noGrp="1"/>
          </p:cNvSpPr>
          <p:nvPr>
            <p:ph type="body"/>
          </p:nvPr>
        </p:nvSpPr>
        <p:spPr>
          <a:xfrm>
            <a:off x="6209280" y="5302800"/>
            <a:ext cx="4461840" cy="1552680"/>
          </a:xfrm>
          <a:prstGeom prst="rect">
            <a:avLst/>
          </a:prstGeom>
        </p:spPr>
        <p:txBody>
          <a:bodyPr lIns="0" rIns="0" tIns="0" bIns="0">
            <a:normAutofit/>
          </a:bodyPr>
          <a:p>
            <a:endParaRPr b="0" lang="sk-SK" sz="2800" spc="-1" strike="noStrike">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0"/>
            <a:ext cx="9143640" cy="3509640"/>
          </a:xfrm>
          <a:prstGeom prst="rect">
            <a:avLst/>
          </a:prstGeom>
        </p:spPr>
        <p:txBody>
          <a:bodyPr lIns="0" rIns="0" tIns="0" bIns="0" anchor="ctr">
            <a:noAutofit/>
          </a:bodyPr>
          <a:p>
            <a:pPr algn="ctr"/>
            <a:endParaRPr b="0" lang="sk-SK" sz="4400" spc="-1" strike="noStrike">
              <a:latin typeface="Calibri"/>
            </a:endParaRPr>
          </a:p>
        </p:txBody>
      </p:sp>
      <p:sp>
        <p:nvSpPr>
          <p:cNvPr id="21"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2800" spc="-1" strike="noStrike">
              <a:latin typeface="Calibri"/>
            </a:endParaRPr>
          </a:p>
        </p:txBody>
      </p:sp>
      <p:sp>
        <p:nvSpPr>
          <p:cNvPr id="22"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2800" spc="-1" strike="noStrike">
              <a:latin typeface="Calibri"/>
            </a:endParaRPr>
          </a:p>
        </p:txBody>
      </p:sp>
      <p:sp>
        <p:nvSpPr>
          <p:cNvPr id="23" name="PlaceHolder 4"/>
          <p:cNvSpPr>
            <a:spLocks noGrp="1"/>
          </p:cNvSpPr>
          <p:nvPr>
            <p:ph type="body"/>
          </p:nvPr>
        </p:nvSpPr>
        <p:spPr>
          <a:xfrm>
            <a:off x="1523880" y="5302800"/>
            <a:ext cx="9143640" cy="1552680"/>
          </a:xfrm>
          <a:prstGeom prst="rect">
            <a:avLst/>
          </a:prstGeom>
        </p:spPr>
        <p:txBody>
          <a:bodyPr lIns="0" rIns="0" tIns="0" bIns="0">
            <a:normAutofit/>
          </a:bodyPr>
          <a:p>
            <a:endParaRPr b="0" lang="sk-SK" sz="2800" spc="-1" strike="noStrike">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0"/>
            <a:ext cx="9143640" cy="3509640"/>
          </a:xfrm>
          <a:prstGeom prst="rect">
            <a:avLst/>
          </a:prstGeom>
        </p:spPr>
        <p:txBody>
          <a:bodyPr lIns="45720" rIns="45720" tIns="45000" bIns="45000" anchor="b">
            <a:noAutofit/>
          </a:bodyPr>
          <a:p>
            <a:pPr algn="ctr">
              <a:lnSpc>
                <a:spcPct val="90000"/>
              </a:lnSpc>
            </a:pPr>
            <a:r>
              <a:rPr b="0" lang="sk-SK" sz="6000" spc="-1" strike="noStrike">
                <a:latin typeface="Calibri Light"/>
                <a:ea typeface="Calibri Light"/>
              </a:rPr>
              <a:t>Title Text</a:t>
            </a:r>
            <a:endParaRPr b="0" lang="sk-SK" sz="6000" spc="-1" strike="noStrike">
              <a:latin typeface="Calibri"/>
            </a:endParaRPr>
          </a:p>
        </p:txBody>
      </p:sp>
      <p:sp>
        <p:nvSpPr>
          <p:cNvPr id="1" name="PlaceHolder 2"/>
          <p:cNvSpPr>
            <a:spLocks noGrp="1"/>
          </p:cNvSpPr>
          <p:nvPr>
            <p:ph type="body"/>
          </p:nvPr>
        </p:nvSpPr>
        <p:spPr>
          <a:xfrm>
            <a:off x="1523880" y="3602160"/>
            <a:ext cx="9143640" cy="3255480"/>
          </a:xfrm>
          <a:prstGeom prst="rect">
            <a:avLst/>
          </a:prstGeom>
        </p:spPr>
        <p:txBody>
          <a:bodyPr lIns="45720" rIns="45720" tIns="45000" bIns="45000">
            <a:noAutofit/>
          </a:bodyPr>
          <a:p>
            <a:pPr algn="ctr">
              <a:lnSpc>
                <a:spcPct val="90000"/>
              </a:lnSpc>
              <a:spcBef>
                <a:spcPts val="1001"/>
              </a:spcBef>
              <a:tabLst>
                <a:tab algn="l" pos="0"/>
              </a:tabLst>
            </a:pPr>
            <a:r>
              <a:rPr b="0" lang="sk-SK" sz="2400" spc="-1" strike="noStrike">
                <a:latin typeface="Calibri"/>
                <a:ea typeface="Calibri"/>
              </a:rPr>
              <a:t>Body Level One</a:t>
            </a:r>
            <a:endParaRPr b="0" lang="sk-SK" sz="2400" spc="-1" strike="noStrike">
              <a:latin typeface="Calibri"/>
            </a:endParaRPr>
          </a:p>
          <a:p>
            <a:pPr algn="ctr">
              <a:lnSpc>
                <a:spcPct val="90000"/>
              </a:lnSpc>
              <a:spcBef>
                <a:spcPts val="1001"/>
              </a:spcBef>
              <a:tabLst>
                <a:tab algn="l" pos="0"/>
              </a:tabLst>
            </a:pPr>
            <a:r>
              <a:rPr b="0" lang="sk-SK" sz="2400" spc="-1" strike="noStrike">
                <a:latin typeface="Calibri"/>
                <a:ea typeface="Calibri"/>
              </a:rPr>
              <a:t>Body Level Two</a:t>
            </a:r>
            <a:endParaRPr b="0" lang="sk-SK" sz="2400" spc="-1" strike="noStrike">
              <a:latin typeface="Calibri"/>
            </a:endParaRPr>
          </a:p>
          <a:p>
            <a:pPr algn="ctr">
              <a:lnSpc>
                <a:spcPct val="90000"/>
              </a:lnSpc>
              <a:spcBef>
                <a:spcPts val="1001"/>
              </a:spcBef>
              <a:tabLst>
                <a:tab algn="l" pos="0"/>
              </a:tabLst>
            </a:pPr>
            <a:r>
              <a:rPr b="0" lang="sk-SK" sz="2400" spc="-1" strike="noStrike">
                <a:latin typeface="Calibri"/>
                <a:ea typeface="Calibri"/>
              </a:rPr>
              <a:t>Body Level Three</a:t>
            </a:r>
            <a:endParaRPr b="0" lang="sk-SK" sz="2400" spc="-1" strike="noStrike">
              <a:latin typeface="Calibri"/>
            </a:endParaRPr>
          </a:p>
          <a:p>
            <a:pPr algn="ctr">
              <a:lnSpc>
                <a:spcPct val="90000"/>
              </a:lnSpc>
              <a:spcBef>
                <a:spcPts val="1001"/>
              </a:spcBef>
              <a:tabLst>
                <a:tab algn="l" pos="0"/>
              </a:tabLst>
            </a:pPr>
            <a:r>
              <a:rPr b="0" lang="sk-SK" sz="2400" spc="-1" strike="noStrike">
                <a:latin typeface="Calibri"/>
                <a:ea typeface="Calibri"/>
              </a:rPr>
              <a:t>Body Level Four</a:t>
            </a:r>
            <a:endParaRPr b="0" lang="sk-SK" sz="2400" spc="-1" strike="noStrike">
              <a:latin typeface="Calibri"/>
            </a:endParaRPr>
          </a:p>
          <a:p>
            <a:pPr algn="ctr">
              <a:lnSpc>
                <a:spcPct val="90000"/>
              </a:lnSpc>
              <a:spcBef>
                <a:spcPts val="1001"/>
              </a:spcBef>
              <a:tabLst>
                <a:tab algn="l" pos="0"/>
              </a:tabLst>
            </a:pPr>
            <a:r>
              <a:rPr b="0" lang="sk-SK" sz="2400" spc="-1" strike="noStrike">
                <a:latin typeface="Calibri"/>
                <a:ea typeface="Calibri"/>
              </a:rPr>
              <a:t>Body Level Five</a:t>
            </a:r>
            <a:endParaRPr b="0" lang="sk-SK" sz="2400" spc="-1" strike="noStrike">
              <a:latin typeface="Calibri"/>
            </a:endParaRPr>
          </a:p>
        </p:txBody>
      </p:sp>
      <p:sp>
        <p:nvSpPr>
          <p:cNvPr id="2" name="PlaceHolder 3"/>
          <p:cNvSpPr>
            <a:spLocks noGrp="1"/>
          </p:cNvSpPr>
          <p:nvPr>
            <p:ph type="sldNum"/>
          </p:nvPr>
        </p:nvSpPr>
        <p:spPr>
          <a:xfrm>
            <a:off x="8610480" y="6404400"/>
            <a:ext cx="2742840" cy="268920"/>
          </a:xfrm>
          <a:prstGeom prst="rect">
            <a:avLst/>
          </a:prstGeom>
        </p:spPr>
        <p:txBody>
          <a:bodyPr lIns="45720" rIns="45720" tIns="45000" bIns="45000" anchor="ctr">
            <a:noAutofit/>
          </a:bodyPr>
          <a:p>
            <a:pPr algn="r">
              <a:lnSpc>
                <a:spcPct val="100000"/>
              </a:lnSpc>
            </a:pPr>
            <a:fld id="{0E449C03-D129-45C6-941A-7F3A473EBB35}" type="slidenum">
              <a:rPr b="0" lang="sk-SK" sz="1200" spc="-1" strike="noStrike">
                <a:solidFill>
                  <a:srgbClr val="888888"/>
                </a:solidFill>
                <a:latin typeface="Calibri"/>
                <a:ea typeface="Calibri"/>
              </a:rPr>
              <a:t>&lt;číslo&gt;</a:t>
            </a:fld>
            <a:endParaRPr b="0" lang="sk-SK"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png"/><Relationship Id="rId3"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png"/><Relationship Id="rId3"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png"/><Relationship Id="rId3" Type="http://schemas.openxmlformats.org/officeDocument/2006/relationships/image" Target="../media/image37.jpeg"/><Relationship Id="rId4"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hyperlink" Target="http://project-stars.com/" TargetMode="External"/><Relationship Id="rId4"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png"/><Relationship Id="rId3"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png"/><Relationship Id="rId3"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png"/><Relationship Id="rId3"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png"/><Relationship Id="rId3"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png"/><Relationship Id="rId3"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png"/><Relationship Id="rId3"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png"/><Relationship Id="rId3" Type="http://schemas.openxmlformats.org/officeDocument/2006/relationships/hyperlink" Target="https://youtu.be/uaGEjrADGPA" TargetMode="External"/><Relationship Id="rId4" Type="http://schemas.openxmlformats.org/officeDocument/2006/relationships/hyperlink" Target="https://youtu.be/uaGEjrADGPA" TargetMode="External"/><Relationship Id="rId5" Type="http://schemas.openxmlformats.org/officeDocument/2006/relationships/hyperlink" Target="https://youtu.be/8Are9dDbW24" TargetMode="External"/><Relationship Id="rId6"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png"/><Relationship Id="rId3"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image" Target="../media/image60.png"/><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image" Target="../media/image65.png"/><Relationship Id="rId3" Type="http://schemas.openxmlformats.org/officeDocument/2006/relationships/image" Target="../media/image66.jpeg"/><Relationship Id="rId4"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image" Target="../media/image68.png"/><Relationship Id="rId3"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image" Target="../media/image70.png"/><Relationship Id="rId3" Type="http://schemas.openxmlformats.org/officeDocument/2006/relationships/image" Target="../media/image71.png"/><Relationship Id="rId4" Type="http://schemas.openxmlformats.org/officeDocument/2006/relationships/image" Target="../media/image72.jpeg"/><Relationship Id="rId5" Type="http://schemas.openxmlformats.org/officeDocument/2006/relationships/image" Target="../media/image73.png"/><Relationship Id="rId6"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image" Target="../media/image78.png"/><Relationship Id="rId3"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image" Target="../media/image79.jpeg"/><Relationship Id="rId2" Type="http://schemas.openxmlformats.org/officeDocument/2006/relationships/image" Target="../media/image80.png"/><Relationship Id="rId3"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image" Target="../media/image85.jpeg"/><Relationship Id="rId2" Type="http://schemas.openxmlformats.org/officeDocument/2006/relationships/image" Target="../media/image86.png"/><Relationship Id="rId3"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image" Target="../media/image87.jpe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slideLayout" Target="../slideLayouts/slideLayout3.xml"/>
</Relationships>
</file>

<file path=ppt/slides/_rels/slide39.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image" Target="../media/image91.png"/><Relationship Id="rId3" Type="http://schemas.openxmlformats.org/officeDocument/2006/relationships/slideLayout" Target="../slideLayouts/slideLayout3.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3.xml"/>
</Relationships>
</file>

<file path=ppt/slides/_rels/slide40.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image" Target="../media/image93.png"/><Relationship Id="rId3" Type="http://schemas.openxmlformats.org/officeDocument/2006/relationships/slideLayout" Target="../slideLayouts/slideLayout3.xml"/><Relationship Id="rId4" Type="http://schemas.openxmlformats.org/officeDocument/2006/relationships/notesSlide" Target="../notesSlides/notesSlide40.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46" name="image1.png" descr=""/>
          <p:cNvPicPr/>
          <p:nvPr/>
        </p:nvPicPr>
        <p:blipFill>
          <a:blip r:embed="rId2"/>
          <a:srcRect l="0" t="8888" r="0" b="13844"/>
          <a:stretch/>
        </p:blipFill>
        <p:spPr>
          <a:xfrm>
            <a:off x="1254240" y="0"/>
            <a:ext cx="9683280" cy="1101600"/>
          </a:xfrm>
          <a:prstGeom prst="rect">
            <a:avLst/>
          </a:prstGeom>
          <a:ln w="12700">
            <a:noFill/>
          </a:ln>
        </p:spPr>
      </p:pic>
      <p:sp>
        <p:nvSpPr>
          <p:cNvPr id="47" name="CustomShape 1"/>
          <p:cNvSpPr/>
          <p:nvPr/>
        </p:nvSpPr>
        <p:spPr>
          <a:xfrm>
            <a:off x="-6840" y="1049760"/>
            <a:ext cx="12198240" cy="547920"/>
          </a:xfrm>
          <a:prstGeom prst="rect">
            <a:avLst/>
          </a:prstGeom>
          <a:solidFill>
            <a:srgbClr val="ed7d31"/>
          </a:solidFill>
          <a:ln w="12700">
            <a:noFill/>
          </a:ln>
        </p:spPr>
        <p:style>
          <a:lnRef idx="0"/>
          <a:fillRef idx="0"/>
          <a:effectRef idx="0"/>
          <a:fontRef idx="minor"/>
        </p:style>
        <p:txBody>
          <a:bodyPr lIns="0" rIns="0" tIns="0" bIns="0">
            <a:spAutoFit/>
          </a:bodyPr>
          <a:p>
            <a:pPr>
              <a:lnSpc>
                <a:spcPct val="150000"/>
              </a:lnSpc>
            </a:pPr>
            <a:r>
              <a:rPr b="0" lang="sk-SK" sz="800" spc="-1" strike="noStrike">
                <a:latin typeface="Verdana Bold"/>
                <a:ea typeface="Verdana Bold"/>
              </a:rPr>
              <a:t>Проект STARS (Успешно преподаване на астрономия в училищата)</a:t>
            </a:r>
            <a:r>
              <a:rPr b="0" lang="sk-SK" sz="800" spc="-1" strike="noStrike">
                <a:latin typeface="Verdana"/>
                <a:ea typeface="Verdana"/>
              </a:rPr>
              <a:t>	</a:t>
            </a:r>
            <a:r>
              <a:rPr b="0" lang="sk-SK" sz="800" spc="-1" strike="noStrike">
                <a:latin typeface="Verdana"/>
                <a:ea typeface="Verdana"/>
              </a:rPr>
              <a:t>	</a:t>
            </a:r>
            <a:r>
              <a:rPr b="0" lang="sk-SK" sz="800" spc="-1" strike="noStrike">
                <a:latin typeface="Verdana"/>
                <a:ea typeface="Verdana"/>
              </a:rPr>
              <a:t> </a:t>
            </a:r>
            <a:r>
              <a:rPr b="0" lang="sk-SK" sz="800" spc="-1" strike="noStrike">
                <a:latin typeface="Verdana"/>
                <a:ea typeface="Verdana"/>
              </a:rPr>
              <a:t>	</a:t>
            </a:r>
            <a:r>
              <a:rPr b="0" lang="sk-SK" sz="800" spc="-1" strike="noStrike">
                <a:latin typeface="Verdana"/>
                <a:ea typeface="Verdana"/>
              </a:rPr>
              <a:t>	</a:t>
            </a:r>
            <a:r>
              <a:rPr b="0" lang="sk-SK" sz="800" spc="-1" strike="noStrike">
                <a:latin typeface="Verdana"/>
                <a:ea typeface="Verdana"/>
              </a:rPr>
              <a:t>	</a:t>
            </a:r>
            <a:endParaRPr b="0" lang="sk-SK" sz="800" spc="-1" strike="noStrike">
              <a:latin typeface="Arial"/>
            </a:endParaRPr>
          </a:p>
          <a:p>
            <a:pPr>
              <a:lnSpc>
                <a:spcPct val="150000"/>
              </a:lnSpc>
            </a:pPr>
            <a:r>
              <a:rPr b="0" lang="sk-SK" sz="800" spc="-1" strike="noStrike">
                <a:latin typeface="Verdana"/>
                <a:ea typeface="Verdana"/>
              </a:rPr>
              <a:t>Този проект е финансиран със съдействието на програмата Еразъм+, КД2, „Стратегически партньорства в областта на образованието, обучението и младежта“</a:t>
            </a:r>
            <a:endParaRPr b="0" lang="sk-SK" sz="800" spc="-1" strike="noStrike">
              <a:latin typeface="Arial"/>
            </a:endParaRPr>
          </a:p>
          <a:p>
            <a:pPr>
              <a:lnSpc>
                <a:spcPct val="150000"/>
              </a:lnSpc>
            </a:pPr>
            <a:r>
              <a:rPr b="0" lang="sk-SK" sz="800" spc="-1" strike="noStrike">
                <a:latin typeface="Verdana Bold"/>
                <a:ea typeface="Verdana Bold"/>
              </a:rPr>
              <a:t>Номер на проекта: 2017-1-SK01-KA201-035344</a:t>
            </a:r>
            <a:r>
              <a:rPr b="0" lang="sk-SK" sz="800" spc="-1" strike="noStrike">
                <a:latin typeface="Calibri"/>
                <a:ea typeface="Calibri"/>
              </a:rPr>
              <a:t> </a:t>
            </a:r>
            <a:r>
              <a:rPr b="0" lang="sk-SK" sz="800" spc="-1" strike="noStrike">
                <a:latin typeface="Calibri"/>
                <a:ea typeface="Calibri"/>
              </a:rPr>
              <a:t>	</a:t>
            </a:r>
            <a:r>
              <a:rPr b="0" lang="sk-SK" sz="800" spc="-1" strike="noStrike">
                <a:latin typeface="Calibri"/>
                <a:ea typeface="Calibri"/>
              </a:rPr>
              <a:t>	</a:t>
            </a:r>
            <a:r>
              <a:rPr b="0" lang="sk-SK" sz="800" spc="-1" strike="noStrike">
                <a:latin typeface="Calibri"/>
                <a:ea typeface="Calibri"/>
              </a:rPr>
              <a:t>	</a:t>
            </a:r>
            <a:r>
              <a:rPr b="0" lang="sk-SK" sz="800" spc="-1" strike="noStrike">
                <a:latin typeface="Calibri"/>
                <a:ea typeface="Calibri"/>
              </a:rPr>
              <a:t>	</a:t>
            </a:r>
            <a:endParaRPr b="0" lang="sk-SK" sz="800" spc="-1" strike="noStrike">
              <a:latin typeface="Arial"/>
            </a:endParaRPr>
          </a:p>
        </p:txBody>
      </p:sp>
      <p:sp>
        <p:nvSpPr>
          <p:cNvPr id="48" name="CustomShape 2"/>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49" name="CustomShape 3"/>
          <p:cNvSpPr/>
          <p:nvPr/>
        </p:nvSpPr>
        <p:spPr>
          <a:xfrm>
            <a:off x="-6840" y="1668240"/>
            <a:ext cx="12198240" cy="392904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1" lang="az-Cyrl-AZ" sz="4400" spc="-1" strike="noStrike">
                <a:solidFill>
                  <a:srgbClr val="843c0b"/>
                </a:solidFill>
                <a:latin typeface="Franklin Gothic Book"/>
                <a:ea typeface="Franklin Gothic Book"/>
              </a:rPr>
              <a:t>ОБУЧИТЕЛНА ПРОГРАМА ЗА УЧИТЕЛИ</a:t>
            </a:r>
            <a:r>
              <a:rPr b="1" lang="sk-SK" sz="4400" spc="-1" strike="noStrike">
                <a:solidFill>
                  <a:srgbClr val="843c0b"/>
                </a:solidFill>
                <a:latin typeface="Franklin Gothic Book"/>
                <a:ea typeface="Franklin Gothic Book"/>
              </a:rPr>
              <a:t>(O2)</a:t>
            </a:r>
            <a:endParaRPr b="0" lang="sk-SK" sz="4400" spc="-1" strike="noStrike">
              <a:latin typeface="Arial"/>
            </a:endParaRPr>
          </a:p>
          <a:p>
            <a:pPr algn="ctr">
              <a:lnSpc>
                <a:spcPct val="100000"/>
              </a:lnSpc>
            </a:pPr>
            <a:r>
              <a:rPr b="1" lang="sk-SK" sz="4400" spc="-1" strike="noStrike">
                <a:solidFill>
                  <a:srgbClr val="002060"/>
                </a:solidFill>
                <a:latin typeface="Calibri"/>
                <a:ea typeface="Calibri"/>
              </a:rPr>
              <a:t>Модул #8</a:t>
            </a:r>
            <a:endParaRPr b="0" lang="sk-SK" sz="4400" spc="-1" strike="noStrike">
              <a:latin typeface="Arial"/>
            </a:endParaRPr>
          </a:p>
          <a:p>
            <a:pPr algn="ctr">
              <a:lnSpc>
                <a:spcPct val="100000"/>
              </a:lnSpc>
            </a:pPr>
            <a:r>
              <a:rPr b="1" lang="sk-SK" sz="4000" spc="-1" strike="noStrike" u="sng">
                <a:solidFill>
                  <a:srgbClr val="002060"/>
                </a:solidFill>
                <a:uFillTx/>
                <a:latin typeface="Calibri"/>
                <a:ea typeface="Calibri"/>
              </a:rPr>
              <a:t>Галактика</a:t>
            </a:r>
            <a:r>
              <a:rPr b="1" lang="bg-BG" sz="4000" spc="-1" strike="noStrike" u="sng">
                <a:solidFill>
                  <a:srgbClr val="002060"/>
                </a:solidFill>
                <a:uFillTx/>
                <a:latin typeface="Calibri"/>
                <a:ea typeface="Calibri"/>
              </a:rPr>
              <a:t>та Млечен път</a:t>
            </a:r>
            <a:r>
              <a:rPr b="1" lang="sk-SK" sz="4000" spc="-1" strike="noStrike" u="sng">
                <a:solidFill>
                  <a:srgbClr val="002060"/>
                </a:solidFill>
                <a:uFillTx/>
                <a:latin typeface="Calibri"/>
                <a:ea typeface="Calibri"/>
              </a:rPr>
              <a:t> и други галактики. </a:t>
            </a:r>
            <a:endParaRPr b="0" lang="sk-SK" sz="4000" spc="-1" strike="noStrike">
              <a:latin typeface="Arial"/>
            </a:endParaRPr>
          </a:p>
          <a:p>
            <a:pPr algn="ctr">
              <a:lnSpc>
                <a:spcPct val="100000"/>
              </a:lnSpc>
            </a:pPr>
            <a:r>
              <a:rPr b="1" lang="sk-SK" sz="4000" spc="-1" strike="noStrike">
                <a:solidFill>
                  <a:srgbClr val="002060"/>
                </a:solidFill>
                <a:latin typeface="Calibri"/>
                <a:ea typeface="Calibri"/>
              </a:rPr>
              <a:t>Единици за разстояние</a:t>
            </a:r>
            <a:r>
              <a:rPr b="0" lang="sk-SK" sz="4000" spc="-1" strike="noStrike">
                <a:solidFill>
                  <a:srgbClr val="002060"/>
                </a:solidFill>
                <a:latin typeface="Calibri"/>
                <a:ea typeface="Calibri"/>
              </a:rPr>
              <a:t>.</a:t>
            </a:r>
            <a:r>
              <a:rPr b="1" lang="sk-SK" sz="4000" spc="-1" strike="noStrike">
                <a:solidFill>
                  <a:srgbClr val="002060"/>
                </a:solidFill>
                <a:latin typeface="Calibri"/>
                <a:ea typeface="Calibri"/>
              </a:rPr>
              <a:t>Разстояния във Вселена</a:t>
            </a:r>
            <a:r>
              <a:rPr b="1" lang="sk-SK" sz="4000" spc="-1" strike="noStrike">
                <a:solidFill>
                  <a:srgbClr val="002060"/>
                </a:solidFill>
                <a:latin typeface="Calibri"/>
                <a:ea typeface="Calibri"/>
              </a:rPr>
              <a:t>та</a:t>
            </a:r>
            <a:br/>
            <a:r>
              <a:rPr b="1" lang="sk-SK" sz="4000" spc="-1" strike="noStrike">
                <a:solidFill>
                  <a:srgbClr val="152392"/>
                </a:solidFill>
                <a:latin typeface="Calibri"/>
                <a:ea typeface="Calibri"/>
              </a:rPr>
              <a:t> </a:t>
            </a:r>
            <a:endParaRPr b="0" lang="sk-SK"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14" name="image1.png" descr=""/>
          <p:cNvPicPr/>
          <p:nvPr/>
        </p:nvPicPr>
        <p:blipFill>
          <a:blip r:embed="rId2"/>
          <a:srcRect l="0" t="8888" r="0" b="13844"/>
          <a:stretch/>
        </p:blipFill>
        <p:spPr>
          <a:xfrm>
            <a:off x="1254240" y="0"/>
            <a:ext cx="9683280" cy="1101600"/>
          </a:xfrm>
          <a:prstGeom prst="rect">
            <a:avLst/>
          </a:prstGeom>
          <a:ln w="12700">
            <a:noFill/>
          </a:ln>
        </p:spPr>
      </p:pic>
      <p:sp>
        <p:nvSpPr>
          <p:cNvPr id="115"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16" name="CustomShape 2"/>
          <p:cNvSpPr/>
          <p:nvPr/>
        </p:nvSpPr>
        <p:spPr>
          <a:xfrm>
            <a:off x="0" y="1042560"/>
            <a:ext cx="12191760" cy="76068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Теоретично съдържание</a:t>
            </a:r>
            <a:endParaRPr b="0" lang="sk-SK" sz="4400" spc="-1" strike="noStrike">
              <a:latin typeface="Arial"/>
            </a:endParaRPr>
          </a:p>
        </p:txBody>
      </p:sp>
      <p:sp>
        <p:nvSpPr>
          <p:cNvPr id="117" name="CustomShape 3"/>
          <p:cNvSpPr/>
          <p:nvPr/>
        </p:nvSpPr>
        <p:spPr>
          <a:xfrm>
            <a:off x="249840" y="1829880"/>
            <a:ext cx="11684880" cy="27712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8.1 Единици за разстояние</a:t>
            </a:r>
            <a:endParaRPr b="0" lang="sk-SK" sz="3600" spc="-1" strike="noStrike">
              <a:latin typeface="Arial"/>
            </a:endParaRPr>
          </a:p>
          <a:p>
            <a:pPr lvl="1" marL="661680" indent="-280440">
              <a:lnSpc>
                <a:spcPct val="100000"/>
              </a:lnSpc>
              <a:buClr>
                <a:srgbClr val="002060"/>
              </a:buClr>
              <a:buFont typeface="Symbol" charset="2"/>
              <a:buChar char=""/>
            </a:pPr>
            <a:r>
              <a:rPr b="0" lang="sk-SK" sz="2800" spc="-1" strike="noStrike">
                <a:solidFill>
                  <a:srgbClr val="002060"/>
                </a:solidFill>
                <a:latin typeface="Calibri"/>
                <a:ea typeface="Calibri"/>
              </a:rPr>
              <a:t>Астрономическа единица;</a:t>
            </a:r>
            <a:endParaRPr b="0" lang="sk-SK" sz="2800" spc="-1" strike="noStrike">
              <a:latin typeface="Arial"/>
            </a:endParaRPr>
          </a:p>
          <a:p>
            <a:pPr lvl="1" marL="661680" indent="-280440">
              <a:lnSpc>
                <a:spcPct val="100000"/>
              </a:lnSpc>
              <a:buClr>
                <a:srgbClr val="002060"/>
              </a:buClr>
              <a:buFont typeface="Symbol" charset="2"/>
              <a:buChar char=""/>
            </a:pPr>
            <a:r>
              <a:rPr b="0" lang="sk-SK" sz="2800" spc="-1" strike="noStrike">
                <a:solidFill>
                  <a:srgbClr val="002060"/>
                </a:solidFill>
                <a:latin typeface="Calibri"/>
                <a:ea typeface="Calibri"/>
              </a:rPr>
              <a:t>Светлинна година;</a:t>
            </a:r>
            <a:endParaRPr b="0" lang="sk-SK" sz="2800" spc="-1" strike="noStrike">
              <a:latin typeface="Arial"/>
            </a:endParaRPr>
          </a:p>
          <a:p>
            <a:pPr lvl="1" marL="661680" indent="-280440">
              <a:lnSpc>
                <a:spcPct val="100000"/>
              </a:lnSpc>
              <a:buClr>
                <a:srgbClr val="002060"/>
              </a:buClr>
              <a:buFont typeface="Symbol" charset="2"/>
              <a:buChar char=""/>
            </a:pPr>
            <a:r>
              <a:rPr b="0" lang="sk-SK" sz="2800" spc="-1" strike="noStrike">
                <a:solidFill>
                  <a:srgbClr val="002060"/>
                </a:solidFill>
                <a:latin typeface="Calibri"/>
                <a:ea typeface="Calibri"/>
              </a:rPr>
              <a:t>Годишен паралакс (Заб. Това не е единица за разстояние, но е необходимо за изясняване на парсека);</a:t>
            </a:r>
            <a:endParaRPr b="0" lang="sk-SK" sz="2800" spc="-1" strike="noStrike">
              <a:latin typeface="Arial"/>
            </a:endParaRPr>
          </a:p>
          <a:p>
            <a:pPr lvl="1" marL="661680" indent="-280440">
              <a:lnSpc>
                <a:spcPct val="100000"/>
              </a:lnSpc>
              <a:buClr>
                <a:srgbClr val="002060"/>
              </a:buClr>
              <a:buFont typeface="Symbol" charset="2"/>
              <a:buChar char=""/>
            </a:pPr>
            <a:r>
              <a:rPr b="0" lang="sk-SK" sz="2800" spc="-1" strike="noStrike">
                <a:solidFill>
                  <a:srgbClr val="002060"/>
                </a:solidFill>
                <a:latin typeface="Calibri"/>
                <a:ea typeface="Calibri"/>
              </a:rPr>
              <a:t>Парсек.</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19" name="image1.png" descr=""/>
          <p:cNvPicPr/>
          <p:nvPr/>
        </p:nvPicPr>
        <p:blipFill>
          <a:blip r:embed="rId2"/>
          <a:srcRect l="0" t="8888" r="0" b="13844"/>
          <a:stretch/>
        </p:blipFill>
        <p:spPr>
          <a:xfrm>
            <a:off x="1254240" y="0"/>
            <a:ext cx="9683280" cy="1101600"/>
          </a:xfrm>
          <a:prstGeom prst="rect">
            <a:avLst/>
          </a:prstGeom>
          <a:ln w="12700">
            <a:noFill/>
          </a:ln>
        </p:spPr>
      </p:pic>
      <p:sp>
        <p:nvSpPr>
          <p:cNvPr id="120"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21" name="CustomShape 2"/>
          <p:cNvSpPr/>
          <p:nvPr/>
        </p:nvSpPr>
        <p:spPr>
          <a:xfrm>
            <a:off x="0" y="1042560"/>
            <a:ext cx="12191760" cy="76068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Теоретично съдържание</a:t>
            </a:r>
            <a:endParaRPr b="0" lang="sk-SK" sz="4400" spc="-1" strike="noStrike">
              <a:latin typeface="Arial"/>
            </a:endParaRPr>
          </a:p>
        </p:txBody>
      </p:sp>
      <p:sp>
        <p:nvSpPr>
          <p:cNvPr id="122" name="CustomShape 3"/>
          <p:cNvSpPr/>
          <p:nvPr/>
        </p:nvSpPr>
        <p:spPr>
          <a:xfrm>
            <a:off x="249840" y="1829880"/>
            <a:ext cx="11684880" cy="234540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8.2 Разстояния във Вселената</a:t>
            </a:r>
            <a:endParaRPr b="0" lang="sk-SK" sz="3600" spc="-1" strike="noStrike">
              <a:latin typeface="Arial"/>
            </a:endParaRPr>
          </a:p>
          <a:p>
            <a:pPr lvl="1" marL="661680" indent="-280440">
              <a:lnSpc>
                <a:spcPct val="100000"/>
              </a:lnSpc>
              <a:buClr>
                <a:srgbClr val="002060"/>
              </a:buClr>
              <a:buFont typeface="Symbol" charset="2"/>
              <a:buChar char=""/>
            </a:pPr>
            <a:r>
              <a:rPr b="0" lang="sk-SK" sz="2800" spc="-1" strike="noStrike">
                <a:solidFill>
                  <a:srgbClr val="002060"/>
                </a:solidFill>
                <a:latin typeface="Calibri"/>
                <a:ea typeface="Calibri"/>
              </a:rPr>
              <a:t>Нашата галактика, местна група от галактики, купове от галактики;</a:t>
            </a:r>
            <a:endParaRPr b="0" lang="sk-SK" sz="2800" spc="-1" strike="noStrike">
              <a:latin typeface="Arial"/>
            </a:endParaRPr>
          </a:p>
          <a:p>
            <a:pPr lvl="1" marL="661680" indent="-280440">
              <a:lnSpc>
                <a:spcPct val="100000"/>
              </a:lnSpc>
              <a:buClr>
                <a:srgbClr val="002060"/>
              </a:buClr>
              <a:buFont typeface="Symbol" charset="2"/>
              <a:buChar char=""/>
            </a:pPr>
            <a:r>
              <a:rPr b="0" lang="sk-SK" sz="2800" spc="-1" strike="noStrike">
                <a:solidFill>
                  <a:srgbClr val="002060"/>
                </a:solidFill>
                <a:latin typeface="Calibri"/>
                <a:ea typeface="Calibri"/>
              </a:rPr>
              <a:t>„</a:t>
            </a:r>
            <a:r>
              <a:rPr b="0" lang="sk-SK" sz="2800" spc="-1" strike="noStrike">
                <a:solidFill>
                  <a:srgbClr val="002060"/>
                </a:solidFill>
                <a:latin typeface="Calibri"/>
                <a:ea typeface="Calibri"/>
              </a:rPr>
              <a:t>Стълба за космически разстояния“</a:t>
            </a:r>
            <a:endParaRPr b="0" lang="sk-SK" sz="2800" spc="-1" strike="noStrike">
              <a:latin typeface="Arial"/>
            </a:endParaRPr>
          </a:p>
          <a:p>
            <a:pPr lvl="1" marL="661680" indent="-280440">
              <a:lnSpc>
                <a:spcPct val="100000"/>
              </a:lnSpc>
              <a:buClr>
                <a:srgbClr val="002060"/>
              </a:buClr>
              <a:buFont typeface="Symbol" charset="2"/>
              <a:buChar char=""/>
            </a:pPr>
            <a:r>
              <a:rPr b="0" lang="sk-SK" sz="2800" spc="-1" strike="noStrike">
                <a:solidFill>
                  <a:srgbClr val="002060"/>
                </a:solidFill>
                <a:latin typeface="Calibri"/>
                <a:ea typeface="Calibri"/>
              </a:rPr>
              <a:t>Стандартна свещ;</a:t>
            </a:r>
            <a:endParaRPr b="0" lang="sk-SK" sz="2800" spc="-1" strike="noStrike">
              <a:latin typeface="Arial"/>
            </a:endParaRPr>
          </a:p>
          <a:p>
            <a:pPr lvl="1" marL="661680" indent="-280440">
              <a:lnSpc>
                <a:spcPct val="100000"/>
              </a:lnSpc>
              <a:buClr>
                <a:srgbClr val="002060"/>
              </a:buClr>
              <a:buFont typeface="Symbol" charset="2"/>
              <a:buChar char=""/>
            </a:pPr>
            <a:r>
              <a:rPr b="0" lang="sk-SK" sz="2800" spc="-1" strike="noStrike">
                <a:solidFill>
                  <a:srgbClr val="002060"/>
                </a:solidFill>
                <a:latin typeface="Calibri"/>
                <a:ea typeface="Calibri"/>
              </a:rPr>
              <a:t>Вселена.</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24" name="image1.png" descr=""/>
          <p:cNvPicPr/>
          <p:nvPr/>
        </p:nvPicPr>
        <p:blipFill>
          <a:blip r:embed="rId2"/>
          <a:srcRect l="0" t="8888" r="0" b="13844"/>
          <a:stretch/>
        </p:blipFill>
        <p:spPr>
          <a:xfrm>
            <a:off x="1254240" y="0"/>
            <a:ext cx="9683280" cy="1101600"/>
          </a:xfrm>
          <a:prstGeom prst="rect">
            <a:avLst/>
          </a:prstGeom>
          <a:ln w="12700">
            <a:noFill/>
          </a:ln>
        </p:spPr>
      </p:pic>
      <p:sp>
        <p:nvSpPr>
          <p:cNvPr id="125"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26" name="CustomShape 2"/>
          <p:cNvSpPr/>
          <p:nvPr/>
        </p:nvSpPr>
        <p:spPr>
          <a:xfrm>
            <a:off x="0" y="1054440"/>
            <a:ext cx="12191760" cy="76068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sk-SK" sz="4400" spc="-1" strike="noStrike" u="sng">
                <a:solidFill>
                  <a:srgbClr val="002060"/>
                </a:solidFill>
                <a:uFillTx/>
                <a:latin typeface="Calibri"/>
                <a:ea typeface="Calibri"/>
              </a:rPr>
              <a:t>Списък на практическите упражнения</a:t>
            </a:r>
            <a:endParaRPr b="0" lang="sk-SK" sz="4400" spc="-1" strike="noStrike">
              <a:latin typeface="Arial"/>
            </a:endParaRPr>
          </a:p>
        </p:txBody>
      </p:sp>
      <p:sp>
        <p:nvSpPr>
          <p:cNvPr id="127" name="CustomShape 3"/>
          <p:cNvSpPr/>
          <p:nvPr/>
        </p:nvSpPr>
        <p:spPr>
          <a:xfrm>
            <a:off x="261360" y="1941120"/>
            <a:ext cx="11684880" cy="2037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1600" spc="-1" strike="noStrike">
                <a:solidFill>
                  <a:srgbClr val="002060"/>
                </a:solidFill>
                <a:latin typeface="Calibri"/>
                <a:ea typeface="Calibri"/>
              </a:rPr>
              <a:t>8.1.1</a:t>
            </a:r>
            <a:r>
              <a:rPr b="0" lang="sk-SK" sz="1600" spc="-1" strike="noStrike">
                <a:solidFill>
                  <a:srgbClr val="002060"/>
                </a:solidFill>
                <a:latin typeface="Calibri"/>
                <a:ea typeface="Calibri"/>
              </a:rPr>
              <a:t>	</a:t>
            </a:r>
            <a:r>
              <a:rPr b="0" lang="sk-SK" sz="1600" spc="-1" strike="noStrike">
                <a:solidFill>
                  <a:srgbClr val="002060"/>
                </a:solidFill>
                <a:latin typeface="Calibri"/>
                <a:ea typeface="Calibri"/>
              </a:rPr>
              <a:t>Паралакс</a:t>
            </a:r>
            <a:endParaRPr b="0" lang="sk-SK" sz="1600" spc="-1" strike="noStrike">
              <a:latin typeface="Arial"/>
            </a:endParaRPr>
          </a:p>
          <a:p>
            <a:pPr>
              <a:lnSpc>
                <a:spcPct val="100000"/>
              </a:lnSpc>
            </a:pPr>
            <a:r>
              <a:rPr b="0" lang="sk-SK" sz="1600" spc="-1" strike="noStrike">
                <a:solidFill>
                  <a:srgbClr val="002060"/>
                </a:solidFill>
                <a:latin typeface="Calibri"/>
                <a:ea typeface="Calibri"/>
              </a:rPr>
              <a:t>8.1.2</a:t>
            </a:r>
            <a:r>
              <a:rPr b="0" lang="sk-SK" sz="1600" spc="-1" strike="noStrike">
                <a:solidFill>
                  <a:srgbClr val="002060"/>
                </a:solidFill>
                <a:latin typeface="Calibri"/>
                <a:ea typeface="Calibri"/>
              </a:rPr>
              <a:t>	</a:t>
            </a:r>
            <a:r>
              <a:rPr b="0" lang="sk-SK" sz="1600" spc="-1" strike="noStrike">
                <a:solidFill>
                  <a:srgbClr val="002060"/>
                </a:solidFill>
                <a:latin typeface="Calibri"/>
                <a:ea typeface="Calibri"/>
              </a:rPr>
              <a:t>Измерване на разстояние</a:t>
            </a:r>
            <a:endParaRPr b="0" lang="sk-SK" sz="1600" spc="-1" strike="noStrike">
              <a:latin typeface="Arial"/>
            </a:endParaRPr>
          </a:p>
          <a:p>
            <a:pPr>
              <a:lnSpc>
                <a:spcPct val="100000"/>
              </a:lnSpc>
            </a:pPr>
            <a:r>
              <a:rPr b="0" lang="sk-SK" sz="1600" spc="-1" strike="noStrike">
                <a:solidFill>
                  <a:srgbClr val="002060"/>
                </a:solidFill>
                <a:latin typeface="Calibri"/>
                <a:ea typeface="Calibri"/>
              </a:rPr>
              <a:t>8.1.3</a:t>
            </a:r>
            <a:r>
              <a:rPr b="0" lang="sk-SK" sz="1600" spc="-1" strike="noStrike">
                <a:solidFill>
                  <a:srgbClr val="002060"/>
                </a:solidFill>
                <a:latin typeface="Calibri"/>
                <a:ea typeface="Calibri"/>
              </a:rPr>
              <a:t>	</a:t>
            </a:r>
            <a:r>
              <a:rPr b="0" lang="sk-SK" sz="1600" spc="-1" strike="noStrike">
                <a:solidFill>
                  <a:srgbClr val="002060"/>
                </a:solidFill>
                <a:latin typeface="Calibri"/>
                <a:ea typeface="Calibri"/>
              </a:rPr>
              <a:t>Мерки за разстоянията между планетите на Слънчевата система</a:t>
            </a:r>
            <a:endParaRPr b="0" lang="sk-SK" sz="1600" spc="-1" strike="noStrike">
              <a:latin typeface="Arial"/>
            </a:endParaRPr>
          </a:p>
          <a:p>
            <a:pPr>
              <a:lnSpc>
                <a:spcPct val="100000"/>
              </a:lnSpc>
            </a:pPr>
            <a:r>
              <a:rPr b="0" lang="sk-SK" sz="1600" spc="-1" strike="noStrike" u="sng">
                <a:solidFill>
                  <a:srgbClr val="0070c0"/>
                </a:solidFill>
                <a:uFillTx/>
                <a:latin typeface="Calibri"/>
                <a:ea typeface="Calibri"/>
              </a:rPr>
              <a:t>8.1.4</a:t>
            </a:r>
            <a:r>
              <a:rPr b="0" lang="sk-SK" sz="1600" spc="-1" strike="noStrike" u="sng">
                <a:solidFill>
                  <a:srgbClr val="0070c0"/>
                </a:solidFill>
                <a:uFillTx/>
                <a:latin typeface="Calibri"/>
                <a:ea typeface="Calibri"/>
              </a:rPr>
              <a:t>	</a:t>
            </a:r>
            <a:r>
              <a:rPr b="0" lang="sk-SK" sz="1600" spc="-1" strike="noStrike" u="sng">
                <a:solidFill>
                  <a:srgbClr val="0070c0"/>
                </a:solidFill>
                <a:uFillTx/>
                <a:latin typeface="Calibri"/>
                <a:ea typeface="Calibri"/>
              </a:rPr>
              <a:t>Единици за размерите на планетите в Слънчевата система</a:t>
            </a:r>
            <a:endParaRPr b="0" lang="sk-SK" sz="1600" spc="-1" strike="noStrike">
              <a:latin typeface="Arial"/>
            </a:endParaRPr>
          </a:p>
          <a:p>
            <a:pPr>
              <a:lnSpc>
                <a:spcPct val="100000"/>
              </a:lnSpc>
            </a:pPr>
            <a:endParaRPr b="0" lang="sk-SK" sz="1600" spc="-1" strike="noStrike">
              <a:latin typeface="Arial"/>
            </a:endParaRPr>
          </a:p>
          <a:p>
            <a:pPr>
              <a:lnSpc>
                <a:spcPct val="100000"/>
              </a:lnSpc>
            </a:pPr>
            <a:r>
              <a:rPr b="0" lang="sk-SK" sz="1600" spc="-1" strike="noStrike" u="sng">
                <a:solidFill>
                  <a:srgbClr val="0070c0"/>
                </a:solidFill>
                <a:uFillTx/>
                <a:latin typeface="Calibri"/>
                <a:ea typeface="Calibri"/>
              </a:rPr>
              <a:t>8.2.1</a:t>
            </a:r>
            <a:r>
              <a:rPr b="0" lang="sk-SK" sz="1600" spc="-1" strike="noStrike" u="sng">
                <a:solidFill>
                  <a:srgbClr val="0070c0"/>
                </a:solidFill>
                <a:uFillTx/>
                <a:latin typeface="Calibri"/>
                <a:ea typeface="Calibri"/>
              </a:rPr>
              <a:t>	</a:t>
            </a:r>
            <a:r>
              <a:rPr b="0" lang="sk-SK" sz="1600" spc="-1" strike="noStrike" u="sng">
                <a:solidFill>
                  <a:srgbClr val="0070c0"/>
                </a:solidFill>
                <a:uFillTx/>
                <a:latin typeface="Calibri"/>
                <a:ea typeface="Calibri"/>
              </a:rPr>
              <a:t>Разстояния и размери във Вселената</a:t>
            </a:r>
            <a:endParaRPr b="0" lang="sk-SK" sz="1600" spc="-1" strike="noStrike">
              <a:latin typeface="Arial"/>
            </a:endParaRPr>
          </a:p>
          <a:p>
            <a:pPr>
              <a:lnSpc>
                <a:spcPct val="100000"/>
              </a:lnSpc>
            </a:pPr>
            <a:r>
              <a:rPr b="0" lang="sk-SK" sz="1600" spc="-1" strike="noStrike">
                <a:solidFill>
                  <a:srgbClr val="002060"/>
                </a:solidFill>
                <a:latin typeface="Calibri"/>
                <a:ea typeface="Calibri"/>
              </a:rPr>
              <a:t>8.2.2</a:t>
            </a:r>
            <a:r>
              <a:rPr b="0" lang="sk-SK" sz="1600" spc="-1" strike="noStrike">
                <a:solidFill>
                  <a:srgbClr val="002060"/>
                </a:solidFill>
                <a:latin typeface="Calibri"/>
                <a:ea typeface="Calibri"/>
              </a:rPr>
              <a:t>	</a:t>
            </a:r>
            <a:r>
              <a:rPr b="0" lang="sk-SK" sz="1600" spc="-1" strike="noStrike">
                <a:solidFill>
                  <a:srgbClr val="002060"/>
                </a:solidFill>
                <a:latin typeface="Calibri"/>
                <a:ea typeface="Calibri"/>
              </a:rPr>
              <a:t>Балонен модел на разширяване на Вселената</a:t>
            </a:r>
            <a:endParaRPr b="0" lang="sk-SK" sz="1600" spc="-1" strike="noStrike">
              <a:latin typeface="Arial"/>
            </a:endParaRPr>
          </a:p>
          <a:p>
            <a:pPr>
              <a:lnSpc>
                <a:spcPct val="100000"/>
              </a:lnSpc>
            </a:pPr>
            <a:r>
              <a:rPr b="0" lang="sk-SK" sz="1600" spc="-1" strike="noStrike">
                <a:solidFill>
                  <a:srgbClr val="002060"/>
                </a:solidFill>
                <a:latin typeface="Calibri"/>
                <a:ea typeface="Calibri"/>
              </a:rPr>
              <a:t>8.2.3</a:t>
            </a:r>
            <a:r>
              <a:rPr b="0" lang="sk-SK" sz="1600" spc="-1" strike="noStrike">
                <a:solidFill>
                  <a:srgbClr val="002060"/>
                </a:solidFill>
                <a:latin typeface="Calibri"/>
                <a:ea typeface="Calibri"/>
              </a:rPr>
              <a:t>	</a:t>
            </a:r>
            <a:r>
              <a:rPr b="0" lang="sk-SK" sz="1600" spc="-1" strike="noStrike">
                <a:solidFill>
                  <a:srgbClr val="002060"/>
                </a:solidFill>
                <a:latin typeface="Calibri"/>
                <a:ea typeface="Calibri"/>
              </a:rPr>
              <a:t>Модел на съзвездието Орион</a:t>
            </a:r>
            <a:endParaRPr b="0" lang="sk-SK" sz="1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29" name="image1.png" descr=""/>
          <p:cNvPicPr/>
          <p:nvPr/>
        </p:nvPicPr>
        <p:blipFill>
          <a:blip r:embed="rId2"/>
          <a:srcRect l="0" t="8888" r="0" b="13844"/>
          <a:stretch/>
        </p:blipFill>
        <p:spPr>
          <a:xfrm>
            <a:off x="1254240" y="0"/>
            <a:ext cx="9683280" cy="1101600"/>
          </a:xfrm>
          <a:prstGeom prst="rect">
            <a:avLst/>
          </a:prstGeom>
          <a:ln w="12700">
            <a:noFill/>
          </a:ln>
        </p:spPr>
      </p:pic>
      <p:sp>
        <p:nvSpPr>
          <p:cNvPr id="130"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31" name="CustomShape 2"/>
          <p:cNvSpPr/>
          <p:nvPr/>
        </p:nvSpPr>
        <p:spPr>
          <a:xfrm>
            <a:off x="261360" y="920880"/>
            <a:ext cx="11684880" cy="66960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8.1.1 Паралакс</a:t>
            </a:r>
            <a:endParaRPr b="0" lang="sk-SK" sz="3800" spc="-1" strike="noStrike">
              <a:latin typeface="Arial"/>
            </a:endParaRPr>
          </a:p>
        </p:txBody>
      </p:sp>
      <p:sp>
        <p:nvSpPr>
          <p:cNvPr id="132" name="CustomShape 3"/>
          <p:cNvSpPr/>
          <p:nvPr/>
        </p:nvSpPr>
        <p:spPr>
          <a:xfrm>
            <a:off x="261360" y="3183480"/>
            <a:ext cx="11684880" cy="1278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Материали и инструменти: Отдалечен обект (дърво, лампа), два гимнастически обръча, уред за измерване на дължина (голям дървен метър), маса или лабораторна стойка, рулетка.</a:t>
            </a:r>
            <a:endParaRPr b="0" lang="sk-SK" sz="2600" spc="-1" strike="noStrike">
              <a:latin typeface="Arial"/>
            </a:endParaRPr>
          </a:p>
        </p:txBody>
      </p:sp>
      <p:sp>
        <p:nvSpPr>
          <p:cNvPr id="133" name="CustomShape 4"/>
          <p:cNvSpPr/>
          <p:nvPr/>
        </p:nvSpPr>
        <p:spPr>
          <a:xfrm>
            <a:off x="261360" y="457812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Процедура: Учениците се научават да измерват разстояниято, използвайки паралакса.</a:t>
            </a:r>
            <a:endParaRPr b="0" lang="sk-SK" sz="2600" spc="-1" strike="noStrike">
              <a:latin typeface="Arial"/>
            </a:endParaRPr>
          </a:p>
        </p:txBody>
      </p:sp>
      <p:sp>
        <p:nvSpPr>
          <p:cNvPr id="134" name="CustomShape 5"/>
          <p:cNvSpPr/>
          <p:nvPr/>
        </p:nvSpPr>
        <p:spPr>
          <a:xfrm>
            <a:off x="261360" y="212004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Методическа част: Запознаване с определението за паралакс и използването му за измерване на разстояния.</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36" name="image1.png" descr=""/>
          <p:cNvPicPr/>
          <p:nvPr/>
        </p:nvPicPr>
        <p:blipFill>
          <a:blip r:embed="rId2"/>
          <a:srcRect l="0" t="8888" r="0" b="13844"/>
          <a:stretch/>
        </p:blipFill>
        <p:spPr>
          <a:xfrm>
            <a:off x="1254240" y="0"/>
            <a:ext cx="9683280" cy="1101600"/>
          </a:xfrm>
          <a:prstGeom prst="rect">
            <a:avLst/>
          </a:prstGeom>
          <a:ln w="12700">
            <a:noFill/>
          </a:ln>
        </p:spPr>
      </p:pic>
      <p:sp>
        <p:nvSpPr>
          <p:cNvPr id="137"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38" name="CustomShape 2"/>
          <p:cNvSpPr/>
          <p:nvPr/>
        </p:nvSpPr>
        <p:spPr>
          <a:xfrm>
            <a:off x="261360" y="920880"/>
            <a:ext cx="11684880" cy="66960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8.1.1 Паралакс</a:t>
            </a:r>
            <a:endParaRPr b="0" lang="sk-SK" sz="3800" spc="-1" strike="noStrike">
              <a:latin typeface="Arial"/>
            </a:endParaRPr>
          </a:p>
        </p:txBody>
      </p:sp>
      <p:grpSp>
        <p:nvGrpSpPr>
          <p:cNvPr id="139" name="Group 3"/>
          <p:cNvGrpSpPr/>
          <p:nvPr/>
        </p:nvGrpSpPr>
        <p:grpSpPr>
          <a:xfrm>
            <a:off x="591480" y="1438560"/>
            <a:ext cx="10756080" cy="2345760"/>
            <a:chOff x="591480" y="1438560"/>
            <a:chExt cx="10756080" cy="2345760"/>
          </a:xfrm>
        </p:grpSpPr>
        <p:sp>
          <p:nvSpPr>
            <p:cNvPr id="140" name="CustomShape 4"/>
            <p:cNvSpPr/>
            <p:nvPr/>
          </p:nvSpPr>
          <p:spPr>
            <a:xfrm rot="16200000">
              <a:off x="9473400" y="2611440"/>
              <a:ext cx="1172880" cy="1172880"/>
            </a:xfrm>
            <a:prstGeom prst="ellipse">
              <a:avLst/>
            </a:prstGeom>
            <a:noFill/>
            <a:ln w="28575">
              <a:solidFill>
                <a:schemeClr val="tx1"/>
              </a:solidFill>
              <a:round/>
            </a:ln>
          </p:spPr>
          <p:style>
            <a:lnRef idx="2">
              <a:schemeClr val="accent1">
                <a:shade val="50000"/>
              </a:schemeClr>
            </a:lnRef>
            <a:fillRef idx="1">
              <a:schemeClr val="accent1"/>
            </a:fillRef>
            <a:effectRef idx="0">
              <a:schemeClr val="accent1"/>
            </a:effectRef>
            <a:fontRef idx="minor"/>
          </p:style>
        </p:sp>
        <p:sp>
          <p:nvSpPr>
            <p:cNvPr id="141" name="Line 5"/>
            <p:cNvSpPr/>
            <p:nvPr/>
          </p:nvSpPr>
          <p:spPr>
            <a:xfrm flipH="1">
              <a:off x="1389960" y="2602800"/>
              <a:ext cx="9957600" cy="0"/>
            </a:xfrm>
            <a:prstGeom prst="line">
              <a:avLst/>
            </a:prstGeom>
            <a:ln w="19050">
              <a:solidFill>
                <a:schemeClr val="tx1"/>
              </a:solidFill>
              <a:prstDash val="dashDot"/>
              <a:round/>
            </a:ln>
          </p:spPr>
          <p:style>
            <a:lnRef idx="1">
              <a:schemeClr val="accent1"/>
            </a:lnRef>
            <a:fillRef idx="0">
              <a:schemeClr val="accent1"/>
            </a:fillRef>
            <a:effectRef idx="0">
              <a:schemeClr val="accent1"/>
            </a:effectRef>
            <a:fontRef idx="minor"/>
          </p:style>
        </p:sp>
        <p:sp>
          <p:nvSpPr>
            <p:cNvPr id="142" name="CustomShape 6"/>
            <p:cNvSpPr/>
            <p:nvPr/>
          </p:nvSpPr>
          <p:spPr>
            <a:xfrm rot="16200000">
              <a:off x="1680840" y="1396440"/>
              <a:ext cx="233280" cy="241200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43" name="CustomShape 7"/>
            <p:cNvSpPr/>
            <p:nvPr/>
          </p:nvSpPr>
          <p:spPr>
            <a:xfrm rot="16200000">
              <a:off x="9475200" y="1438560"/>
              <a:ext cx="1172880" cy="1172880"/>
            </a:xfrm>
            <a:prstGeom prst="ellipse">
              <a:avLst/>
            </a:prstGeom>
            <a:noFill/>
            <a:ln w="28575">
              <a:solidFill>
                <a:schemeClr val="tx1"/>
              </a:solidFill>
              <a:round/>
            </a:ln>
          </p:spPr>
          <p:style>
            <a:lnRef idx="2">
              <a:schemeClr val="accent1">
                <a:shade val="50000"/>
              </a:schemeClr>
            </a:lnRef>
            <a:fillRef idx="1">
              <a:schemeClr val="accent1"/>
            </a:fillRef>
            <a:effectRef idx="0">
              <a:schemeClr val="accent1"/>
            </a:effectRef>
            <a:fontRef idx="minor"/>
          </p:style>
        </p:sp>
        <p:sp>
          <p:nvSpPr>
            <p:cNvPr id="144" name="CustomShape 8"/>
            <p:cNvSpPr/>
            <p:nvPr/>
          </p:nvSpPr>
          <p:spPr>
            <a:xfrm rot="16200000">
              <a:off x="7335000" y="2538360"/>
              <a:ext cx="2109960" cy="146520"/>
            </a:xfrm>
            <a:prstGeom prst="rect">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45" name="CustomShape 9"/>
            <p:cNvSpPr/>
            <p:nvPr/>
          </p:nvSpPr>
          <p:spPr>
            <a:xfrm rot="16200000">
              <a:off x="8318880" y="3340080"/>
              <a:ext cx="146520" cy="1465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46" name="CustomShape 10"/>
            <p:cNvSpPr/>
            <p:nvPr/>
          </p:nvSpPr>
          <p:spPr>
            <a:xfrm rot="16200000">
              <a:off x="8316720" y="3002760"/>
              <a:ext cx="146520" cy="1465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47" name="CustomShape 11"/>
            <p:cNvSpPr/>
            <p:nvPr/>
          </p:nvSpPr>
          <p:spPr>
            <a:xfrm rot="16200000">
              <a:off x="8321040" y="2690280"/>
              <a:ext cx="146520" cy="1465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48" name="CustomShape 12"/>
            <p:cNvSpPr/>
            <p:nvPr/>
          </p:nvSpPr>
          <p:spPr>
            <a:xfrm rot="16200000">
              <a:off x="8322840" y="2355120"/>
              <a:ext cx="146520" cy="1465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49" name="CustomShape 13"/>
            <p:cNvSpPr/>
            <p:nvPr/>
          </p:nvSpPr>
          <p:spPr>
            <a:xfrm rot="16200000">
              <a:off x="8314560" y="2049120"/>
              <a:ext cx="146520" cy="1465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50" name="CustomShape 14"/>
            <p:cNvSpPr/>
            <p:nvPr/>
          </p:nvSpPr>
          <p:spPr>
            <a:xfrm rot="16200000">
              <a:off x="8312760" y="1715760"/>
              <a:ext cx="146520" cy="1465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51" name="Line 15"/>
            <p:cNvSpPr/>
            <p:nvPr/>
          </p:nvSpPr>
          <p:spPr>
            <a:xfrm flipH="1" flipV="1">
              <a:off x="2974680" y="2608920"/>
              <a:ext cx="7108920" cy="62928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152" name="Line 16"/>
            <p:cNvSpPr/>
            <p:nvPr/>
          </p:nvSpPr>
          <p:spPr>
            <a:xfrm flipH="1">
              <a:off x="3018240" y="1980000"/>
              <a:ext cx="7083720" cy="612720"/>
            </a:xfrm>
            <a:prstGeom prst="line">
              <a:avLst/>
            </a:prstGeom>
            <a:ln>
              <a:solidFill>
                <a:schemeClr val="tx1"/>
              </a:solidFill>
              <a:round/>
            </a:ln>
          </p:spPr>
          <p:style>
            <a:lnRef idx="1">
              <a:schemeClr val="accent1"/>
            </a:lnRef>
            <a:fillRef idx="0">
              <a:schemeClr val="accent1"/>
            </a:fillRef>
            <a:effectRef idx="0">
              <a:schemeClr val="accent1"/>
            </a:effectRef>
            <a:fontRef idx="minor"/>
          </p:style>
        </p:sp>
      </p:grpSp>
      <p:graphicFrame>
        <p:nvGraphicFramePr>
          <p:cNvPr id="153" name="Table 17"/>
          <p:cNvGraphicFramePr/>
          <p:nvPr/>
        </p:nvGraphicFramePr>
        <p:xfrm>
          <a:off x="806400" y="3561480"/>
          <a:ext cx="5753520" cy="0"/>
        </p:xfrm>
        <a:graphic>
          <a:graphicData uri="http://schemas.openxmlformats.org/drawingml/2006/table">
            <a:tbl>
              <a:tblPr/>
              <a:tblGrid>
                <a:gridCol w="1917360"/>
                <a:gridCol w="1917360"/>
                <a:gridCol w="1918080"/>
              </a:tblGrid>
              <a:tr h="0">
                <a:tc>
                  <a:txBody>
                    <a:bodyPr lIns="68400" rIns="68400" tIns="0" bIns="0" anchor="ctr">
                      <a:noAutofit/>
                    </a:bodyPr>
                    <a:p>
                      <a:pPr algn="ctr">
                        <a:lnSpc>
                          <a:spcPct val="150000"/>
                        </a:lnSpc>
                      </a:pPr>
                      <a:r>
                        <a:rPr b="0" lang="sk-SK" sz="1200" spc="-1" strike="noStrike">
                          <a:solidFill>
                            <a:srgbClr val="000000"/>
                          </a:solidFill>
                          <a:latin typeface="Avenir Roman"/>
                          <a:ea typeface="Avenir Roman"/>
                        </a:rPr>
                        <a:t>Разстояние </a:t>
                      </a:r>
                      <a:r>
                        <a:rPr b="0" lang="bg-BG" sz="1200" spc="-1" strike="noStrike">
                          <a:solidFill>
                            <a:srgbClr val="000000"/>
                          </a:solidFill>
                          <a:latin typeface="Avenir Roman"/>
                          <a:ea typeface="Avenir Roman"/>
                        </a:rPr>
                        <a:t>до</a:t>
                      </a:r>
                      <a:r>
                        <a:rPr b="0" lang="sk-SK" sz="1200" spc="-1" strike="noStrike">
                          <a:solidFill>
                            <a:srgbClr val="000000"/>
                          </a:solidFill>
                          <a:latin typeface="Avenir Roman"/>
                          <a:ea typeface="Avenir Roman"/>
                        </a:rPr>
                        <a:t> близкия обект</a:t>
                      </a:r>
                      <a:endParaRPr b="0" lang="sk-SK" sz="1200" spc="-1" strike="noStrike">
                        <a:latin typeface="Arial"/>
                      </a:endParaRPr>
                    </a:p>
                    <a:p>
                      <a:pPr algn="ctr">
                        <a:lnSpc>
                          <a:spcPct val="150000"/>
                        </a:lnSpc>
                      </a:pPr>
                      <a:r>
                        <a:rPr b="0" lang="sk-SK" sz="1200" spc="-1" strike="noStrike">
                          <a:solidFill>
                            <a:srgbClr val="000000"/>
                          </a:solidFill>
                          <a:latin typeface="Avenir Roman"/>
                          <a:ea typeface="Avenir Roman"/>
                        </a:rPr>
                        <a:t>(масичка с метър)</a:t>
                      </a:r>
                      <a:endParaRPr b="0" lang="sk-SK" sz="12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pPr>
                      <a:r>
                        <a:rPr b="0" lang="sk-SK" sz="1200" spc="-1" strike="noStrike">
                          <a:solidFill>
                            <a:srgbClr val="000000"/>
                          </a:solidFill>
                          <a:latin typeface="Avenir Roman"/>
                          <a:ea typeface="Avenir Roman"/>
                        </a:rPr>
                        <a:t>Число върху метъра, отговарящ на отдалечения обект  </a:t>
                      </a:r>
                      <a:endParaRPr b="0" lang="sk-SK" sz="1200" spc="-1" strike="noStrike">
                        <a:latin typeface="Arial"/>
                      </a:endParaRPr>
                    </a:p>
                    <a:p>
                      <a:pPr algn="ctr">
                        <a:lnSpc>
                          <a:spcPct val="150000"/>
                        </a:lnSpc>
                      </a:pPr>
                      <a:r>
                        <a:rPr b="0" lang="sk-SK" sz="1200" spc="-1" strike="noStrike">
                          <a:solidFill>
                            <a:srgbClr val="000000"/>
                          </a:solidFill>
                          <a:latin typeface="Avenir Roman"/>
                          <a:ea typeface="Avenir Roman"/>
                        </a:rPr>
                        <a:t>В ЛЯВО</a:t>
                      </a:r>
                      <a:endParaRPr b="0" lang="sk-SK" sz="12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pPr>
                      <a:r>
                        <a:rPr b="0" lang="sk-SK" sz="1200" spc="-1" strike="noStrike">
                          <a:solidFill>
                            <a:srgbClr val="000000"/>
                          </a:solidFill>
                          <a:latin typeface="Avenir Roman"/>
                          <a:ea typeface="Avenir Roman"/>
                        </a:rPr>
                        <a:t>Число върху метъра, отговарящ на отдалечения обект </a:t>
                      </a:r>
                      <a:endParaRPr b="0" lang="sk-SK" sz="1200" spc="-1" strike="noStrike">
                        <a:latin typeface="Arial"/>
                      </a:endParaRPr>
                    </a:p>
                    <a:p>
                      <a:pPr algn="ctr">
                        <a:lnSpc>
                          <a:spcPct val="150000"/>
                        </a:lnSpc>
                      </a:pPr>
                      <a:r>
                        <a:rPr b="0" lang="sk-SK" sz="1200" spc="-1" strike="noStrike">
                          <a:solidFill>
                            <a:srgbClr val="000000"/>
                          </a:solidFill>
                          <a:latin typeface="Avenir Roman"/>
                          <a:ea typeface="Avenir Roman"/>
                        </a:rPr>
                        <a:t>В ДЯСНО</a:t>
                      </a:r>
                      <a:endParaRPr b="0" lang="sk-SK" sz="12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68400" rIns="68400" tIns="0" bIns="0" anchor="ctr">
                      <a:noAutofit/>
                    </a:bodyPr>
                    <a:p>
                      <a:pPr algn="ctr">
                        <a:lnSpc>
                          <a:spcPct val="150000"/>
                        </a:lnSpc>
                      </a:pPr>
                      <a:r>
                        <a:rPr b="0" lang="cs-CZ" sz="1200" spc="-1" strike="noStrike">
                          <a:solidFill>
                            <a:srgbClr val="000000"/>
                          </a:solidFill>
                          <a:latin typeface="Avenir Roman"/>
                          <a:ea typeface="Avenir Roman"/>
                        </a:rPr>
                        <a:t>2 метра</a:t>
                      </a:r>
                      <a:endParaRPr b="0" lang="sk-SK" sz="12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pPr>
                      <a:r>
                        <a:rPr b="0" lang="cs-CZ" sz="1400" spc="-1" strike="noStrike">
                          <a:solidFill>
                            <a:srgbClr val="000000"/>
                          </a:solidFill>
                          <a:latin typeface="Avenir Roman"/>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pPr>
                      <a:r>
                        <a:rPr b="0" lang="cs-CZ" sz="1400" spc="-1" strike="noStrike">
                          <a:solidFill>
                            <a:srgbClr val="000000"/>
                          </a:solidFill>
                          <a:latin typeface="Avenir Roman"/>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68400" rIns="68400" tIns="0" bIns="0" anchor="ctr">
                      <a:noAutofit/>
                    </a:bodyPr>
                    <a:p>
                      <a:pPr algn="ctr">
                        <a:lnSpc>
                          <a:spcPct val="150000"/>
                        </a:lnSpc>
                      </a:pPr>
                      <a:r>
                        <a:rPr b="0" lang="cs-CZ" sz="1200" spc="-1" strike="noStrike">
                          <a:solidFill>
                            <a:srgbClr val="000000"/>
                          </a:solidFill>
                          <a:latin typeface="Avenir Roman"/>
                          <a:ea typeface="Avenir Roman"/>
                        </a:rPr>
                        <a:t>4 метра</a:t>
                      </a:r>
                      <a:endParaRPr b="0" lang="sk-SK" sz="12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pPr>
                      <a:r>
                        <a:rPr b="0" lang="cs-CZ" sz="1400" spc="-1" strike="noStrike">
                          <a:solidFill>
                            <a:srgbClr val="000000"/>
                          </a:solidFill>
                          <a:latin typeface="Avenir Roman"/>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pPr>
                      <a:r>
                        <a:rPr b="0" lang="cs-CZ" sz="1400" spc="-1" strike="noStrike">
                          <a:solidFill>
                            <a:srgbClr val="000000"/>
                          </a:solidFill>
                          <a:latin typeface="Avenir Roman"/>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55" name="image1.png" descr=""/>
          <p:cNvPicPr/>
          <p:nvPr/>
        </p:nvPicPr>
        <p:blipFill>
          <a:blip r:embed="rId2"/>
          <a:srcRect l="0" t="8888" r="0" b="13844"/>
          <a:stretch/>
        </p:blipFill>
        <p:spPr>
          <a:xfrm>
            <a:off x="1254240" y="0"/>
            <a:ext cx="9683280" cy="1101600"/>
          </a:xfrm>
          <a:prstGeom prst="rect">
            <a:avLst/>
          </a:prstGeom>
          <a:ln w="12700">
            <a:noFill/>
          </a:ln>
        </p:spPr>
      </p:pic>
      <p:sp>
        <p:nvSpPr>
          <p:cNvPr id="156"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57" name="CustomShape 2"/>
          <p:cNvSpPr/>
          <p:nvPr/>
        </p:nvSpPr>
        <p:spPr>
          <a:xfrm>
            <a:off x="261360" y="920880"/>
            <a:ext cx="11684880" cy="7606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4400" spc="-1" strike="noStrike" u="sng">
                <a:solidFill>
                  <a:srgbClr val="02236a"/>
                </a:solidFill>
                <a:uFillTx/>
                <a:latin typeface="Calibri"/>
                <a:ea typeface="Calibri"/>
              </a:rPr>
              <a:t>Практическо упражнение: 8.1.1 Паралакс</a:t>
            </a:r>
            <a:endParaRPr b="0" lang="sk-SK" sz="4400" spc="-1" strike="noStrike">
              <a:latin typeface="Arial"/>
            </a:endParaRPr>
          </a:p>
        </p:txBody>
      </p:sp>
      <p:sp>
        <p:nvSpPr>
          <p:cNvPr id="158" name="CustomShape 3"/>
          <p:cNvSpPr/>
          <p:nvPr/>
        </p:nvSpPr>
        <p:spPr>
          <a:xfrm>
            <a:off x="384840" y="2194200"/>
            <a:ext cx="11417760" cy="1735560"/>
          </a:xfrm>
          <a:prstGeom prst="rect">
            <a:avLst/>
          </a:prstGeom>
          <a:noFill/>
          <a:ln w="0">
            <a:noFill/>
          </a:ln>
        </p:spPr>
        <p:style>
          <a:lnRef idx="0"/>
          <a:fillRef idx="0"/>
          <a:effectRef idx="0"/>
          <a:fontRef idx="minor"/>
        </p:style>
        <p:txBody>
          <a:bodyPr lIns="90000" rIns="90000" tIns="45000" bIns="45000">
            <a:spAutoFit/>
          </a:bodyPr>
          <a:p>
            <a:pPr marL="285840" indent="-285480" algn="just">
              <a:lnSpc>
                <a:spcPct val="150000"/>
              </a:lnSpc>
              <a:buClr>
                <a:srgbClr val="000000"/>
              </a:buClr>
              <a:buFont typeface="Arial"/>
              <a:buChar char="•"/>
            </a:pPr>
            <a:r>
              <a:rPr b="0" lang="sk-SK" sz="2400" spc="-1" strike="noStrike">
                <a:latin typeface="Calibri"/>
                <a:ea typeface="Times New Roman"/>
              </a:rPr>
              <a:t>Каква е връзката между отдалечеността на обекта и привидната промяна на позицията му, когато го наблюдаваме от различни гледни точки?</a:t>
            </a:r>
            <a:endParaRPr b="0" lang="sk-SK" sz="2400" spc="-1" strike="noStrike">
              <a:latin typeface="Arial"/>
            </a:endParaRPr>
          </a:p>
          <a:p>
            <a:pPr marL="285840" indent="-285480" algn="just">
              <a:lnSpc>
                <a:spcPct val="150000"/>
              </a:lnSpc>
              <a:buClr>
                <a:srgbClr val="000000"/>
              </a:buClr>
              <a:buFont typeface="Arial"/>
              <a:buChar char="•"/>
            </a:pPr>
            <a:r>
              <a:rPr b="0" lang="sk-SK" sz="2400" spc="-1" strike="noStrike">
                <a:latin typeface="Calibri"/>
                <a:ea typeface="Times New Roman"/>
              </a:rPr>
              <a:t>Къде и как се използва този метод в астрономията?</a:t>
            </a:r>
            <a:endParaRPr b="0" lang="sk-SK"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60" name="image1.png" descr=""/>
          <p:cNvPicPr/>
          <p:nvPr/>
        </p:nvPicPr>
        <p:blipFill>
          <a:blip r:embed="rId2"/>
          <a:srcRect l="0" t="8888" r="0" b="13844"/>
          <a:stretch/>
        </p:blipFill>
        <p:spPr>
          <a:xfrm>
            <a:off x="1254240" y="0"/>
            <a:ext cx="9683280" cy="1101600"/>
          </a:xfrm>
          <a:prstGeom prst="rect">
            <a:avLst/>
          </a:prstGeom>
          <a:ln w="12700">
            <a:noFill/>
          </a:ln>
        </p:spPr>
      </p:pic>
      <p:sp>
        <p:nvSpPr>
          <p:cNvPr id="161"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62" name="CustomShape 2"/>
          <p:cNvSpPr/>
          <p:nvPr/>
        </p:nvSpPr>
        <p:spPr>
          <a:xfrm>
            <a:off x="261360" y="920880"/>
            <a:ext cx="11684880" cy="1248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8.1.2 Измерване на разстояния</a:t>
            </a:r>
            <a:endParaRPr b="0" lang="sk-SK" sz="3800" spc="-1" strike="noStrike">
              <a:latin typeface="Arial"/>
            </a:endParaRPr>
          </a:p>
        </p:txBody>
      </p:sp>
      <p:sp>
        <p:nvSpPr>
          <p:cNvPr id="163" name="CustomShape 3"/>
          <p:cNvSpPr/>
          <p:nvPr/>
        </p:nvSpPr>
        <p:spPr>
          <a:xfrm>
            <a:off x="249840" y="354996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Материали и инструменти: Добре видим обект (например часовниковата кула на кметството, висок комин), ролетка и компас.</a:t>
            </a:r>
            <a:endParaRPr b="0" lang="sk-SK" sz="2600" spc="-1" strike="noStrike">
              <a:latin typeface="Arial"/>
            </a:endParaRPr>
          </a:p>
        </p:txBody>
      </p:sp>
      <p:sp>
        <p:nvSpPr>
          <p:cNvPr id="164" name="CustomShape 4"/>
          <p:cNvSpPr/>
          <p:nvPr/>
        </p:nvSpPr>
        <p:spPr>
          <a:xfrm>
            <a:off x="261360" y="458424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Процедура: </a:t>
            </a:r>
            <a:r>
              <a:rPr b="0" lang="bg-BG" sz="2600" spc="-1" strike="noStrike">
                <a:solidFill>
                  <a:srgbClr val="002060"/>
                </a:solidFill>
                <a:latin typeface="Calibri"/>
                <a:ea typeface="Calibri"/>
              </a:rPr>
              <a:t>Ученикът</a:t>
            </a:r>
            <a:r>
              <a:rPr b="0" lang="sk-SK" sz="2600" spc="-1" strike="noStrike">
                <a:solidFill>
                  <a:srgbClr val="002060"/>
                </a:solidFill>
                <a:latin typeface="Calibri"/>
                <a:ea typeface="Calibri"/>
              </a:rPr>
              <a:t> ще се научи да измерва земните разстояния, използвайки астрономически метод.</a:t>
            </a:r>
            <a:endParaRPr b="0" lang="sk-SK" sz="2600" spc="-1" strike="noStrike">
              <a:latin typeface="Arial"/>
            </a:endParaRPr>
          </a:p>
        </p:txBody>
      </p:sp>
      <p:sp>
        <p:nvSpPr>
          <p:cNvPr id="165" name="CustomShape 5"/>
          <p:cNvSpPr/>
          <p:nvPr/>
        </p:nvSpPr>
        <p:spPr>
          <a:xfrm>
            <a:off x="249840" y="251568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Методическа част: Измервания на земни разстояния, използвайки астрономически метод.</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67" name="image1.png" descr=""/>
          <p:cNvPicPr/>
          <p:nvPr/>
        </p:nvPicPr>
        <p:blipFill>
          <a:blip r:embed="rId2"/>
          <a:srcRect l="0" t="8888" r="0" b="13844"/>
          <a:stretch/>
        </p:blipFill>
        <p:spPr>
          <a:xfrm>
            <a:off x="1254240" y="0"/>
            <a:ext cx="9683280" cy="1101600"/>
          </a:xfrm>
          <a:prstGeom prst="rect">
            <a:avLst/>
          </a:prstGeom>
          <a:ln w="12700">
            <a:noFill/>
          </a:ln>
        </p:spPr>
      </p:pic>
      <p:sp>
        <p:nvSpPr>
          <p:cNvPr id="168"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69" name="CustomShape 2"/>
          <p:cNvSpPr/>
          <p:nvPr/>
        </p:nvSpPr>
        <p:spPr>
          <a:xfrm>
            <a:off x="261360" y="920880"/>
            <a:ext cx="11684880" cy="1248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8.1.2 Измерване на разстояния</a:t>
            </a:r>
            <a:endParaRPr b="0" lang="sk-SK" sz="3800" spc="-1" strike="noStrike">
              <a:latin typeface="Arial"/>
            </a:endParaRPr>
          </a:p>
        </p:txBody>
      </p:sp>
      <p:grpSp>
        <p:nvGrpSpPr>
          <p:cNvPr id="170" name="Group 3"/>
          <p:cNvGrpSpPr/>
          <p:nvPr/>
        </p:nvGrpSpPr>
        <p:grpSpPr>
          <a:xfrm>
            <a:off x="1587240" y="1558440"/>
            <a:ext cx="6488640" cy="4013640"/>
            <a:chOff x="1587240" y="1558440"/>
            <a:chExt cx="6488640" cy="4013640"/>
          </a:xfrm>
        </p:grpSpPr>
        <p:sp>
          <p:nvSpPr>
            <p:cNvPr id="171" name="Line 4"/>
            <p:cNvSpPr/>
            <p:nvPr/>
          </p:nvSpPr>
          <p:spPr>
            <a:xfrm>
              <a:off x="3196080" y="4832640"/>
              <a:ext cx="1855440" cy="0"/>
            </a:xfrm>
            <a:prstGeom prst="line">
              <a:avLst/>
            </a:prstGeom>
            <a:ln w="28575">
              <a:solidFill>
                <a:schemeClr val="tx1"/>
              </a:solidFill>
              <a:round/>
            </a:ln>
          </p:spPr>
          <p:style>
            <a:lnRef idx="1">
              <a:schemeClr val="accent1"/>
            </a:lnRef>
            <a:fillRef idx="0">
              <a:schemeClr val="accent1"/>
            </a:fillRef>
            <a:effectRef idx="0">
              <a:schemeClr val="accent1"/>
            </a:effectRef>
            <a:fontRef idx="minor"/>
          </p:style>
        </p:sp>
        <p:sp>
          <p:nvSpPr>
            <p:cNvPr id="172" name="Line 5"/>
            <p:cNvSpPr/>
            <p:nvPr/>
          </p:nvSpPr>
          <p:spPr>
            <a:xfrm>
              <a:off x="3184560" y="4642920"/>
              <a:ext cx="0" cy="352440"/>
            </a:xfrm>
            <a:prstGeom prst="line">
              <a:avLst/>
            </a:prstGeom>
            <a:ln w="19050">
              <a:solidFill>
                <a:schemeClr val="tx1"/>
              </a:solidFill>
              <a:round/>
            </a:ln>
          </p:spPr>
          <p:style>
            <a:lnRef idx="1">
              <a:schemeClr val="accent1"/>
            </a:lnRef>
            <a:fillRef idx="0">
              <a:schemeClr val="accent1"/>
            </a:fillRef>
            <a:effectRef idx="0">
              <a:schemeClr val="accent1"/>
            </a:effectRef>
            <a:fontRef idx="minor"/>
          </p:style>
        </p:sp>
        <p:sp>
          <p:nvSpPr>
            <p:cNvPr id="173" name="Line 6"/>
            <p:cNvSpPr/>
            <p:nvPr/>
          </p:nvSpPr>
          <p:spPr>
            <a:xfrm>
              <a:off x="5057280" y="4677840"/>
              <a:ext cx="0" cy="352440"/>
            </a:xfrm>
            <a:prstGeom prst="line">
              <a:avLst/>
            </a:prstGeom>
            <a:ln w="19050">
              <a:solidFill>
                <a:schemeClr val="tx1"/>
              </a:solidFill>
              <a:round/>
            </a:ln>
          </p:spPr>
          <p:style>
            <a:lnRef idx="1">
              <a:schemeClr val="accent1"/>
            </a:lnRef>
            <a:fillRef idx="0">
              <a:schemeClr val="accent1"/>
            </a:fillRef>
            <a:effectRef idx="0">
              <a:schemeClr val="accent1"/>
            </a:effectRef>
            <a:fontRef idx="minor"/>
          </p:style>
        </p:sp>
        <p:grpSp>
          <p:nvGrpSpPr>
            <p:cNvPr id="174" name="Group 7"/>
            <p:cNvGrpSpPr/>
            <p:nvPr/>
          </p:nvGrpSpPr>
          <p:grpSpPr>
            <a:xfrm>
              <a:off x="1587240" y="1558440"/>
              <a:ext cx="6488640" cy="4013640"/>
              <a:chOff x="1587240" y="1558440"/>
              <a:chExt cx="6488640" cy="4013640"/>
            </a:xfrm>
          </p:grpSpPr>
          <p:sp>
            <p:nvSpPr>
              <p:cNvPr id="175" name="Line 8"/>
              <p:cNvSpPr/>
              <p:nvPr/>
            </p:nvSpPr>
            <p:spPr>
              <a:xfrm flipH="1" flipV="1">
                <a:off x="1587240" y="3241080"/>
                <a:ext cx="1600560" cy="1578600"/>
              </a:xfrm>
              <a:prstGeom prst="line">
                <a:avLst/>
              </a:prstGeom>
              <a:ln w="12700">
                <a:solidFill>
                  <a:schemeClr val="tx1"/>
                </a:solidFill>
                <a:prstDash val="dash"/>
                <a:round/>
                <a:tailEnd len="med" type="triangle" w="med"/>
              </a:ln>
            </p:spPr>
            <p:style>
              <a:lnRef idx="1">
                <a:schemeClr val="accent1"/>
              </a:lnRef>
              <a:fillRef idx="0">
                <a:schemeClr val="accent1"/>
              </a:fillRef>
              <a:effectRef idx="0">
                <a:schemeClr val="accent1"/>
              </a:effectRef>
              <a:fontRef idx="minor"/>
            </p:style>
          </p:sp>
          <p:sp>
            <p:nvSpPr>
              <p:cNvPr id="176" name="Line 9"/>
              <p:cNvSpPr/>
              <p:nvPr/>
            </p:nvSpPr>
            <p:spPr>
              <a:xfrm flipH="1" flipV="1">
                <a:off x="3468600" y="3260520"/>
                <a:ext cx="1600560" cy="1578600"/>
              </a:xfrm>
              <a:prstGeom prst="line">
                <a:avLst/>
              </a:prstGeom>
              <a:ln w="12700">
                <a:solidFill>
                  <a:schemeClr val="tx1"/>
                </a:solidFill>
                <a:prstDash val="dash"/>
                <a:round/>
                <a:tailEnd len="med" type="triangle" w="med"/>
              </a:ln>
            </p:spPr>
            <p:style>
              <a:lnRef idx="1">
                <a:schemeClr val="accent1"/>
              </a:lnRef>
              <a:fillRef idx="0">
                <a:schemeClr val="accent1"/>
              </a:fillRef>
              <a:effectRef idx="0">
                <a:schemeClr val="accent1"/>
              </a:effectRef>
              <a:fontRef idx="minor"/>
            </p:style>
          </p:sp>
          <p:sp>
            <p:nvSpPr>
              <p:cNvPr id="177" name="Line 10"/>
              <p:cNvSpPr/>
              <p:nvPr/>
            </p:nvSpPr>
            <p:spPr>
              <a:xfrm flipV="1">
                <a:off x="3185640" y="1760040"/>
                <a:ext cx="3814200" cy="3048840"/>
              </a:xfrm>
              <a:prstGeom prst="line">
                <a:avLst/>
              </a:prstGeom>
              <a:ln w="19050">
                <a:solidFill>
                  <a:schemeClr val="tx1"/>
                </a:solidFill>
                <a:round/>
              </a:ln>
            </p:spPr>
            <p:style>
              <a:lnRef idx="1">
                <a:schemeClr val="accent1"/>
              </a:lnRef>
              <a:fillRef idx="0">
                <a:schemeClr val="accent1"/>
              </a:fillRef>
              <a:effectRef idx="0">
                <a:schemeClr val="accent1"/>
              </a:effectRef>
              <a:fontRef idx="minor"/>
            </p:style>
          </p:sp>
          <p:sp>
            <p:nvSpPr>
              <p:cNvPr id="178" name="Line 11"/>
              <p:cNvSpPr/>
              <p:nvPr/>
            </p:nvSpPr>
            <p:spPr>
              <a:xfrm flipV="1">
                <a:off x="5053680" y="1753560"/>
                <a:ext cx="1963800" cy="3058920"/>
              </a:xfrm>
              <a:prstGeom prst="line">
                <a:avLst/>
              </a:prstGeom>
              <a:ln w="19050">
                <a:solidFill>
                  <a:schemeClr val="tx1"/>
                </a:solidFill>
                <a:round/>
              </a:ln>
            </p:spPr>
            <p:style>
              <a:lnRef idx="1">
                <a:schemeClr val="accent1"/>
              </a:lnRef>
              <a:fillRef idx="0">
                <a:schemeClr val="accent1"/>
              </a:fillRef>
              <a:effectRef idx="0">
                <a:schemeClr val="accent1"/>
              </a:effectRef>
              <a:fontRef idx="minor"/>
            </p:style>
          </p:sp>
          <p:sp>
            <p:nvSpPr>
              <p:cNvPr id="179" name="CustomShape 12"/>
              <p:cNvSpPr/>
              <p:nvPr/>
            </p:nvSpPr>
            <p:spPr>
              <a:xfrm>
                <a:off x="1610280" y="3120840"/>
                <a:ext cx="1908720" cy="274320"/>
              </a:xfrm>
              <a:prstGeom prst="rect">
                <a:avLst/>
              </a:prstGeom>
              <a:noFill/>
              <a:ln w="9525">
                <a:noFill/>
              </a:ln>
            </p:spPr>
            <p:style>
              <a:lnRef idx="0"/>
              <a:fillRef idx="0"/>
              <a:effectRef idx="0"/>
              <a:fontRef idx="minor"/>
            </p:style>
            <p:txBody>
              <a:bodyPr>
                <a:spAutoFit/>
              </a:bodyPr>
              <a:p>
                <a:pPr algn="ctr">
                  <a:lnSpc>
                    <a:spcPct val="100000"/>
                  </a:lnSpc>
                </a:pPr>
                <a:r>
                  <a:rPr b="0" lang="sk-SK" sz="1200" spc="-1" strike="noStrike">
                    <a:latin typeface="Times New Roman"/>
                    <a:ea typeface="Times New Roman"/>
                  </a:rPr>
                  <a:t>Север</a:t>
                </a:r>
                <a:endParaRPr b="0" lang="sk-SK" sz="1200" spc="-1" strike="noStrike">
                  <a:latin typeface="Arial"/>
                </a:endParaRPr>
              </a:p>
            </p:txBody>
          </p:sp>
          <p:sp>
            <p:nvSpPr>
              <p:cNvPr id="180" name="CustomShape 13"/>
              <p:cNvSpPr/>
              <p:nvPr/>
            </p:nvSpPr>
            <p:spPr>
              <a:xfrm>
                <a:off x="2228760" y="5041080"/>
                <a:ext cx="1908720" cy="304920"/>
              </a:xfrm>
              <a:prstGeom prst="rect">
                <a:avLst/>
              </a:prstGeom>
              <a:noFill/>
              <a:ln w="9525">
                <a:noFill/>
              </a:ln>
            </p:spPr>
            <p:style>
              <a:lnRef idx="0"/>
              <a:fillRef idx="0"/>
              <a:effectRef idx="0"/>
              <a:fontRef idx="minor"/>
            </p:style>
            <p:txBody>
              <a:bodyPr>
                <a:spAutoFit/>
              </a:bodyPr>
              <a:p>
                <a:pPr algn="ctr">
                  <a:lnSpc>
                    <a:spcPct val="100000"/>
                  </a:lnSpc>
                </a:pPr>
                <a:r>
                  <a:rPr b="0" lang="cs-CZ" sz="1400" spc="-1" strike="noStrike">
                    <a:latin typeface="Times New Roman"/>
                    <a:ea typeface="Times New Roman"/>
                  </a:rPr>
                  <a:t>A</a:t>
                </a:r>
                <a:endParaRPr b="0" lang="sk-SK" sz="1400" spc="-1" strike="noStrike">
                  <a:latin typeface="Arial"/>
                </a:endParaRPr>
              </a:p>
            </p:txBody>
          </p:sp>
          <p:sp>
            <p:nvSpPr>
              <p:cNvPr id="181" name="CustomShape 14"/>
              <p:cNvSpPr/>
              <p:nvPr/>
            </p:nvSpPr>
            <p:spPr>
              <a:xfrm>
                <a:off x="4103640" y="5060520"/>
                <a:ext cx="1908720" cy="304920"/>
              </a:xfrm>
              <a:prstGeom prst="rect">
                <a:avLst/>
              </a:prstGeom>
              <a:noFill/>
              <a:ln w="9525">
                <a:noFill/>
              </a:ln>
            </p:spPr>
            <p:style>
              <a:lnRef idx="0"/>
              <a:fillRef idx="0"/>
              <a:effectRef idx="0"/>
              <a:fontRef idx="minor"/>
            </p:style>
            <p:txBody>
              <a:bodyPr>
                <a:spAutoFit/>
              </a:bodyPr>
              <a:p>
                <a:pPr algn="ctr">
                  <a:lnSpc>
                    <a:spcPct val="100000"/>
                  </a:lnSpc>
                </a:pPr>
                <a:r>
                  <a:rPr b="0" lang="cs-CZ" sz="1400" spc="-1" strike="noStrike">
                    <a:latin typeface="Times New Roman"/>
                    <a:ea typeface="Times New Roman"/>
                  </a:rPr>
                  <a:t>B</a:t>
                </a:r>
                <a:endParaRPr b="0" lang="sk-SK" sz="1400" spc="-1" strike="noStrike">
                  <a:latin typeface="Arial"/>
                </a:endParaRPr>
              </a:p>
            </p:txBody>
          </p:sp>
          <p:sp>
            <p:nvSpPr>
              <p:cNvPr id="182" name="CustomShape 15"/>
              <p:cNvSpPr/>
              <p:nvPr/>
            </p:nvSpPr>
            <p:spPr>
              <a:xfrm>
                <a:off x="6167160" y="1558440"/>
                <a:ext cx="1908720" cy="304920"/>
              </a:xfrm>
              <a:prstGeom prst="rect">
                <a:avLst/>
              </a:prstGeom>
              <a:noFill/>
              <a:ln w="9525">
                <a:noFill/>
              </a:ln>
            </p:spPr>
            <p:style>
              <a:lnRef idx="0"/>
              <a:fillRef idx="0"/>
              <a:effectRef idx="0"/>
              <a:fontRef idx="minor"/>
            </p:style>
            <p:txBody>
              <a:bodyPr>
                <a:spAutoFit/>
              </a:bodyPr>
              <a:p>
                <a:pPr algn="ctr">
                  <a:lnSpc>
                    <a:spcPct val="100000"/>
                  </a:lnSpc>
                </a:pPr>
                <a:r>
                  <a:rPr b="0" lang="cs-CZ" sz="1400" spc="-1" strike="noStrike">
                    <a:latin typeface="Times New Roman"/>
                    <a:ea typeface="Times New Roman"/>
                  </a:rPr>
                  <a:t>C</a:t>
                </a:r>
                <a:endParaRPr b="0" lang="sk-SK" sz="1400" spc="-1" strike="noStrike">
                  <a:latin typeface="Arial"/>
                </a:endParaRPr>
              </a:p>
            </p:txBody>
          </p:sp>
          <p:sp>
            <p:nvSpPr>
              <p:cNvPr id="183" name="CustomShape 16"/>
              <p:cNvSpPr/>
              <p:nvPr/>
            </p:nvSpPr>
            <p:spPr>
              <a:xfrm>
                <a:off x="2645280" y="4259880"/>
                <a:ext cx="1198440" cy="1312200"/>
              </a:xfrm>
              <a:prstGeom prst="arc">
                <a:avLst>
                  <a:gd name="adj1" fmla="val 18534991"/>
                  <a:gd name="adj2" fmla="val 21048763"/>
                </a:avLst>
              </a:prstGeom>
              <a:noFill/>
              <a:ln w="19050">
                <a:solidFill>
                  <a:schemeClr val="tx1"/>
                </a:solidFill>
                <a:round/>
              </a:ln>
            </p:spPr>
            <p:style>
              <a:lnRef idx="1">
                <a:schemeClr val="accent1"/>
              </a:lnRef>
              <a:fillRef idx="0">
                <a:schemeClr val="accent1"/>
              </a:fillRef>
              <a:effectRef idx="0">
                <a:schemeClr val="accent1"/>
              </a:effectRef>
              <a:fontRef idx="minor"/>
            </p:style>
          </p:sp>
          <p:sp>
            <p:nvSpPr>
              <p:cNvPr id="184" name="CustomShape 17"/>
              <p:cNvSpPr/>
              <p:nvPr/>
            </p:nvSpPr>
            <p:spPr>
              <a:xfrm>
                <a:off x="4583520" y="4168800"/>
                <a:ext cx="1181880" cy="1296720"/>
              </a:xfrm>
              <a:prstGeom prst="arc">
                <a:avLst>
                  <a:gd name="adj1" fmla="val 10746482"/>
                  <a:gd name="adj2" fmla="val 17596810"/>
                </a:avLst>
              </a:prstGeom>
              <a:noFill/>
              <a:ln w="19050">
                <a:solidFill>
                  <a:schemeClr val="tx1"/>
                </a:solidFill>
                <a:round/>
              </a:ln>
            </p:spPr>
            <p:style>
              <a:lnRef idx="1">
                <a:schemeClr val="accent1"/>
              </a:lnRef>
              <a:fillRef idx="0">
                <a:schemeClr val="accent1"/>
              </a:fillRef>
              <a:effectRef idx="0">
                <a:schemeClr val="accent1"/>
              </a:effectRef>
              <a:fontRef idx="minor"/>
            </p:style>
          </p:sp>
          <p:sp>
            <p:nvSpPr>
              <p:cNvPr id="185" name="CustomShape 18"/>
              <p:cNvSpPr/>
              <p:nvPr/>
            </p:nvSpPr>
            <p:spPr>
              <a:xfrm>
                <a:off x="2837520" y="4448880"/>
                <a:ext cx="1515600" cy="363600"/>
              </a:xfrm>
              <a:prstGeom prst="rect">
                <a:avLst/>
              </a:prstGeom>
              <a:noFill/>
              <a:ln w="9525">
                <a:noFill/>
              </a:ln>
            </p:spPr>
            <p:style>
              <a:lnRef idx="0"/>
              <a:fillRef idx="0"/>
              <a:effectRef idx="0"/>
              <a:fontRef idx="minor"/>
            </p:style>
            <p:txBody>
              <a:bodyPr>
                <a:noAutofit/>
              </a:bodyPr>
              <a:p>
                <a:pPr algn="ctr">
                  <a:lnSpc>
                    <a:spcPct val="100000"/>
                  </a:lnSpc>
                </a:pPr>
                <a:r>
                  <a:rPr b="0" i="1" lang="cs-CZ" sz="1400" spc="-1" strike="noStrike">
                    <a:latin typeface="Times New Roman"/>
                    <a:ea typeface="Times New Roman"/>
                  </a:rPr>
                  <a:t>α</a:t>
                </a:r>
                <a:endParaRPr b="0" lang="sk-SK" sz="1400" spc="-1" strike="noStrike">
                  <a:latin typeface="Arial"/>
                </a:endParaRPr>
              </a:p>
            </p:txBody>
          </p:sp>
          <p:sp>
            <p:nvSpPr>
              <p:cNvPr id="186" name="CustomShape 19"/>
              <p:cNvSpPr/>
              <p:nvPr/>
            </p:nvSpPr>
            <p:spPr>
              <a:xfrm>
                <a:off x="4051440" y="4259880"/>
                <a:ext cx="1908720" cy="304920"/>
              </a:xfrm>
              <a:prstGeom prst="rect">
                <a:avLst/>
              </a:prstGeom>
              <a:noFill/>
              <a:ln w="9525">
                <a:noFill/>
              </a:ln>
            </p:spPr>
            <p:style>
              <a:lnRef idx="0"/>
              <a:fillRef idx="0"/>
              <a:effectRef idx="0"/>
              <a:fontRef idx="minor"/>
            </p:style>
            <p:txBody>
              <a:bodyPr>
                <a:spAutoFit/>
              </a:bodyPr>
              <a:p>
                <a:pPr algn="ctr">
                  <a:lnSpc>
                    <a:spcPct val="100000"/>
                  </a:lnSpc>
                </a:pPr>
                <a:r>
                  <a:rPr b="0" i="1" lang="cs-CZ" sz="1400" spc="-1" strike="noStrike">
                    <a:latin typeface="Times New Roman"/>
                    <a:ea typeface="Times New Roman"/>
                  </a:rPr>
                  <a:t>β</a:t>
                </a:r>
                <a:endParaRPr b="0" lang="sk-SK" sz="1400" spc="-1" strike="noStrike">
                  <a:latin typeface="Arial"/>
                </a:endParaRPr>
              </a:p>
            </p:txBody>
          </p:sp>
          <p:sp>
            <p:nvSpPr>
              <p:cNvPr id="187" name="CustomShape 20"/>
              <p:cNvSpPr/>
              <p:nvPr/>
            </p:nvSpPr>
            <p:spPr>
              <a:xfrm>
                <a:off x="3185640" y="4887360"/>
                <a:ext cx="1908720" cy="304920"/>
              </a:xfrm>
              <a:prstGeom prst="rect">
                <a:avLst/>
              </a:prstGeom>
              <a:noFill/>
              <a:ln w="9525">
                <a:noFill/>
              </a:ln>
            </p:spPr>
            <p:style>
              <a:lnRef idx="0"/>
              <a:fillRef idx="0"/>
              <a:effectRef idx="0"/>
              <a:fontRef idx="minor"/>
            </p:style>
            <p:txBody>
              <a:bodyPr>
                <a:spAutoFit/>
              </a:bodyPr>
              <a:p>
                <a:pPr algn="ctr">
                  <a:lnSpc>
                    <a:spcPct val="100000"/>
                  </a:lnSpc>
                </a:pPr>
                <a:r>
                  <a:rPr b="0" lang="cs-CZ" sz="1400" spc="-1" strike="noStrike">
                    <a:latin typeface="Times New Roman"/>
                    <a:ea typeface="Times New Roman"/>
                  </a:rPr>
                  <a:t>База (основа)</a:t>
                </a:r>
                <a:endParaRPr b="0" lang="sk-SK" sz="1400" spc="-1" strike="noStrike">
                  <a:latin typeface="Arial"/>
                </a:endParaRPr>
              </a:p>
            </p:txBody>
          </p:sp>
        </p:grpSp>
      </p:grpSp>
      <p:sp>
        <p:nvSpPr>
          <p:cNvPr id="188" name="CustomShape 21"/>
          <p:cNvSpPr/>
          <p:nvPr/>
        </p:nvSpPr>
        <p:spPr>
          <a:xfrm>
            <a:off x="6823800" y="2625480"/>
            <a:ext cx="5315760" cy="143100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2200" spc="-1" strike="noStrike">
                <a:latin typeface="Calibri"/>
                <a:ea typeface="Times New Roman"/>
              </a:rPr>
              <a:t>Използвайте правилото, че ако два ъгъла</a:t>
            </a:r>
            <a:endParaRPr b="0" lang="sk-SK" sz="2200" spc="-1" strike="noStrike">
              <a:latin typeface="Arial"/>
            </a:endParaRPr>
          </a:p>
          <a:p>
            <a:pPr>
              <a:lnSpc>
                <a:spcPct val="100000"/>
              </a:lnSpc>
            </a:pPr>
            <a:r>
              <a:rPr b="0" lang="cs-CZ" sz="2200" spc="-1" strike="noStrike">
                <a:latin typeface="Calibri"/>
                <a:ea typeface="Times New Roman"/>
              </a:rPr>
              <a:t> </a:t>
            </a:r>
            <a:r>
              <a:rPr b="0" lang="cs-CZ" sz="2200" spc="-1" strike="noStrike">
                <a:latin typeface="Calibri"/>
                <a:ea typeface="Times New Roman"/>
              </a:rPr>
              <a:t>и страна на един триъгълник са съответно </a:t>
            </a:r>
            <a:endParaRPr b="0" lang="sk-SK" sz="2200" spc="-1" strike="noStrike">
              <a:latin typeface="Arial"/>
            </a:endParaRPr>
          </a:p>
          <a:p>
            <a:pPr>
              <a:lnSpc>
                <a:spcPct val="100000"/>
              </a:lnSpc>
            </a:pPr>
            <a:r>
              <a:rPr b="0" lang="cs-CZ" sz="2200" spc="-1" strike="noStrike">
                <a:latin typeface="Calibri"/>
                <a:ea typeface="Times New Roman"/>
              </a:rPr>
              <a:t>равни на два ъгъла и страна на друг </a:t>
            </a:r>
            <a:endParaRPr b="0" lang="sk-SK" sz="2200" spc="-1" strike="noStrike">
              <a:latin typeface="Arial"/>
            </a:endParaRPr>
          </a:p>
          <a:p>
            <a:pPr>
              <a:lnSpc>
                <a:spcPct val="100000"/>
              </a:lnSpc>
            </a:pPr>
            <a:r>
              <a:rPr b="0" lang="cs-CZ" sz="2200" spc="-1" strike="noStrike">
                <a:latin typeface="Calibri"/>
                <a:ea typeface="Times New Roman"/>
              </a:rPr>
              <a:t>триъгълник, то триъгълниците са еднакви.</a:t>
            </a:r>
            <a:endParaRPr b="0" lang="sk-SK" sz="2200" spc="-1" strike="noStrike">
              <a:latin typeface="Arial"/>
            </a:endParaRPr>
          </a:p>
        </p:txBody>
      </p:sp>
      <p:sp>
        <p:nvSpPr>
          <p:cNvPr id="189" name="CustomShape 22"/>
          <p:cNvSpPr/>
          <p:nvPr/>
        </p:nvSpPr>
        <p:spPr>
          <a:xfrm>
            <a:off x="7135920" y="1646640"/>
            <a:ext cx="2270520" cy="4255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2200" spc="-1" strike="noStrike">
                <a:latin typeface="Calibri"/>
                <a:ea typeface="Times New Roman"/>
              </a:rPr>
              <a:t>(Измерван обект)</a:t>
            </a:r>
            <a:endParaRPr b="0" lang="sk-SK" sz="2200" spc="-1" strike="noStrike">
              <a:latin typeface="Arial"/>
            </a:endParaRPr>
          </a:p>
        </p:txBody>
      </p:sp>
      <p:sp>
        <p:nvSpPr>
          <p:cNvPr id="190" name="CustomShape 23"/>
          <p:cNvSpPr/>
          <p:nvPr/>
        </p:nvSpPr>
        <p:spPr>
          <a:xfrm>
            <a:off x="6681600" y="4807800"/>
            <a:ext cx="4791240" cy="4255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2200" spc="-1" strike="noStrike">
                <a:latin typeface="Calibri"/>
                <a:ea typeface="Times New Roman"/>
              </a:rPr>
              <a:t>Начертайте, например, в мащаб 1:500.</a:t>
            </a:r>
            <a:endParaRPr b="0" lang="sk-SK" sz="2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1"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92" name="image1.png" descr=""/>
          <p:cNvPicPr/>
          <p:nvPr/>
        </p:nvPicPr>
        <p:blipFill>
          <a:blip r:embed="rId2"/>
          <a:srcRect l="0" t="8888" r="0" b="13844"/>
          <a:stretch/>
        </p:blipFill>
        <p:spPr>
          <a:xfrm>
            <a:off x="1254240" y="0"/>
            <a:ext cx="9683280" cy="1101600"/>
          </a:xfrm>
          <a:prstGeom prst="rect">
            <a:avLst/>
          </a:prstGeom>
          <a:ln w="12700">
            <a:noFill/>
          </a:ln>
        </p:spPr>
      </p:pic>
      <p:sp>
        <p:nvSpPr>
          <p:cNvPr id="193"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94" name="CustomShape 2"/>
          <p:cNvSpPr/>
          <p:nvPr/>
        </p:nvSpPr>
        <p:spPr>
          <a:xfrm>
            <a:off x="261360" y="920880"/>
            <a:ext cx="1168488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8.1.2 Измерване на разстояния</a:t>
            </a:r>
            <a:endParaRPr b="0" lang="sk-SK" sz="3600" spc="-1" strike="noStrike">
              <a:latin typeface="Arial"/>
            </a:endParaRPr>
          </a:p>
        </p:txBody>
      </p:sp>
      <p:sp>
        <p:nvSpPr>
          <p:cNvPr id="195" name="CustomShape 3"/>
          <p:cNvSpPr/>
          <p:nvPr/>
        </p:nvSpPr>
        <p:spPr>
          <a:xfrm>
            <a:off x="491040" y="1847880"/>
            <a:ext cx="1730880" cy="760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2200" spc="-1" strike="noStrike">
                <a:latin typeface="Calibri"/>
                <a:ea typeface="Times New Roman"/>
              </a:rPr>
              <a:t>грешка при </a:t>
            </a:r>
            <a:endParaRPr b="0" lang="sk-SK" sz="2200" spc="-1" strike="noStrike">
              <a:latin typeface="Arial"/>
            </a:endParaRPr>
          </a:p>
          <a:p>
            <a:pPr>
              <a:lnSpc>
                <a:spcPct val="100000"/>
              </a:lnSpc>
            </a:pPr>
            <a:r>
              <a:rPr b="0" lang="cs-CZ" sz="2200" spc="-1" strike="noStrike">
                <a:latin typeface="Calibri"/>
                <a:ea typeface="Times New Roman"/>
              </a:rPr>
              <a:t>измерването</a:t>
            </a:r>
            <a:endParaRPr b="0" lang="sk-SK" sz="2200" spc="-1" strike="noStrike">
              <a:latin typeface="Arial"/>
            </a:endParaRPr>
          </a:p>
        </p:txBody>
      </p:sp>
      <p:pic>
        <p:nvPicPr>
          <p:cNvPr id="196" name="Obrázek 27" descr=""/>
          <p:cNvPicPr/>
          <p:nvPr/>
        </p:nvPicPr>
        <p:blipFill>
          <a:blip r:embed="rId3"/>
          <a:stretch/>
        </p:blipFill>
        <p:spPr>
          <a:xfrm>
            <a:off x="2487600" y="1837080"/>
            <a:ext cx="9209880" cy="35830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98" name="image1.png" descr=""/>
          <p:cNvPicPr/>
          <p:nvPr/>
        </p:nvPicPr>
        <p:blipFill>
          <a:blip r:embed="rId2"/>
          <a:srcRect l="0" t="8888" r="0" b="13844"/>
          <a:stretch/>
        </p:blipFill>
        <p:spPr>
          <a:xfrm>
            <a:off x="1254240" y="0"/>
            <a:ext cx="9683280" cy="1101600"/>
          </a:xfrm>
          <a:prstGeom prst="rect">
            <a:avLst/>
          </a:prstGeom>
          <a:ln w="12700">
            <a:noFill/>
          </a:ln>
        </p:spPr>
      </p:pic>
      <p:sp>
        <p:nvSpPr>
          <p:cNvPr id="199"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00" name="CustomShape 2"/>
          <p:cNvSpPr/>
          <p:nvPr/>
        </p:nvSpPr>
        <p:spPr>
          <a:xfrm>
            <a:off x="261360" y="920880"/>
            <a:ext cx="11684880" cy="1248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8.1.3 Мерки за разстоянията между планетите </a:t>
            </a:r>
            <a:r>
              <a:rPr b="0" lang="bg-BG" sz="3800" spc="-1" strike="noStrike" u="sng">
                <a:solidFill>
                  <a:srgbClr val="02236a"/>
                </a:solidFill>
                <a:uFillTx/>
                <a:latin typeface="Calibri"/>
                <a:ea typeface="Calibri"/>
              </a:rPr>
              <a:t>в</a:t>
            </a:r>
            <a:r>
              <a:rPr b="0" lang="sk-SK" sz="3800" spc="-1" strike="noStrike" u="sng">
                <a:solidFill>
                  <a:srgbClr val="02236a"/>
                </a:solidFill>
                <a:uFillTx/>
                <a:latin typeface="Calibri"/>
                <a:ea typeface="Calibri"/>
              </a:rPr>
              <a:t> Слънчевата система</a:t>
            </a:r>
            <a:endParaRPr b="0" lang="sk-SK" sz="3800" spc="-1" strike="noStrike">
              <a:latin typeface="Arial"/>
            </a:endParaRPr>
          </a:p>
        </p:txBody>
      </p:sp>
      <p:sp>
        <p:nvSpPr>
          <p:cNvPr id="201" name="CustomShape 3"/>
          <p:cNvSpPr/>
          <p:nvPr/>
        </p:nvSpPr>
        <p:spPr>
          <a:xfrm>
            <a:off x="261360" y="3445200"/>
            <a:ext cx="11684880" cy="486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Материали и инструменти: Няма.</a:t>
            </a:r>
            <a:endParaRPr b="0" lang="sk-SK" sz="2600" spc="-1" strike="noStrike">
              <a:latin typeface="Arial"/>
            </a:endParaRPr>
          </a:p>
        </p:txBody>
      </p:sp>
      <p:sp>
        <p:nvSpPr>
          <p:cNvPr id="202" name="CustomShape 4"/>
          <p:cNvSpPr/>
          <p:nvPr/>
        </p:nvSpPr>
        <p:spPr>
          <a:xfrm>
            <a:off x="261360" y="420156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Процедура: Учениците ще си припомнят разстоянията между планетите в Слънчевата система и ще създадат подходящ модел.</a:t>
            </a:r>
            <a:endParaRPr b="0" lang="sk-SK" sz="2600" spc="-1" strike="noStrike">
              <a:latin typeface="Arial"/>
            </a:endParaRPr>
          </a:p>
        </p:txBody>
      </p:sp>
      <p:sp>
        <p:nvSpPr>
          <p:cNvPr id="203" name="CustomShape 5"/>
          <p:cNvSpPr/>
          <p:nvPr/>
        </p:nvSpPr>
        <p:spPr>
          <a:xfrm>
            <a:off x="261360" y="2720520"/>
            <a:ext cx="11684880" cy="486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Методическа част: Затвърждаване на знанията за астрономическата единица.</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51" name="image1.png" descr=""/>
          <p:cNvPicPr/>
          <p:nvPr/>
        </p:nvPicPr>
        <p:blipFill>
          <a:blip r:embed="rId2"/>
          <a:srcRect l="0" t="8888" r="0" b="13844"/>
          <a:stretch/>
        </p:blipFill>
        <p:spPr>
          <a:xfrm>
            <a:off x="1254240" y="0"/>
            <a:ext cx="9683280" cy="1101600"/>
          </a:xfrm>
          <a:prstGeom prst="rect">
            <a:avLst/>
          </a:prstGeom>
          <a:ln w="12700">
            <a:noFill/>
          </a:ln>
        </p:spPr>
      </p:pic>
      <p:sp>
        <p:nvSpPr>
          <p:cNvPr id="52"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grpSp>
        <p:nvGrpSpPr>
          <p:cNvPr id="53" name="Group 2"/>
          <p:cNvGrpSpPr/>
          <p:nvPr/>
        </p:nvGrpSpPr>
        <p:grpSpPr>
          <a:xfrm>
            <a:off x="1116360" y="3416400"/>
            <a:ext cx="3794760" cy="1779840"/>
            <a:chOff x="1116360" y="3416400"/>
            <a:chExt cx="3794760" cy="1779840"/>
          </a:xfrm>
        </p:grpSpPr>
        <p:sp>
          <p:nvSpPr>
            <p:cNvPr id="54" name="CustomShape 3"/>
            <p:cNvSpPr/>
            <p:nvPr/>
          </p:nvSpPr>
          <p:spPr>
            <a:xfrm>
              <a:off x="1840320" y="3416400"/>
              <a:ext cx="2080080" cy="176832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55" name="Group 4"/>
            <p:cNvGrpSpPr/>
            <p:nvPr/>
          </p:nvGrpSpPr>
          <p:grpSpPr>
            <a:xfrm>
              <a:off x="1116360" y="4100040"/>
              <a:ext cx="3794760" cy="1096200"/>
              <a:chOff x="1116360" y="4100040"/>
              <a:chExt cx="3794760" cy="1096200"/>
            </a:xfrm>
          </p:grpSpPr>
          <p:sp>
            <p:nvSpPr>
              <p:cNvPr id="56" name="CustomShape 5"/>
              <p:cNvSpPr/>
              <p:nvPr/>
            </p:nvSpPr>
            <p:spPr>
              <a:xfrm>
                <a:off x="1116360" y="4100040"/>
                <a:ext cx="3707640" cy="1096200"/>
              </a:xfrm>
              <a:prstGeom prst="rect">
                <a:avLst/>
              </a:prstGeom>
              <a:solidFill>
                <a:srgbClr val="a5a5a5"/>
              </a:solidFill>
              <a:ln w="19050">
                <a:solidFill>
                  <a:srgbClr val="ffffff"/>
                </a:solidFill>
                <a:miter/>
              </a:ln>
            </p:spPr>
            <p:style>
              <a:lnRef idx="0"/>
              <a:fillRef idx="0"/>
              <a:effectRef idx="0"/>
              <a:fontRef idx="minor"/>
            </p:style>
          </p:sp>
          <p:sp>
            <p:nvSpPr>
              <p:cNvPr id="57" name="CustomShape 6"/>
              <p:cNvSpPr/>
              <p:nvPr/>
            </p:nvSpPr>
            <p:spPr>
              <a:xfrm>
                <a:off x="1325880" y="4302720"/>
                <a:ext cx="3585240" cy="57960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0d0d0d"/>
                    </a:solidFill>
                    <a:latin typeface="Calibri"/>
                    <a:ea typeface="Calibri"/>
                  </a:rPr>
                  <a:t>4. STARS Концепция за Програма за обучение по астрономия</a:t>
                </a:r>
                <a:endParaRPr b="0" lang="sk-SK" sz="1900" spc="-1" strike="noStrike">
                  <a:latin typeface="Arial"/>
                </a:endParaRPr>
              </a:p>
            </p:txBody>
          </p:sp>
        </p:grpSp>
      </p:grpSp>
      <p:grpSp>
        <p:nvGrpSpPr>
          <p:cNvPr id="58" name="Group 7"/>
          <p:cNvGrpSpPr/>
          <p:nvPr/>
        </p:nvGrpSpPr>
        <p:grpSpPr>
          <a:xfrm>
            <a:off x="5338440" y="4051080"/>
            <a:ext cx="4143960" cy="1078560"/>
            <a:chOff x="5338440" y="4051080"/>
            <a:chExt cx="4143960" cy="1078560"/>
          </a:xfrm>
        </p:grpSpPr>
        <p:sp>
          <p:nvSpPr>
            <p:cNvPr id="59" name="CustomShape 8"/>
            <p:cNvSpPr/>
            <p:nvPr/>
          </p:nvSpPr>
          <p:spPr>
            <a:xfrm>
              <a:off x="5338440" y="4051080"/>
              <a:ext cx="2113560" cy="964800"/>
            </a:xfrm>
            <a:prstGeom prst="roundRect">
              <a:avLst>
                <a:gd name="adj" fmla="val 16667"/>
              </a:avLst>
            </a:prstGeom>
            <a:solidFill>
              <a:srgbClr val="ffffff"/>
            </a:solidFill>
            <a:ln w="6350">
              <a:solidFill>
                <a:srgbClr val="ffffff"/>
              </a:solidFill>
              <a:miter/>
            </a:ln>
          </p:spPr>
          <p:style>
            <a:lnRef idx="0"/>
            <a:fillRef idx="0"/>
            <a:effectRef idx="0"/>
            <a:fontRef idx="minor"/>
          </p:style>
        </p:sp>
        <p:sp>
          <p:nvSpPr>
            <p:cNvPr id="60" name="CustomShape 9"/>
            <p:cNvSpPr/>
            <p:nvPr/>
          </p:nvSpPr>
          <p:spPr>
            <a:xfrm>
              <a:off x="5389560" y="4220280"/>
              <a:ext cx="4092840" cy="909360"/>
            </a:xfrm>
            <a:prstGeom prst="rect">
              <a:avLst/>
            </a:prstGeom>
            <a:solidFill>
              <a:srgbClr val="ed7d31"/>
            </a:solidFill>
            <a:ln w="12700">
              <a:solidFill>
                <a:srgbClr val="ad5b24"/>
              </a:solidFill>
              <a:miter/>
            </a:ln>
          </p:spPr>
          <p:style>
            <a:lnRef idx="0"/>
            <a:fillRef idx="0"/>
            <a:effectRef idx="0"/>
            <a:fontRef idx="minor"/>
          </p:style>
          <p:txBody>
            <a:bodyPr lIns="180000" rIns="180000" tIns="180000" bIns="180000" anchor="ctr">
              <a:spAutoFit/>
            </a:bodyPr>
            <a:p>
              <a:pPr algn="ctr">
                <a:lnSpc>
                  <a:spcPct val="100000"/>
                </a:lnSpc>
              </a:pPr>
              <a:r>
                <a:rPr b="1" lang="az-Cyrl-AZ" sz="1800" spc="-1" strike="noStrike">
                  <a:latin typeface="Calibri"/>
                  <a:ea typeface="Calibri"/>
                </a:rPr>
                <a:t>Международна онлайн конференция 2020</a:t>
              </a:r>
              <a:endParaRPr b="0" lang="sk-SK" sz="1800" spc="-1" strike="noStrike">
                <a:latin typeface="Arial"/>
              </a:endParaRPr>
            </a:p>
          </p:txBody>
        </p:sp>
      </p:grpSp>
      <p:grpSp>
        <p:nvGrpSpPr>
          <p:cNvPr id="61" name="Group 10"/>
          <p:cNvGrpSpPr/>
          <p:nvPr/>
        </p:nvGrpSpPr>
        <p:grpSpPr>
          <a:xfrm>
            <a:off x="653040" y="1892160"/>
            <a:ext cx="3602160" cy="1879920"/>
            <a:chOff x="653040" y="1892160"/>
            <a:chExt cx="3602160" cy="1879920"/>
          </a:xfrm>
        </p:grpSpPr>
        <p:sp>
          <p:nvSpPr>
            <p:cNvPr id="62" name="CustomShape 11"/>
            <p:cNvSpPr/>
            <p:nvPr/>
          </p:nvSpPr>
          <p:spPr>
            <a:xfrm>
              <a:off x="653040" y="1892160"/>
              <a:ext cx="3355920" cy="141660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63" name="Group 12"/>
            <p:cNvGrpSpPr/>
            <p:nvPr/>
          </p:nvGrpSpPr>
          <p:grpSpPr>
            <a:xfrm>
              <a:off x="724320" y="1955520"/>
              <a:ext cx="3530880" cy="1816560"/>
              <a:chOff x="724320" y="1955520"/>
              <a:chExt cx="3530880" cy="1816560"/>
            </a:xfrm>
          </p:grpSpPr>
          <p:sp>
            <p:nvSpPr>
              <p:cNvPr id="64" name="CustomShape 13"/>
              <p:cNvSpPr/>
              <p:nvPr/>
            </p:nvSpPr>
            <p:spPr>
              <a:xfrm>
                <a:off x="724320" y="1955520"/>
                <a:ext cx="3530880" cy="1816560"/>
              </a:xfrm>
              <a:prstGeom prst="rect">
                <a:avLst/>
              </a:prstGeom>
              <a:gradFill rotWithShape="0">
                <a:gsLst>
                  <a:gs pos="0">
                    <a:srgbClr val="5f82cb"/>
                  </a:gs>
                  <a:gs pos="100000">
                    <a:srgbClr val="3e70ca"/>
                  </a:gs>
                </a:gsLst>
                <a:lin ang="5400000"/>
              </a:gradFill>
              <a:ln w="6350">
                <a:solidFill>
                  <a:srgbClr val="4472c4"/>
                </a:solidFill>
                <a:miter/>
              </a:ln>
            </p:spPr>
            <p:style>
              <a:lnRef idx="0"/>
              <a:fillRef idx="0"/>
              <a:effectRef idx="0"/>
              <a:fontRef idx="minor"/>
            </p:style>
          </p:sp>
          <p:sp>
            <p:nvSpPr>
              <p:cNvPr id="65" name="CustomShape 14"/>
              <p:cNvSpPr/>
              <p:nvPr/>
            </p:nvSpPr>
            <p:spPr>
              <a:xfrm>
                <a:off x="901440" y="2140560"/>
                <a:ext cx="3177720" cy="144648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ffffff"/>
                    </a:solidFill>
                    <a:latin typeface="Calibri"/>
                    <a:ea typeface="Calibri"/>
                  </a:rPr>
                  <a:t>1-ви STARS Методичен наръчник за учители</a:t>
                </a:r>
                <a:endParaRPr b="0" lang="sk-SK" sz="1900" spc="-1" strike="noStrike">
                  <a:latin typeface="Arial"/>
                </a:endParaRPr>
              </a:p>
              <a:p>
                <a:pPr>
                  <a:lnSpc>
                    <a:spcPct val="100000"/>
                  </a:lnSpc>
                </a:pPr>
                <a:r>
                  <a:rPr b="0" lang="sk-SK" sz="1900" spc="-1" strike="noStrike">
                    <a:solidFill>
                      <a:srgbClr val="ffffff"/>
                    </a:solidFill>
                    <a:latin typeface="Calibri"/>
                    <a:ea typeface="Calibri"/>
                  </a:rPr>
                  <a:t>готов за използване ресурс за учители</a:t>
                </a:r>
                <a:br/>
                <a:endParaRPr b="0" lang="sk-SK" sz="1900" spc="-1" strike="noStrike">
                  <a:latin typeface="Arial"/>
                </a:endParaRPr>
              </a:p>
            </p:txBody>
          </p:sp>
        </p:grpSp>
      </p:grpSp>
      <p:grpSp>
        <p:nvGrpSpPr>
          <p:cNvPr id="66" name="Group 15"/>
          <p:cNvGrpSpPr/>
          <p:nvPr/>
        </p:nvGrpSpPr>
        <p:grpSpPr>
          <a:xfrm>
            <a:off x="8186400" y="2319120"/>
            <a:ext cx="3639960" cy="2025360"/>
            <a:chOff x="8186400" y="2319120"/>
            <a:chExt cx="3639960" cy="2025360"/>
          </a:xfrm>
        </p:grpSpPr>
        <p:sp>
          <p:nvSpPr>
            <p:cNvPr id="67" name="CustomShape 16"/>
            <p:cNvSpPr/>
            <p:nvPr/>
          </p:nvSpPr>
          <p:spPr>
            <a:xfrm>
              <a:off x="8186400" y="2612880"/>
              <a:ext cx="3639960" cy="143748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68" name="Group 17"/>
            <p:cNvGrpSpPr/>
            <p:nvPr/>
          </p:nvGrpSpPr>
          <p:grpSpPr>
            <a:xfrm>
              <a:off x="8256600" y="2319120"/>
              <a:ext cx="3499560" cy="2025360"/>
              <a:chOff x="8256600" y="2319120"/>
              <a:chExt cx="3499560" cy="2025360"/>
            </a:xfrm>
          </p:grpSpPr>
          <p:sp>
            <p:nvSpPr>
              <p:cNvPr id="69" name="CustomShape 18"/>
              <p:cNvSpPr/>
              <p:nvPr/>
            </p:nvSpPr>
            <p:spPr>
              <a:xfrm>
                <a:off x="8256600" y="2447640"/>
                <a:ext cx="3499560" cy="1768320"/>
              </a:xfrm>
              <a:prstGeom prst="rect">
                <a:avLst/>
              </a:prstGeom>
              <a:gradFill rotWithShape="0">
                <a:gsLst>
                  <a:gs pos="0">
                    <a:srgbClr val="ffdb9b"/>
                  </a:gs>
                  <a:gs pos="100000">
                    <a:srgbClr val="ffd58d"/>
                  </a:gs>
                </a:gsLst>
                <a:lin ang="5400000"/>
              </a:gradFill>
              <a:ln w="6350">
                <a:solidFill>
                  <a:srgbClr val="ffc000"/>
                </a:solidFill>
                <a:miter/>
              </a:ln>
            </p:spPr>
            <p:style>
              <a:lnRef idx="0"/>
              <a:fillRef idx="0"/>
              <a:effectRef idx="0"/>
              <a:fontRef idx="minor"/>
            </p:style>
          </p:sp>
          <p:sp>
            <p:nvSpPr>
              <p:cNvPr id="70" name="CustomShape 19"/>
              <p:cNvSpPr/>
              <p:nvPr/>
            </p:nvSpPr>
            <p:spPr>
              <a:xfrm>
                <a:off x="8355960" y="2319120"/>
                <a:ext cx="3252960" cy="202536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latin typeface="Calibri"/>
                    <a:ea typeface="Calibri"/>
                  </a:rPr>
                  <a:t>3. STARS Онлайн платформа с примери за добри практики и възможности за дискусии и обмен на информация</a:t>
                </a:r>
                <a:br/>
                <a:br/>
                <a:br/>
                <a:endParaRPr b="0" lang="sk-SK" sz="1900" spc="-1" strike="noStrike">
                  <a:latin typeface="Arial"/>
                </a:endParaRPr>
              </a:p>
            </p:txBody>
          </p:sp>
        </p:grpSp>
      </p:grpSp>
      <p:grpSp>
        <p:nvGrpSpPr>
          <p:cNvPr id="71" name="Group 20"/>
          <p:cNvGrpSpPr/>
          <p:nvPr/>
        </p:nvGrpSpPr>
        <p:grpSpPr>
          <a:xfrm>
            <a:off x="4478400" y="2064600"/>
            <a:ext cx="3289320" cy="1856160"/>
            <a:chOff x="4478400" y="2064600"/>
            <a:chExt cx="3289320" cy="1856160"/>
          </a:xfrm>
        </p:grpSpPr>
        <p:sp>
          <p:nvSpPr>
            <p:cNvPr id="72" name="CustomShape 21"/>
            <p:cNvSpPr/>
            <p:nvPr/>
          </p:nvSpPr>
          <p:spPr>
            <a:xfrm>
              <a:off x="4520160" y="2064600"/>
              <a:ext cx="2576160" cy="132948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73" name="Group 22"/>
            <p:cNvGrpSpPr/>
            <p:nvPr/>
          </p:nvGrpSpPr>
          <p:grpSpPr>
            <a:xfrm>
              <a:off x="4478400" y="2138400"/>
              <a:ext cx="3289320" cy="1782360"/>
              <a:chOff x="4478400" y="2138400"/>
              <a:chExt cx="3289320" cy="1782360"/>
            </a:xfrm>
          </p:grpSpPr>
          <p:sp>
            <p:nvSpPr>
              <p:cNvPr id="74" name="CustomShape 23"/>
              <p:cNvSpPr/>
              <p:nvPr/>
            </p:nvSpPr>
            <p:spPr>
              <a:xfrm>
                <a:off x="4478400" y="2138400"/>
                <a:ext cx="3289320" cy="1782360"/>
              </a:xfrm>
              <a:prstGeom prst="rect">
                <a:avLst/>
              </a:prstGeom>
              <a:gradFill rotWithShape="0">
                <a:gsLst>
                  <a:gs pos="0">
                    <a:srgbClr val="80b860"/>
                  </a:gs>
                  <a:gs pos="100000">
                    <a:srgbClr val="6fb242"/>
                  </a:gs>
                </a:gsLst>
                <a:lin ang="5400000"/>
              </a:gradFill>
              <a:ln w="6350">
                <a:solidFill>
                  <a:srgbClr val="5b9bd5"/>
                </a:solidFill>
                <a:miter/>
              </a:ln>
              <a:effectLst>
                <a:outerShdw blurRad="63500" dir="5400000" dist="19080" rotWithShape="0">
                  <a:srgbClr val="000000">
                    <a:alpha val="63000"/>
                  </a:srgbClr>
                </a:outerShdw>
              </a:effectLst>
            </p:spPr>
            <p:style>
              <a:lnRef idx="0"/>
              <a:fillRef idx="0"/>
              <a:effectRef idx="0"/>
              <a:fontRef idx="minor"/>
            </p:style>
          </p:sp>
          <p:sp>
            <p:nvSpPr>
              <p:cNvPr id="75" name="CustomShape 24"/>
              <p:cNvSpPr/>
              <p:nvPr/>
            </p:nvSpPr>
            <p:spPr>
              <a:xfrm>
                <a:off x="4568040" y="2450880"/>
                <a:ext cx="3105720" cy="115704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040404"/>
                    </a:solidFill>
                    <a:latin typeface="Calibri"/>
                    <a:ea typeface="Calibri"/>
                  </a:rPr>
                  <a:t>2. STARS Обучителна програма за учители</a:t>
                </a:r>
                <a:endParaRPr b="0" lang="sk-SK" sz="1900" spc="-1" strike="noStrike">
                  <a:latin typeface="Arial"/>
                </a:endParaRPr>
              </a:p>
              <a:p>
                <a:pPr>
                  <a:lnSpc>
                    <a:spcPct val="100000"/>
                  </a:lnSpc>
                </a:pPr>
                <a:r>
                  <a:rPr b="0" lang="sk-SK" sz="1900" spc="-1" strike="noStrike">
                    <a:solidFill>
                      <a:srgbClr val="040404"/>
                    </a:solidFill>
                    <a:latin typeface="Calibri"/>
                    <a:ea typeface="Calibri"/>
                  </a:rPr>
                  <a:t>иновативен и подробен подход</a:t>
                </a:r>
                <a:endParaRPr b="0" lang="sk-SK" sz="1900" spc="-1" strike="noStrike">
                  <a:latin typeface="Arial"/>
                </a:endParaRPr>
              </a:p>
            </p:txBody>
          </p:sp>
        </p:grpSp>
      </p:grpSp>
      <p:sp>
        <p:nvSpPr>
          <p:cNvPr id="76" name="CustomShape 25"/>
          <p:cNvSpPr/>
          <p:nvPr/>
        </p:nvSpPr>
        <p:spPr>
          <a:xfrm>
            <a:off x="0" y="958320"/>
            <a:ext cx="12191760" cy="76068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Увод в проекта STARS</a:t>
            </a:r>
            <a:endParaRPr b="0" lang="sk-SK" sz="4400" spc="-1" strike="noStrike">
              <a:latin typeface="Arial"/>
            </a:endParaRPr>
          </a:p>
        </p:txBody>
      </p:sp>
      <p:sp>
        <p:nvSpPr>
          <p:cNvPr id="77" name="CustomShape 26"/>
          <p:cNvSpPr/>
          <p:nvPr/>
        </p:nvSpPr>
        <p:spPr>
          <a:xfrm>
            <a:off x="8980200" y="4977360"/>
            <a:ext cx="3053520" cy="5770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pPr>
            <a:r>
              <a:rPr b="0" lang="sk-SK" sz="3200" spc="-1" strike="noStrike" u="sng">
                <a:solidFill>
                  <a:srgbClr val="0000ff"/>
                </a:solidFill>
                <a:uFillTx/>
                <a:latin typeface="Calibri"/>
                <a:ea typeface="Calibri"/>
                <a:hlinkClick r:id="rId3"/>
              </a:rPr>
              <a:t>project-stars.com </a:t>
            </a:r>
            <a:endParaRPr b="0" lang="sk-SK"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05" name="image1.png" descr=""/>
          <p:cNvPicPr/>
          <p:nvPr/>
        </p:nvPicPr>
        <p:blipFill>
          <a:blip r:embed="rId2"/>
          <a:srcRect l="0" t="8888" r="0" b="13844"/>
          <a:stretch/>
        </p:blipFill>
        <p:spPr>
          <a:xfrm>
            <a:off x="1254240" y="0"/>
            <a:ext cx="9683280" cy="1101600"/>
          </a:xfrm>
          <a:prstGeom prst="rect">
            <a:avLst/>
          </a:prstGeom>
          <a:ln w="12700">
            <a:noFill/>
          </a:ln>
        </p:spPr>
      </p:pic>
      <p:sp>
        <p:nvSpPr>
          <p:cNvPr id="206"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07" name="CustomShape 2"/>
          <p:cNvSpPr/>
          <p:nvPr/>
        </p:nvSpPr>
        <p:spPr>
          <a:xfrm>
            <a:off x="261360" y="66636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8.1.3 Мерки за разстоянията между планетите </a:t>
            </a:r>
            <a:r>
              <a:rPr b="0" lang="bg-BG" sz="3600" spc="-1" strike="noStrike" u="sng">
                <a:solidFill>
                  <a:srgbClr val="02236a"/>
                </a:solidFill>
                <a:uFillTx/>
                <a:latin typeface="Calibri"/>
                <a:ea typeface="Calibri"/>
              </a:rPr>
              <a:t>в</a:t>
            </a:r>
            <a:r>
              <a:rPr b="0" lang="sk-SK" sz="3600" spc="-1" strike="noStrike" u="sng">
                <a:solidFill>
                  <a:srgbClr val="02236a"/>
                </a:solidFill>
                <a:uFillTx/>
                <a:latin typeface="Calibri"/>
                <a:ea typeface="Calibri"/>
              </a:rPr>
              <a:t> Слънчевата система</a:t>
            </a:r>
            <a:r>
              <a:rPr b="0" lang="sk-SK" sz="3600" spc="-1" strike="noStrike">
                <a:solidFill>
                  <a:srgbClr val="02236a"/>
                </a:solidFill>
                <a:latin typeface="Calibri"/>
                <a:ea typeface="Calibri"/>
              </a:rPr>
              <a:t> </a:t>
            </a:r>
            <a:endParaRPr b="0" lang="sk-SK" sz="3600" spc="-1" strike="noStrike">
              <a:latin typeface="Arial"/>
            </a:endParaRPr>
          </a:p>
        </p:txBody>
      </p:sp>
      <p:graphicFrame>
        <p:nvGraphicFramePr>
          <p:cNvPr id="208" name="Table 3"/>
          <p:cNvGraphicFramePr/>
          <p:nvPr/>
        </p:nvGraphicFramePr>
        <p:xfrm>
          <a:off x="2226240" y="1816920"/>
          <a:ext cx="6900120" cy="3629160"/>
        </p:xfrm>
        <a:graphic>
          <a:graphicData uri="http://schemas.openxmlformats.org/drawingml/2006/table">
            <a:tbl>
              <a:tblPr/>
              <a:tblGrid>
                <a:gridCol w="1048320"/>
                <a:gridCol w="1948320"/>
                <a:gridCol w="1965240"/>
                <a:gridCol w="1938240"/>
              </a:tblGrid>
              <a:tr h="1095480">
                <a:tc>
                  <a:txBody>
                    <a:bodyPr lIns="68400" rIns="68400" tIns="0" bIns="0" anchor="ctr">
                      <a:noAutofit/>
                    </a:bodyPr>
                    <a:p>
                      <a:pPr algn="ctr">
                        <a:lnSpc>
                          <a:spcPct val="150000"/>
                        </a:lnSpc>
                      </a:pPr>
                      <a:r>
                        <a:rPr b="0" lang="cs-CZ" sz="1600" spc="-1" strike="noStrike">
                          <a:solidFill>
                            <a:srgbClr val="000000"/>
                          </a:solidFill>
                          <a:latin typeface="Calibri"/>
                          <a:ea typeface="Avenir Roman"/>
                        </a:rPr>
                        <a:t>Планета</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pPr>
                      <a:r>
                        <a:rPr b="0" lang="cs-CZ" sz="1600" spc="-1" strike="noStrike">
                          <a:solidFill>
                            <a:srgbClr val="000000"/>
                          </a:solidFill>
                          <a:latin typeface="Calibri"/>
                          <a:ea typeface="Avenir Roman"/>
                        </a:rPr>
                        <a:t>Разстояние от Слънцето в au</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pPr>
                      <a:r>
                        <a:rPr b="0" lang="cs-CZ" sz="1600" spc="-1" strike="noStrike">
                          <a:solidFill>
                            <a:srgbClr val="000000"/>
                          </a:solidFill>
                          <a:latin typeface="Calibri"/>
                          <a:ea typeface="Avenir Roman"/>
                        </a:rPr>
                        <a:t>Разстояние</a:t>
                      </a:r>
                      <a:endParaRPr b="0" lang="sk-SK" sz="1600" spc="-1" strike="noStrike">
                        <a:latin typeface="Arial"/>
                      </a:endParaRPr>
                    </a:p>
                    <a:p>
                      <a:pPr algn="ctr">
                        <a:lnSpc>
                          <a:spcPct val="150000"/>
                        </a:lnSpc>
                      </a:pPr>
                      <a:r>
                        <a:rPr b="0" lang="cs-CZ" sz="1600" spc="-1" strike="noStrike">
                          <a:solidFill>
                            <a:srgbClr val="000000"/>
                          </a:solidFill>
                          <a:latin typeface="Calibri"/>
                          <a:ea typeface="Avenir Roman"/>
                        </a:rPr>
                        <a:t>(1 au = 1 метър)</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50000"/>
                        </a:lnSpc>
                        <a:tabLst>
                          <a:tab algn="l" pos="0"/>
                        </a:tabLst>
                      </a:pPr>
                      <a:r>
                        <a:rPr b="0" lang="cs-CZ" sz="1600" spc="-1" strike="noStrike">
                          <a:solidFill>
                            <a:srgbClr val="000000"/>
                          </a:solidFill>
                          <a:latin typeface="Calibri"/>
                          <a:ea typeface="Avenir Roman"/>
                        </a:rPr>
                        <a:t>Разстояние</a:t>
                      </a:r>
                      <a:endParaRPr b="0" lang="sk-SK" sz="1600" spc="-1" strike="noStrike">
                        <a:latin typeface="Arial"/>
                      </a:endParaRPr>
                    </a:p>
                    <a:p>
                      <a:pPr marL="19800" indent="19800" algn="ctr">
                        <a:lnSpc>
                          <a:spcPct val="150000"/>
                        </a:lnSpc>
                        <a:tabLst>
                          <a:tab algn="l" pos="0"/>
                        </a:tabLst>
                      </a:pPr>
                      <a:r>
                        <a:rPr b="0" lang="cs-CZ" sz="1600" spc="-1" strike="noStrike">
                          <a:solidFill>
                            <a:srgbClr val="000000"/>
                          </a:solidFill>
                          <a:latin typeface="Calibri"/>
                          <a:ea typeface="Avenir Roman"/>
                        </a:rPr>
                        <a:t>(1 au = 10 сантиметра)</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65400">
                <a:tc>
                  <a:txBody>
                    <a:bodyPr lIns="68400" rIns="68400" tIns="0" bIns="0">
                      <a:noAutofit/>
                    </a:bodyPr>
                    <a:p>
                      <a:pPr algn="r">
                        <a:lnSpc>
                          <a:spcPct val="150000"/>
                        </a:lnSpc>
                      </a:pPr>
                      <a:r>
                        <a:rPr b="0" lang="cs-CZ" sz="1600" spc="-1" strike="noStrike">
                          <a:solidFill>
                            <a:srgbClr val="000000"/>
                          </a:solidFill>
                          <a:latin typeface="Calibri"/>
                          <a:ea typeface="Avenir Roman"/>
                        </a:rPr>
                        <a:t>Меркурий</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0,4</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0,4 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4 см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65400">
                <a:tc>
                  <a:txBody>
                    <a:bodyPr lIns="68400" rIns="68400" tIns="0" bIns="0">
                      <a:noAutofit/>
                    </a:bodyPr>
                    <a:p>
                      <a:pPr algn="r">
                        <a:lnSpc>
                          <a:spcPct val="150000"/>
                        </a:lnSpc>
                      </a:pPr>
                      <a:r>
                        <a:rPr b="0" lang="cs-CZ" sz="1600" spc="-1" strike="noStrike">
                          <a:solidFill>
                            <a:srgbClr val="000000"/>
                          </a:solidFill>
                          <a:latin typeface="Calibri"/>
                          <a:ea typeface="Avenir Roman"/>
                        </a:rPr>
                        <a:t>Венера</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0,7</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0,7 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7 см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65400">
                <a:tc>
                  <a:txBody>
                    <a:bodyPr lIns="68400" rIns="68400" tIns="0" bIns="0">
                      <a:noAutofit/>
                    </a:bodyPr>
                    <a:p>
                      <a:pPr algn="r">
                        <a:lnSpc>
                          <a:spcPct val="150000"/>
                        </a:lnSpc>
                      </a:pPr>
                      <a:r>
                        <a:rPr b="0" lang="cs-CZ" sz="1600" spc="-1" strike="noStrike">
                          <a:solidFill>
                            <a:srgbClr val="000000"/>
                          </a:solidFill>
                          <a:latin typeface="Calibri"/>
                          <a:ea typeface="Avenir Roman"/>
                        </a:rPr>
                        <a:t>Земя</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1,0</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1,0 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10 см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65400">
                <a:tc>
                  <a:txBody>
                    <a:bodyPr lIns="68400" rIns="68400" tIns="0" bIns="0">
                      <a:noAutofit/>
                    </a:bodyPr>
                    <a:p>
                      <a:pPr algn="r">
                        <a:lnSpc>
                          <a:spcPct val="150000"/>
                        </a:lnSpc>
                      </a:pPr>
                      <a:r>
                        <a:rPr b="0" lang="cs-CZ" sz="1600" spc="-1" strike="noStrike">
                          <a:solidFill>
                            <a:srgbClr val="000000"/>
                          </a:solidFill>
                          <a:latin typeface="Calibri"/>
                          <a:ea typeface="Avenir Roman"/>
                        </a:rPr>
                        <a:t>Марс</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1,5</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1,5 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15 см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65400">
                <a:tc>
                  <a:txBody>
                    <a:bodyPr lIns="68400" rIns="68400" tIns="0" bIns="0">
                      <a:noAutofit/>
                    </a:bodyPr>
                    <a:p>
                      <a:pPr algn="r">
                        <a:lnSpc>
                          <a:spcPct val="150000"/>
                        </a:lnSpc>
                      </a:pPr>
                      <a:r>
                        <a:rPr b="0" lang="cs-CZ" sz="1600" spc="-1" strike="noStrike">
                          <a:solidFill>
                            <a:srgbClr val="000000"/>
                          </a:solidFill>
                          <a:latin typeface="Calibri"/>
                          <a:ea typeface="Avenir Roman"/>
                        </a:rPr>
                        <a:t>Юпитер</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5,2</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5,2 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52 см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65400">
                <a:tc>
                  <a:txBody>
                    <a:bodyPr lIns="68400" rIns="68400" tIns="0" bIns="0">
                      <a:noAutofit/>
                    </a:bodyPr>
                    <a:p>
                      <a:pPr algn="r">
                        <a:lnSpc>
                          <a:spcPct val="150000"/>
                        </a:lnSpc>
                      </a:pPr>
                      <a:r>
                        <a:rPr b="0" lang="cs-CZ" sz="1600" spc="-1" strike="noStrike">
                          <a:solidFill>
                            <a:srgbClr val="000000"/>
                          </a:solidFill>
                          <a:latin typeface="Calibri"/>
                          <a:ea typeface="Avenir Roman"/>
                        </a:rPr>
                        <a:t>Сатурн</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9,5</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9,5 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  </a:t>
                      </a:r>
                      <a:r>
                        <a:rPr b="0" lang="cs-CZ" sz="1600" spc="-1" strike="noStrike">
                          <a:solidFill>
                            <a:srgbClr val="000000"/>
                          </a:solidFill>
                          <a:latin typeface="Calibri"/>
                          <a:ea typeface="Avenir Roman"/>
                        </a:rPr>
                        <a:t>95 см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65400">
                <a:tc>
                  <a:txBody>
                    <a:bodyPr lIns="68400" rIns="68400" tIns="0" bIns="0">
                      <a:noAutofit/>
                    </a:bodyPr>
                    <a:p>
                      <a:pPr algn="r">
                        <a:lnSpc>
                          <a:spcPct val="150000"/>
                        </a:lnSpc>
                      </a:pPr>
                      <a:r>
                        <a:rPr b="0" lang="cs-CZ" sz="1600" spc="-1" strike="noStrike">
                          <a:solidFill>
                            <a:srgbClr val="000000"/>
                          </a:solidFill>
                          <a:latin typeface="Calibri"/>
                          <a:ea typeface="Avenir Roman"/>
                        </a:rPr>
                        <a:t>Уран</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19,2</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19,2 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192 см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65400">
                <a:tc>
                  <a:txBody>
                    <a:bodyPr lIns="68400" rIns="68400" tIns="0" bIns="0">
                      <a:noAutofit/>
                    </a:bodyPr>
                    <a:p>
                      <a:pPr algn="r">
                        <a:lnSpc>
                          <a:spcPct val="150000"/>
                        </a:lnSpc>
                      </a:pPr>
                      <a:r>
                        <a:rPr b="0" lang="cs-CZ" sz="1600" spc="-1" strike="noStrike">
                          <a:solidFill>
                            <a:srgbClr val="000000"/>
                          </a:solidFill>
                          <a:latin typeface="Calibri"/>
                          <a:ea typeface="Avenir Roman"/>
                        </a:rPr>
                        <a:t>Нептун</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30,1</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30,1 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228600" algn="ctr">
                        <a:lnSpc>
                          <a:spcPct val="150000"/>
                        </a:lnSpc>
                      </a:pPr>
                      <a:r>
                        <a:rPr b="0" lang="cs-CZ" sz="1600" spc="-1" strike="noStrike">
                          <a:solidFill>
                            <a:srgbClr val="000000"/>
                          </a:solidFill>
                          <a:latin typeface="Calibri"/>
                          <a:ea typeface="Avenir Roman"/>
                        </a:rPr>
                        <a:t>301 см</a:t>
                      </a:r>
                      <a:endParaRPr b="0" lang="sk-SK" sz="16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9"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10" name="image1.png" descr=""/>
          <p:cNvPicPr/>
          <p:nvPr/>
        </p:nvPicPr>
        <p:blipFill>
          <a:blip r:embed="rId2"/>
          <a:srcRect l="0" t="8888" r="0" b="13844"/>
          <a:stretch/>
        </p:blipFill>
        <p:spPr>
          <a:xfrm>
            <a:off x="1254240" y="0"/>
            <a:ext cx="9683280" cy="1101600"/>
          </a:xfrm>
          <a:prstGeom prst="rect">
            <a:avLst/>
          </a:prstGeom>
          <a:ln w="12700">
            <a:noFill/>
          </a:ln>
        </p:spPr>
      </p:pic>
      <p:sp>
        <p:nvSpPr>
          <p:cNvPr id="211"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12" name="CustomShape 2"/>
          <p:cNvSpPr/>
          <p:nvPr/>
        </p:nvSpPr>
        <p:spPr>
          <a:xfrm>
            <a:off x="261360" y="920880"/>
            <a:ext cx="11684880" cy="1248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8.1.4 Единици за размерите на планетите в Слънчевата система</a:t>
            </a:r>
            <a:endParaRPr b="0" lang="sk-SK" sz="3800" spc="-1" strike="noStrike">
              <a:latin typeface="Arial"/>
            </a:endParaRPr>
          </a:p>
        </p:txBody>
      </p:sp>
      <p:sp>
        <p:nvSpPr>
          <p:cNvPr id="213" name="CustomShape 3"/>
          <p:cNvSpPr/>
          <p:nvPr/>
        </p:nvSpPr>
        <p:spPr>
          <a:xfrm>
            <a:off x="261360" y="3631320"/>
            <a:ext cx="11684880" cy="486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Материали и инструменти: Няма.</a:t>
            </a:r>
            <a:endParaRPr b="0" lang="sk-SK" sz="2600" spc="-1" strike="noStrike">
              <a:latin typeface="Arial"/>
            </a:endParaRPr>
          </a:p>
        </p:txBody>
      </p:sp>
      <p:sp>
        <p:nvSpPr>
          <p:cNvPr id="214" name="CustomShape 4"/>
          <p:cNvSpPr/>
          <p:nvPr/>
        </p:nvSpPr>
        <p:spPr>
          <a:xfrm>
            <a:off x="261360" y="434052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Процедура: Учениците ще си припомнят размерите на планетите в Слънчевата система и ще създадат подходящ модел.</a:t>
            </a:r>
            <a:endParaRPr b="0" lang="sk-SK" sz="2600" spc="-1" strike="noStrike">
              <a:latin typeface="Arial"/>
            </a:endParaRPr>
          </a:p>
        </p:txBody>
      </p:sp>
      <p:sp>
        <p:nvSpPr>
          <p:cNvPr id="215" name="CustomShape 5"/>
          <p:cNvSpPr/>
          <p:nvPr/>
        </p:nvSpPr>
        <p:spPr>
          <a:xfrm>
            <a:off x="261360" y="239940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Методическа част: Размерите на отделните планети в Слънчевата система и сравнението им със Земята.</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6"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17" name="image1.png" descr=""/>
          <p:cNvPicPr/>
          <p:nvPr/>
        </p:nvPicPr>
        <p:blipFill>
          <a:blip r:embed="rId2"/>
          <a:srcRect l="0" t="8888" r="0" b="13844"/>
          <a:stretch/>
        </p:blipFill>
        <p:spPr>
          <a:xfrm>
            <a:off x="1251000" y="-47880"/>
            <a:ext cx="9683280" cy="1101600"/>
          </a:xfrm>
          <a:prstGeom prst="rect">
            <a:avLst/>
          </a:prstGeom>
          <a:ln w="12700">
            <a:noFill/>
          </a:ln>
        </p:spPr>
      </p:pic>
      <p:sp>
        <p:nvSpPr>
          <p:cNvPr id="218"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19" name="CustomShape 2"/>
          <p:cNvSpPr/>
          <p:nvPr/>
        </p:nvSpPr>
        <p:spPr>
          <a:xfrm>
            <a:off x="249840" y="81180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8.1.4 Единици за размерите на планетите в Слънчевата система</a:t>
            </a:r>
            <a:endParaRPr b="0" lang="sk-SK" sz="3600" spc="-1" strike="noStrike">
              <a:latin typeface="Arial"/>
            </a:endParaRPr>
          </a:p>
        </p:txBody>
      </p:sp>
      <p:graphicFrame>
        <p:nvGraphicFramePr>
          <p:cNvPr id="220" name="Table 3"/>
          <p:cNvGraphicFramePr/>
          <p:nvPr/>
        </p:nvGraphicFramePr>
        <p:xfrm>
          <a:off x="2832480" y="1869120"/>
          <a:ext cx="5654880" cy="3171240"/>
        </p:xfrm>
        <a:graphic>
          <a:graphicData uri="http://schemas.openxmlformats.org/drawingml/2006/table">
            <a:tbl>
              <a:tblPr/>
              <a:tblGrid>
                <a:gridCol w="1428480"/>
                <a:gridCol w="2409120"/>
                <a:gridCol w="1817280"/>
              </a:tblGrid>
              <a:tr h="411840">
                <a:tc>
                  <a:txBody>
                    <a:bodyPr lIns="68400" rIns="68400" tIns="0" bIns="0" anchor="ctr">
                      <a:noAutofit/>
                    </a:bodyPr>
                    <a:p>
                      <a:pPr algn="ctr">
                        <a:lnSpc>
                          <a:spcPct val="150000"/>
                        </a:lnSpc>
                      </a:pPr>
                      <a:r>
                        <a:rPr b="0" lang="cs-CZ" sz="1800" spc="-1" strike="noStrike">
                          <a:solidFill>
                            <a:srgbClr val="000000"/>
                          </a:solidFill>
                          <a:latin typeface="Calibri"/>
                          <a:ea typeface="Avenir Roman"/>
                        </a:rPr>
                        <a:t>Планета</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Диаметър (км)</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Мярка</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1840">
                <a:tc>
                  <a:txBody>
                    <a:bodyPr lIns="68400" rIns="68400" tIns="0" bIns="0">
                      <a:noAutofit/>
                    </a:bodyPr>
                    <a:p>
                      <a:pPr algn="r">
                        <a:lnSpc>
                          <a:spcPct val="150000"/>
                        </a:lnSpc>
                      </a:pPr>
                      <a:r>
                        <a:rPr b="0" lang="cs-CZ" sz="1800" spc="-1" strike="noStrike">
                          <a:solidFill>
                            <a:srgbClr val="000000"/>
                          </a:solidFill>
                          <a:latin typeface="Calibri"/>
                          <a:ea typeface="Avenir Roman"/>
                        </a:rPr>
                        <a:t>Меркурий</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4 880</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0,40</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1840">
                <a:tc>
                  <a:txBody>
                    <a:bodyPr lIns="68400" rIns="68400" tIns="0" bIns="0">
                      <a:noAutofit/>
                    </a:bodyPr>
                    <a:p>
                      <a:pPr algn="r">
                        <a:lnSpc>
                          <a:spcPct val="150000"/>
                        </a:lnSpc>
                      </a:pPr>
                      <a:r>
                        <a:rPr b="0" lang="cs-CZ" sz="1800" spc="-1" strike="noStrike">
                          <a:solidFill>
                            <a:srgbClr val="000000"/>
                          </a:solidFill>
                          <a:latin typeface="Calibri"/>
                          <a:ea typeface="Avenir Roman"/>
                        </a:rPr>
                        <a:t>Венера</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12 103</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0,95</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1840">
                <a:tc>
                  <a:txBody>
                    <a:bodyPr lIns="68400" rIns="68400" tIns="0" bIns="0">
                      <a:noAutofit/>
                    </a:bodyPr>
                    <a:p>
                      <a:pPr algn="r">
                        <a:lnSpc>
                          <a:spcPct val="150000"/>
                        </a:lnSpc>
                      </a:pPr>
                      <a:r>
                        <a:rPr b="0" lang="cs-CZ" sz="1800" spc="-1" strike="noStrike">
                          <a:solidFill>
                            <a:srgbClr val="000000"/>
                          </a:solidFill>
                          <a:latin typeface="Calibri"/>
                          <a:ea typeface="Avenir Roman"/>
                        </a:rPr>
                        <a:t>Земя</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12 756</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1,00</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1840">
                <a:tc>
                  <a:txBody>
                    <a:bodyPr lIns="68400" rIns="68400" tIns="0" bIns="0">
                      <a:noAutofit/>
                    </a:bodyPr>
                    <a:p>
                      <a:pPr algn="r">
                        <a:lnSpc>
                          <a:spcPct val="150000"/>
                        </a:lnSpc>
                      </a:pPr>
                      <a:r>
                        <a:rPr b="0" lang="cs-CZ" sz="1800" spc="-1" strike="noStrike">
                          <a:solidFill>
                            <a:srgbClr val="000000"/>
                          </a:solidFill>
                          <a:latin typeface="Calibri"/>
                          <a:ea typeface="Avenir Roman"/>
                        </a:rPr>
                        <a:t>Марс</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6 794</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0,53</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1840">
                <a:tc>
                  <a:txBody>
                    <a:bodyPr lIns="68400" rIns="68400" tIns="0" bIns="0">
                      <a:noAutofit/>
                    </a:bodyPr>
                    <a:p>
                      <a:pPr algn="r">
                        <a:lnSpc>
                          <a:spcPct val="150000"/>
                        </a:lnSpc>
                      </a:pPr>
                      <a:r>
                        <a:rPr b="0" lang="cs-CZ" sz="1800" spc="-1" strike="noStrike">
                          <a:solidFill>
                            <a:srgbClr val="000000"/>
                          </a:solidFill>
                          <a:latin typeface="Calibri"/>
                          <a:ea typeface="Avenir Roman"/>
                        </a:rPr>
                        <a:t>Юпитер</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142 984</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11,23</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1840">
                <a:tc>
                  <a:txBody>
                    <a:bodyPr lIns="68400" rIns="68400" tIns="0" bIns="0">
                      <a:noAutofit/>
                    </a:bodyPr>
                    <a:p>
                      <a:pPr algn="r">
                        <a:lnSpc>
                          <a:spcPct val="150000"/>
                        </a:lnSpc>
                      </a:pPr>
                      <a:r>
                        <a:rPr b="0" lang="cs-CZ" sz="1800" spc="-1" strike="noStrike">
                          <a:solidFill>
                            <a:srgbClr val="000000"/>
                          </a:solidFill>
                          <a:latin typeface="Calibri"/>
                          <a:ea typeface="Avenir Roman"/>
                        </a:rPr>
                        <a:t>Сатурн</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120 536</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9,46</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1840">
                <a:tc>
                  <a:txBody>
                    <a:bodyPr lIns="68400" rIns="68400" tIns="0" bIns="0">
                      <a:noAutofit/>
                    </a:bodyPr>
                    <a:p>
                      <a:pPr algn="r">
                        <a:lnSpc>
                          <a:spcPct val="150000"/>
                        </a:lnSpc>
                      </a:pPr>
                      <a:r>
                        <a:rPr b="0" lang="cs-CZ" sz="1800" spc="-1" strike="noStrike">
                          <a:solidFill>
                            <a:srgbClr val="000000"/>
                          </a:solidFill>
                          <a:latin typeface="Calibri"/>
                          <a:ea typeface="Avenir Roman"/>
                        </a:rPr>
                        <a:t>Уран</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51 118</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4,06</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11840">
                <a:tc>
                  <a:txBody>
                    <a:bodyPr lIns="68400" rIns="68400" tIns="0" bIns="0">
                      <a:noAutofit/>
                    </a:bodyPr>
                    <a:p>
                      <a:pPr algn="r">
                        <a:lnSpc>
                          <a:spcPct val="150000"/>
                        </a:lnSpc>
                      </a:pPr>
                      <a:r>
                        <a:rPr b="0" lang="cs-CZ" sz="1800" spc="-1" strike="noStrike">
                          <a:solidFill>
                            <a:srgbClr val="000000"/>
                          </a:solidFill>
                          <a:latin typeface="Calibri"/>
                          <a:ea typeface="Avenir Roman"/>
                        </a:rPr>
                        <a:t>Нептун</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49 532</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oAutofit/>
                    </a:bodyPr>
                    <a:p>
                      <a:pPr marL="53280" algn="ctr">
                        <a:lnSpc>
                          <a:spcPct val="150000"/>
                        </a:lnSpc>
                      </a:pPr>
                      <a:r>
                        <a:rPr b="0" lang="cs-CZ" sz="1800" spc="-1" strike="noStrike">
                          <a:solidFill>
                            <a:srgbClr val="000000"/>
                          </a:solidFill>
                          <a:latin typeface="Calibri"/>
                          <a:ea typeface="Avenir Roman"/>
                        </a:rPr>
                        <a:t>   </a:t>
                      </a:r>
                      <a:r>
                        <a:rPr b="0" lang="cs-CZ" sz="1800" spc="-1" strike="noStrike">
                          <a:solidFill>
                            <a:srgbClr val="000000"/>
                          </a:solidFill>
                          <a:latin typeface="Calibri"/>
                          <a:ea typeface="Avenir Roman"/>
                        </a:rPr>
                        <a:t>3,88</a:t>
                      </a:r>
                      <a:endParaRPr b="0" lang="sk-SK" sz="18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1"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22" name="image1.png" descr=""/>
          <p:cNvPicPr/>
          <p:nvPr/>
        </p:nvPicPr>
        <p:blipFill>
          <a:blip r:embed="rId2"/>
          <a:srcRect l="0" t="8888" r="0" b="13844"/>
          <a:stretch/>
        </p:blipFill>
        <p:spPr>
          <a:xfrm>
            <a:off x="1254240" y="0"/>
            <a:ext cx="9683280" cy="1101600"/>
          </a:xfrm>
          <a:prstGeom prst="rect">
            <a:avLst/>
          </a:prstGeom>
          <a:ln w="12700">
            <a:noFill/>
          </a:ln>
        </p:spPr>
      </p:pic>
      <p:sp>
        <p:nvSpPr>
          <p:cNvPr id="223"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24" name="CustomShape 2"/>
          <p:cNvSpPr/>
          <p:nvPr/>
        </p:nvSpPr>
        <p:spPr>
          <a:xfrm>
            <a:off x="261360" y="920880"/>
            <a:ext cx="11684880" cy="63900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8.1.</a:t>
            </a:r>
            <a:r>
              <a:rPr b="0" lang="bg-BG" sz="3600" spc="-1" strike="noStrike" u="sng">
                <a:solidFill>
                  <a:srgbClr val="02236a"/>
                </a:solidFill>
                <a:uFillTx/>
                <a:latin typeface="Calibri"/>
                <a:ea typeface="Calibri"/>
              </a:rPr>
              <a:t>5</a:t>
            </a:r>
            <a:r>
              <a:rPr b="0" lang="sk-SK" sz="3600" spc="-1" strike="noStrike" u="sng">
                <a:solidFill>
                  <a:srgbClr val="02236a"/>
                </a:solidFill>
                <a:uFillTx/>
                <a:latin typeface="Calibri"/>
                <a:ea typeface="Calibri"/>
              </a:rPr>
              <a:t> Единици за разстояние</a:t>
            </a:r>
            <a:endParaRPr b="0" lang="sk-SK" sz="3600" spc="-1" strike="noStrike">
              <a:latin typeface="Arial"/>
            </a:endParaRPr>
          </a:p>
        </p:txBody>
      </p:sp>
      <p:sp>
        <p:nvSpPr>
          <p:cNvPr id="225" name="CustomShape 3"/>
          <p:cNvSpPr/>
          <p:nvPr/>
        </p:nvSpPr>
        <p:spPr>
          <a:xfrm>
            <a:off x="261360" y="1749600"/>
            <a:ext cx="11460960" cy="3747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sk-SK" sz="2400" spc="-1" strike="noStrike">
                <a:latin typeface="Calibri"/>
                <a:ea typeface="Times New Roman"/>
              </a:rPr>
              <a:t>След приключване на тези дейности (от 2.2.1 до 2.2.4) учениците трябва да могат да кажат, че:</a:t>
            </a:r>
            <a:endParaRPr b="0" lang="sk-SK" sz="2400" spc="-1" strike="noStrike">
              <a:latin typeface="Arial"/>
            </a:endParaRPr>
          </a:p>
          <a:p>
            <a:pPr marL="343080" indent="-342720">
              <a:lnSpc>
                <a:spcPct val="100000"/>
              </a:lnSpc>
              <a:buClr>
                <a:srgbClr val="000000"/>
              </a:buClr>
              <a:buFont typeface="Symbol"/>
              <a:buChar char=""/>
            </a:pPr>
            <a:r>
              <a:rPr b="0" lang="sk-SK" sz="2400" spc="-1" strike="noStrike">
                <a:latin typeface="Calibri"/>
                <a:ea typeface="Times New Roman"/>
              </a:rPr>
              <a:t>използваме километри за измерване на разстоянията между планетите и техните спътници,</a:t>
            </a:r>
            <a:endParaRPr b="0" lang="sk-SK" sz="2400" spc="-1" strike="noStrike">
              <a:latin typeface="Arial"/>
            </a:endParaRPr>
          </a:p>
          <a:p>
            <a:pPr marL="343080" indent="-342720">
              <a:lnSpc>
                <a:spcPct val="100000"/>
              </a:lnSpc>
              <a:buClr>
                <a:srgbClr val="000000"/>
              </a:buClr>
              <a:buFont typeface="Symbol"/>
              <a:buChar char=""/>
            </a:pPr>
            <a:r>
              <a:rPr b="0" lang="sk-SK" sz="2400" spc="-1" strike="noStrike">
                <a:latin typeface="Calibri"/>
                <a:ea typeface="Times New Roman"/>
              </a:rPr>
              <a:t>използваме астрономически единици за измерване на разстоянията между планетите или между централна звезда и планетите в планетарните системи,</a:t>
            </a:r>
            <a:endParaRPr b="0" lang="sk-SK" sz="2400" spc="-1" strike="noStrike">
              <a:latin typeface="Arial"/>
            </a:endParaRPr>
          </a:p>
          <a:p>
            <a:pPr marL="343080" indent="-342720">
              <a:lnSpc>
                <a:spcPct val="100000"/>
              </a:lnSpc>
              <a:buClr>
                <a:srgbClr val="000000"/>
              </a:buClr>
              <a:buFont typeface="Symbol"/>
              <a:buChar char=""/>
            </a:pPr>
            <a:r>
              <a:rPr b="0" lang="sk-SK" sz="2400" spc="-1" strike="noStrike">
                <a:latin typeface="Calibri"/>
                <a:ea typeface="Times New Roman"/>
              </a:rPr>
              <a:t>използваме светлинни години (единица за популяризиране) за измерване на разстоянията между галактиките,</a:t>
            </a:r>
            <a:endParaRPr b="0" lang="sk-SK" sz="2400" spc="-1" strike="noStrike">
              <a:latin typeface="Arial"/>
            </a:endParaRPr>
          </a:p>
          <a:p>
            <a:pPr marL="343080" indent="-342720">
              <a:lnSpc>
                <a:spcPct val="100000"/>
              </a:lnSpc>
              <a:buClr>
                <a:srgbClr val="000000"/>
              </a:buClr>
              <a:buFont typeface="Symbol"/>
              <a:buChar char=""/>
            </a:pPr>
            <a:r>
              <a:rPr b="0" lang="sk-SK" sz="2400" spc="-1" strike="noStrike">
                <a:latin typeface="Calibri"/>
                <a:ea typeface="Times New Roman"/>
              </a:rPr>
              <a:t>използваме парсе</a:t>
            </a:r>
            <a:r>
              <a:rPr b="0" lang="bg-BG" sz="2400" spc="-1" strike="noStrike">
                <a:latin typeface="Calibri"/>
                <a:ea typeface="Times New Roman"/>
              </a:rPr>
              <a:t>ц</a:t>
            </a:r>
            <a:r>
              <a:rPr b="0" lang="sk-SK" sz="2400" spc="-1" strike="noStrike">
                <a:latin typeface="Calibri"/>
                <a:ea typeface="Times New Roman"/>
              </a:rPr>
              <a:t>и (научна единица) за измерване на разстоянията между галактиките.</a:t>
            </a:r>
            <a:endParaRPr b="0" lang="sk-SK" sz="2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27" name="image1.png" descr=""/>
          <p:cNvPicPr/>
          <p:nvPr/>
        </p:nvPicPr>
        <p:blipFill>
          <a:blip r:embed="rId2"/>
          <a:srcRect l="0" t="8888" r="0" b="13844"/>
          <a:stretch/>
        </p:blipFill>
        <p:spPr>
          <a:xfrm>
            <a:off x="1254240" y="0"/>
            <a:ext cx="9683280" cy="1101600"/>
          </a:xfrm>
          <a:prstGeom prst="rect">
            <a:avLst/>
          </a:prstGeom>
          <a:ln w="12700">
            <a:noFill/>
          </a:ln>
        </p:spPr>
      </p:pic>
      <p:sp>
        <p:nvSpPr>
          <p:cNvPr id="228"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29" name="CustomShape 2"/>
          <p:cNvSpPr/>
          <p:nvPr/>
        </p:nvSpPr>
        <p:spPr>
          <a:xfrm>
            <a:off x="261360" y="920880"/>
            <a:ext cx="11684880" cy="1248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8.2.1 Разстояния и размери във Вселената</a:t>
            </a:r>
            <a:endParaRPr b="0" lang="sk-SK" sz="3800" spc="-1" strike="noStrike">
              <a:latin typeface="Arial"/>
            </a:endParaRPr>
          </a:p>
        </p:txBody>
      </p:sp>
      <p:sp>
        <p:nvSpPr>
          <p:cNvPr id="230" name="CustomShape 3"/>
          <p:cNvSpPr/>
          <p:nvPr/>
        </p:nvSpPr>
        <p:spPr>
          <a:xfrm>
            <a:off x="249840" y="343908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Материали и инструменти: Енциклопедия, атлас или интернет / компютърна програма Stellarium или Star chart, калкулатор</a:t>
            </a:r>
            <a:r>
              <a:rPr b="0" lang="bg-BG" sz="2600" spc="-1" strike="noStrike">
                <a:solidFill>
                  <a:srgbClr val="002060"/>
                </a:solidFill>
                <a:latin typeface="Calibri"/>
                <a:ea typeface="Calibri"/>
              </a:rPr>
              <a:t>.</a:t>
            </a:r>
            <a:endParaRPr b="0" lang="sk-SK" sz="2600" spc="-1" strike="noStrike">
              <a:latin typeface="Arial"/>
            </a:endParaRPr>
          </a:p>
        </p:txBody>
      </p:sp>
      <p:sp>
        <p:nvSpPr>
          <p:cNvPr id="231" name="CustomShape 4"/>
          <p:cNvSpPr/>
          <p:nvPr/>
        </p:nvSpPr>
        <p:spPr>
          <a:xfrm>
            <a:off x="249840" y="4525560"/>
            <a:ext cx="11684880" cy="486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Процедура: Учениците получават представа за разстоянията във Вселената.</a:t>
            </a:r>
            <a:endParaRPr b="0" lang="sk-SK" sz="2600" spc="-1" strike="noStrike">
              <a:latin typeface="Arial"/>
            </a:endParaRPr>
          </a:p>
        </p:txBody>
      </p:sp>
      <p:sp>
        <p:nvSpPr>
          <p:cNvPr id="232" name="CustomShape 5"/>
          <p:cNvSpPr/>
          <p:nvPr/>
        </p:nvSpPr>
        <p:spPr>
          <a:xfrm>
            <a:off x="249840" y="235296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Методическа част: Целта е учениците да получат представа за разстоянията във Вселената.</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34" name="image1.png" descr=""/>
          <p:cNvPicPr/>
          <p:nvPr/>
        </p:nvPicPr>
        <p:blipFill>
          <a:blip r:embed="rId2"/>
          <a:srcRect l="0" t="8888" r="0" b="13844"/>
          <a:stretch/>
        </p:blipFill>
        <p:spPr>
          <a:xfrm>
            <a:off x="1254240" y="0"/>
            <a:ext cx="9683280" cy="1101600"/>
          </a:xfrm>
          <a:prstGeom prst="rect">
            <a:avLst/>
          </a:prstGeom>
          <a:ln w="12700">
            <a:noFill/>
          </a:ln>
        </p:spPr>
      </p:pic>
      <p:sp>
        <p:nvSpPr>
          <p:cNvPr id="235"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36" name="CustomShape 2"/>
          <p:cNvSpPr/>
          <p:nvPr/>
        </p:nvSpPr>
        <p:spPr>
          <a:xfrm>
            <a:off x="261360" y="920880"/>
            <a:ext cx="11684880" cy="1248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8.2.1 Разстояния и размери във Вселената</a:t>
            </a:r>
            <a:endParaRPr b="0" lang="sk-SK" sz="3800" spc="-1" strike="noStrike">
              <a:latin typeface="Arial"/>
            </a:endParaRPr>
          </a:p>
        </p:txBody>
      </p:sp>
      <p:sp>
        <p:nvSpPr>
          <p:cNvPr id="237" name="CustomShape 3"/>
          <p:cNvSpPr/>
          <p:nvPr/>
        </p:nvSpPr>
        <p:spPr>
          <a:xfrm>
            <a:off x="207360" y="2765880"/>
            <a:ext cx="11414520" cy="1554840"/>
          </a:xfrm>
          <a:prstGeom prst="rect">
            <a:avLst/>
          </a:prstGeom>
          <a:noFill/>
          <a:ln w="12700">
            <a:noFill/>
          </a:ln>
        </p:spPr>
        <p:style>
          <a:lnRef idx="0"/>
          <a:fillRef idx="0"/>
          <a:effectRef idx="0"/>
          <a:fontRef idx="minor"/>
        </p:style>
        <p:txBody>
          <a:bodyPr wrap="none" lIns="45720" rIns="45720">
            <a:spAutoFit/>
          </a:bodyPr>
          <a:p>
            <a:pPr marL="343080" indent="-342720">
              <a:lnSpc>
                <a:spcPct val="100000"/>
              </a:lnSpc>
              <a:buClr>
                <a:srgbClr val="000000"/>
              </a:buClr>
              <a:buFont typeface="Arial"/>
              <a:buChar char="•"/>
            </a:pPr>
            <a:r>
              <a:rPr b="0" lang="sk-SK" sz="2400" spc="-1" strike="noStrike">
                <a:solidFill>
                  <a:srgbClr val="000000"/>
                </a:solidFill>
                <a:latin typeface="Calibri"/>
                <a:ea typeface="Calibri"/>
              </a:rPr>
              <a:t>Различни източници в Интернет, в книги </a:t>
            </a:r>
            <a:r>
              <a:rPr b="0" lang="bg-BG" sz="2400" spc="-1" strike="noStrike">
                <a:solidFill>
                  <a:srgbClr val="000000"/>
                </a:solidFill>
                <a:latin typeface="Calibri"/>
                <a:ea typeface="Calibri"/>
              </a:rPr>
              <a:t>с </a:t>
            </a:r>
            <a:r>
              <a:rPr b="0" lang="sk-SK" sz="2400" spc="-1" strike="noStrike">
                <a:solidFill>
                  <a:srgbClr val="000000"/>
                </a:solidFill>
                <a:latin typeface="Calibri"/>
                <a:ea typeface="Calibri"/>
              </a:rPr>
              <a:t>различни, но сходни стойности.</a:t>
            </a:r>
            <a:endParaRPr b="0" lang="sk-SK" sz="2400" spc="-1" strike="noStrike">
              <a:latin typeface="Arial"/>
            </a:endParaRPr>
          </a:p>
          <a:p>
            <a:pPr marL="343080" indent="-342720">
              <a:lnSpc>
                <a:spcPct val="100000"/>
              </a:lnSpc>
              <a:buClr>
                <a:srgbClr val="000000"/>
              </a:buClr>
              <a:buFont typeface="Arial"/>
              <a:buChar char="•"/>
            </a:pPr>
            <a:r>
              <a:rPr b="0" lang="sk-SK" sz="2400" spc="-1" strike="noStrike">
                <a:solidFill>
                  <a:srgbClr val="000000"/>
                </a:solidFill>
                <a:latin typeface="Calibri"/>
                <a:ea typeface="Calibri"/>
              </a:rPr>
              <a:t>Големина на единиците, както е посочено в заданията, но обикновено до 2 знакови </a:t>
            </a:r>
            <a:endParaRPr b="0" lang="sk-SK" sz="2400" spc="-1" strike="noStrike">
              <a:latin typeface="Arial"/>
            </a:endParaRPr>
          </a:p>
          <a:p>
            <a:pPr>
              <a:lnSpc>
                <a:spcPct val="100000"/>
              </a:lnSpc>
            </a:pPr>
            <a:r>
              <a:rPr b="0" lang="sk-SK" sz="2400" spc="-1" strike="noStrike">
                <a:solidFill>
                  <a:srgbClr val="000000"/>
                </a:solidFill>
                <a:latin typeface="Calibri"/>
                <a:ea typeface="Calibri"/>
              </a:rPr>
              <a:t>цифри.</a:t>
            </a:r>
            <a:endParaRPr b="0" lang="sk-SK" sz="2400" spc="-1" strike="noStrike">
              <a:latin typeface="Arial"/>
            </a:endParaRPr>
          </a:p>
          <a:p>
            <a:pPr marL="343080" indent="-342720">
              <a:lnSpc>
                <a:spcPct val="100000"/>
              </a:lnSpc>
              <a:buClr>
                <a:srgbClr val="000000"/>
              </a:buClr>
              <a:buFont typeface="Arial"/>
              <a:buChar char="•"/>
            </a:pPr>
            <a:r>
              <a:rPr b="0" lang="sk-SK" sz="2400" spc="-1" strike="noStrike">
                <a:solidFill>
                  <a:srgbClr val="000000"/>
                </a:solidFill>
                <a:latin typeface="Calibri"/>
                <a:ea typeface="Calibri"/>
              </a:rPr>
              <a:t>Смятане с големи числа (100 000 000 000 = 1012 = 100 милиарди).</a:t>
            </a:r>
            <a:endParaRPr b="0" lang="sk-SK" sz="24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39" name="image1.png" descr=""/>
          <p:cNvPicPr/>
          <p:nvPr/>
        </p:nvPicPr>
        <p:blipFill>
          <a:blip r:embed="rId2"/>
          <a:srcRect l="0" t="8888" r="0" b="13844"/>
          <a:stretch/>
        </p:blipFill>
        <p:spPr>
          <a:xfrm>
            <a:off x="1254240" y="0"/>
            <a:ext cx="9683280" cy="1101600"/>
          </a:xfrm>
          <a:prstGeom prst="rect">
            <a:avLst/>
          </a:prstGeom>
          <a:ln w="12700">
            <a:noFill/>
          </a:ln>
        </p:spPr>
      </p:pic>
      <p:sp>
        <p:nvSpPr>
          <p:cNvPr id="240"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41"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8.2.1 Разстояния и размери във Вселената</a:t>
            </a:r>
            <a:endParaRPr b="0" lang="sk-SK" sz="3600" spc="-1" strike="noStrike">
              <a:latin typeface="Arial"/>
            </a:endParaRPr>
          </a:p>
        </p:txBody>
      </p:sp>
      <p:sp>
        <p:nvSpPr>
          <p:cNvPr id="242" name="CustomShape 3"/>
          <p:cNvSpPr/>
          <p:nvPr/>
        </p:nvSpPr>
        <p:spPr>
          <a:xfrm>
            <a:off x="164160" y="2121120"/>
            <a:ext cx="6095520" cy="3777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sk-SK" sz="2200" spc="-1" strike="noStrike">
                <a:latin typeface="Calibri"/>
                <a:ea typeface="Calibri"/>
              </a:rPr>
              <a:t>Подредете следните космически обекти според това колко далеч са те от Земята - от най-голямото до най-малкото разстояние. Определяне на разстоянията.</a:t>
            </a:r>
            <a:endParaRPr b="0" lang="sk-SK" sz="2200" spc="-1" strike="noStrike">
              <a:latin typeface="Arial"/>
            </a:endParaRPr>
          </a:p>
          <a:p>
            <a:pPr>
              <a:lnSpc>
                <a:spcPct val="100000"/>
              </a:lnSpc>
            </a:pPr>
            <a:r>
              <a:rPr b="0" lang="sk-SK" sz="2200" spc="-1" strike="noStrike">
                <a:latin typeface="Calibri"/>
                <a:ea typeface="Calibri"/>
              </a:rPr>
              <a:t>Определете разстоянията </a:t>
            </a:r>
            <a:r>
              <a:rPr b="0" lang="bg-BG" sz="2200" spc="-1" strike="noStrike">
                <a:latin typeface="Calibri"/>
                <a:ea typeface="Calibri"/>
              </a:rPr>
              <a:t>до</a:t>
            </a:r>
            <a:r>
              <a:rPr b="0" lang="sk-SK" sz="2200" spc="-1" strike="noStrike">
                <a:latin typeface="Calibri"/>
                <a:ea typeface="Calibri"/>
              </a:rPr>
              <a:t> Международната космическа станция - МКС (анг. The International Space Station - ISS), Полярната звезда, Юпитер, галактиката Андромеда М31, центъра на нашата Галактика, галактиката NGC 4414 в съзвездието Косите на Вероника, Луната.</a:t>
            </a:r>
            <a:br/>
            <a:endParaRPr b="0" lang="sk-SK" sz="2200" spc="-1" strike="noStrike">
              <a:latin typeface="Arial"/>
            </a:endParaRPr>
          </a:p>
        </p:txBody>
      </p:sp>
      <p:sp>
        <p:nvSpPr>
          <p:cNvPr id="243" name="CustomShape 4"/>
          <p:cNvSpPr/>
          <p:nvPr/>
        </p:nvSpPr>
        <p:spPr>
          <a:xfrm>
            <a:off x="6260400" y="3250440"/>
            <a:ext cx="5842440" cy="2284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sk-SK" sz="1800" spc="-1" strike="noStrike">
                <a:latin typeface="Calibri"/>
                <a:ea typeface="Calibri"/>
              </a:rPr>
              <a:t>Решение: МКС (около 400 км, т. е. 0,0013 светлинни секунди), Луната (384 000 км, т. е. 1,3 светлинни секунди), Юпитер (5,2 au, т. е. 2600 светлинни секунди, 43 светлинни минути), Полярната звезда (около 400 Ly), центъра на нашата Галактиката (30000 Ly), галактиката M31 в съзвездието Андромеда  (около 2,5 милиона ly), галактиката NGC 4414 в съзвездието Косите на Вероника (около 60 милиона ly).</a:t>
            </a:r>
            <a:endParaRPr b="0" lang="sk-SK" sz="1800" spc="-1" strike="noStrike">
              <a:latin typeface="Arial"/>
            </a:endParaRPr>
          </a:p>
        </p:txBody>
      </p:sp>
      <p:sp>
        <p:nvSpPr>
          <p:cNvPr id="244" name="CustomShape 5"/>
          <p:cNvSpPr/>
          <p:nvPr/>
        </p:nvSpPr>
        <p:spPr>
          <a:xfrm>
            <a:off x="7178040" y="1773360"/>
            <a:ext cx="4262760" cy="146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latin typeface="Times New Roman"/>
                <a:ea typeface="Times New Roman"/>
              </a:rPr>
              <a:t>Huang, C. The Scale of the Universe 2 = </a:t>
            </a:r>
            <a:r>
              <a:rPr b="0" lang="cs-CZ" sz="1800" spc="-1" strike="noStrike" u="sng">
                <a:solidFill>
                  <a:srgbClr val="0000ff"/>
                </a:solidFill>
                <a:uFillTx/>
                <a:latin typeface="Times New Roman"/>
                <a:ea typeface="Times New Roman"/>
                <a:hlinkClick r:id="rId3"/>
              </a:rPr>
              <a:t>youtu.be/</a:t>
            </a:r>
            <a:r>
              <a:rPr b="0" lang="cs-CZ" sz="1800" spc="-1" strike="noStrike" u="sng">
                <a:solidFill>
                  <a:srgbClr val="0000ff"/>
                </a:solidFill>
                <a:uFillTx/>
                <a:latin typeface="Times New Roman"/>
                <a:ea typeface="Times New Roman"/>
                <a:hlinkClick r:id="rId4"/>
              </a:rPr>
              <a:t>uaGEjrADGPA</a:t>
            </a:r>
            <a:endParaRPr b="0" lang="sk-SK" sz="1800" spc="-1" strike="noStrike">
              <a:latin typeface="Arial"/>
            </a:endParaRPr>
          </a:p>
          <a:p>
            <a:pPr>
              <a:lnSpc>
                <a:spcPct val="100000"/>
              </a:lnSpc>
            </a:pPr>
            <a:endParaRPr b="0" lang="sk-SK" sz="1800" spc="-1" strike="noStrike">
              <a:latin typeface="Arial"/>
            </a:endParaRPr>
          </a:p>
          <a:p>
            <a:pPr>
              <a:lnSpc>
                <a:spcPct val="100000"/>
              </a:lnSpc>
            </a:pPr>
            <a:r>
              <a:rPr b="0" lang="cs-CZ" sz="1800" spc="-1" strike="noStrike">
                <a:solidFill>
                  <a:srgbClr val="0000ff"/>
                </a:solidFill>
                <a:latin typeface="Times New Roman"/>
                <a:ea typeface="Calibri"/>
              </a:rPr>
              <a:t>Obreschkow, D. Cosmic Eye </a:t>
            </a:r>
            <a:r>
              <a:rPr b="0" lang="cs-CZ" sz="1800" spc="-1" strike="noStrike">
                <a:solidFill>
                  <a:srgbClr val="0000ff"/>
                </a:solidFill>
                <a:latin typeface="Times New Roman"/>
                <a:ea typeface="Times New Roman"/>
              </a:rPr>
              <a:t>= </a:t>
            </a:r>
            <a:br/>
            <a:r>
              <a:rPr b="0" lang="cs-CZ" sz="1800" spc="-1" strike="noStrike" u="sng">
                <a:solidFill>
                  <a:srgbClr val="0000ff"/>
                </a:solidFill>
                <a:uFillTx/>
                <a:latin typeface="Times New Roman"/>
                <a:ea typeface="Times New Roman"/>
                <a:hlinkClick r:id="rId5"/>
              </a:rPr>
              <a:t>youtu.be/8Are9dDbW24</a:t>
            </a:r>
            <a:r>
              <a:rPr b="0" lang="cs-CZ" sz="1800" spc="-1" strike="noStrike">
                <a:solidFill>
                  <a:srgbClr val="0000ff"/>
                </a:solidFill>
                <a:latin typeface="Times New Roman"/>
                <a:ea typeface="Times New Roman"/>
              </a:rPr>
              <a:t> </a:t>
            </a:r>
            <a:endParaRPr b="0" lang="sk-SK"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5" presetSubtype="10">
                                  <p:stCondLst>
                                    <p:cond delay="0"/>
                                  </p:stCondLst>
                                  <p:childTnLst>
                                    <p:set>
                                      <p:cBhvr>
                                        <p:cTn id="6" dur="1" fill="hold">
                                          <p:stCondLst>
                                            <p:cond delay="0"/>
                                          </p:stCondLst>
                                        </p:cTn>
                                        <p:tgtEl>
                                          <p:spTgt spid="243"/>
                                        </p:tgtEl>
                                        <p:attrNameLst>
                                          <p:attrName>style.visibility</p:attrName>
                                        </p:attrNameLst>
                                      </p:cBhvr>
                                      <p:to>
                                        <p:strVal val="visible"/>
                                      </p:to>
                                    </p:set>
                                    <p:animEffect filter="checkerboard(across)" transition="in">
                                      <p:cBhvr additive="repl">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5" presetSubtype="10">
                                  <p:stCondLst>
                                    <p:cond delay="0"/>
                                  </p:stCondLst>
                                  <p:childTnLst>
                                    <p:set>
                                      <p:cBhvr>
                                        <p:cTn id="11" dur="1" fill="hold">
                                          <p:stCondLst>
                                            <p:cond delay="0"/>
                                          </p:stCondLst>
                                        </p:cTn>
                                        <p:tgtEl>
                                          <p:spTgt spid="244"/>
                                        </p:tgtEl>
                                        <p:attrNameLst>
                                          <p:attrName>style.visibility</p:attrName>
                                        </p:attrNameLst>
                                      </p:cBhvr>
                                      <p:to>
                                        <p:strVal val="visible"/>
                                      </p:to>
                                    </p:set>
                                    <p:animEffect filter="checkerboard(across)" transition="in">
                                      <p:cBhvr additive="repl">
                                        <p:cTn id="12"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46" name="image1.png" descr=""/>
          <p:cNvPicPr/>
          <p:nvPr/>
        </p:nvPicPr>
        <p:blipFill>
          <a:blip r:embed="rId2"/>
          <a:srcRect l="0" t="8888" r="0" b="13844"/>
          <a:stretch/>
        </p:blipFill>
        <p:spPr>
          <a:xfrm>
            <a:off x="1254240" y="0"/>
            <a:ext cx="9683280" cy="1101600"/>
          </a:xfrm>
          <a:prstGeom prst="rect">
            <a:avLst/>
          </a:prstGeom>
          <a:ln w="12700">
            <a:noFill/>
          </a:ln>
        </p:spPr>
      </p:pic>
      <p:sp>
        <p:nvSpPr>
          <p:cNvPr id="247"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48"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8.2.1 Разстояния и размери във Вселената</a:t>
            </a:r>
            <a:endParaRPr b="0" lang="sk-SK" sz="3600" spc="-1" strike="noStrike">
              <a:latin typeface="Arial"/>
            </a:endParaRPr>
          </a:p>
        </p:txBody>
      </p:sp>
      <p:sp>
        <p:nvSpPr>
          <p:cNvPr id="249" name="CustomShape 3"/>
          <p:cNvSpPr/>
          <p:nvPr/>
        </p:nvSpPr>
        <p:spPr>
          <a:xfrm>
            <a:off x="164160" y="2810160"/>
            <a:ext cx="6140160" cy="2802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sk-SK" sz="2200" spc="-1" strike="noStrike">
                <a:latin typeface="Calibri"/>
                <a:ea typeface="Calibri"/>
              </a:rPr>
              <a:t>Подредете следните космически обекти по размер - от най-малките до най-големите обекти. </a:t>
            </a:r>
            <a:endParaRPr b="0" lang="sk-SK" sz="2200" spc="-1" strike="noStrike">
              <a:latin typeface="Arial"/>
            </a:endParaRPr>
          </a:p>
          <a:p>
            <a:pPr>
              <a:lnSpc>
                <a:spcPct val="100000"/>
              </a:lnSpc>
            </a:pPr>
            <a:r>
              <a:rPr b="0" lang="sk-SK" sz="2200" spc="-1" strike="noStrike">
                <a:latin typeface="Calibri"/>
                <a:ea typeface="Calibri"/>
              </a:rPr>
              <a:t>Определяне на размерите.</a:t>
            </a:r>
            <a:endParaRPr b="0" lang="sk-SK" sz="2200" spc="-1" strike="noStrike">
              <a:latin typeface="Arial"/>
            </a:endParaRPr>
          </a:p>
          <a:p>
            <a:pPr>
              <a:lnSpc>
                <a:spcPct val="100000"/>
              </a:lnSpc>
            </a:pPr>
            <a:r>
              <a:rPr b="0" lang="sk-SK" sz="2200" spc="-1" strike="noStrike">
                <a:latin typeface="Calibri"/>
                <a:ea typeface="Calibri"/>
              </a:rPr>
              <a:t>Определете размерите на планетата Сатурн, Слънцето, ядрото ​​на Халеевата комета, спътника на Юпитер Йо, нашата Галактика, метеорит, нашата Локална група от галактики, малката планета Веста</a:t>
            </a:r>
            <a:r>
              <a:rPr b="1" lang="sk-SK" sz="2400" spc="-1" strike="noStrike">
                <a:latin typeface="Calibri"/>
                <a:ea typeface="Calibri"/>
              </a:rPr>
              <a:t>.</a:t>
            </a:r>
            <a:endParaRPr b="0" lang="sk-SK" sz="2400" spc="-1" strike="noStrike">
              <a:latin typeface="Arial"/>
            </a:endParaRPr>
          </a:p>
        </p:txBody>
      </p:sp>
      <p:sp>
        <p:nvSpPr>
          <p:cNvPr id="250" name="CustomShape 4"/>
          <p:cNvSpPr/>
          <p:nvPr/>
        </p:nvSpPr>
        <p:spPr>
          <a:xfrm>
            <a:off x="164160" y="2022840"/>
            <a:ext cx="6690960" cy="760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sk-SK" sz="2200" spc="-1" strike="noStrike">
                <a:latin typeface="Calibri"/>
                <a:ea typeface="Calibri"/>
              </a:rPr>
              <a:t>Конвертирате размерите в единна система от единици, за да може да ги сравните.</a:t>
            </a:r>
            <a:endParaRPr b="0" lang="sk-SK" sz="2200" spc="-1" strike="noStrike">
              <a:latin typeface="Arial"/>
            </a:endParaRPr>
          </a:p>
        </p:txBody>
      </p:sp>
      <p:sp>
        <p:nvSpPr>
          <p:cNvPr id="251" name="CustomShape 5"/>
          <p:cNvSpPr/>
          <p:nvPr/>
        </p:nvSpPr>
        <p:spPr>
          <a:xfrm>
            <a:off x="6304680" y="1690560"/>
            <a:ext cx="5842440" cy="3930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sk-SK" sz="1800" spc="-1" strike="noStrike">
                <a:latin typeface="Calibri"/>
                <a:ea typeface="Calibri"/>
              </a:rPr>
              <a:t>Решение: метеорит (размерите варират от няколко см или десетки сантиметра - по-малк</a:t>
            </a:r>
            <a:r>
              <a:rPr b="0" lang="bg-BG" sz="1800" spc="-1" strike="noStrike">
                <a:latin typeface="Calibri"/>
                <a:ea typeface="Calibri"/>
              </a:rPr>
              <a:t>и</a:t>
            </a:r>
            <a:r>
              <a:rPr b="0" lang="sk-SK" sz="1800" spc="-1" strike="noStrike">
                <a:latin typeface="Calibri"/>
                <a:ea typeface="Calibri"/>
              </a:rPr>
              <a:t> трудно се намират - до 2,7 м - метеорит Хоба, намерен през 1920 г. в Намибия), ядрото ​​на Халеевата комета (около 10 км), малката планета Веста (среден диаметър от около 525 км), спътника на Юпитер Йо (средно около 3600 км, което е приблизително 1/4 от радиуса на Земята), планетата Сатурн (среден радиус от 58 000 км, среден диаметър от 116 000 км; планетата е около 9 пъти по-голяма от Земята), Слънцето (среден диаметър от близо 1 400 000 км, т. е. 109 пъти по-голям от този на Земята), нашата Галактика (среден диаметър от около 100 000 ly), нашата Локална група от галактики (среден диаметър от около 10 000 000 ly).</a:t>
            </a:r>
            <a:endParaRPr b="0" lang="sk-SK" sz="18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5" presetSubtype="10">
                                  <p:stCondLst>
                                    <p:cond delay="0"/>
                                  </p:stCondLst>
                                  <p:childTnLst>
                                    <p:set>
                                      <p:cBhvr>
                                        <p:cTn id="18" dur="1" fill="hold">
                                          <p:stCondLst>
                                            <p:cond delay="0"/>
                                          </p:stCondLst>
                                        </p:cTn>
                                        <p:tgtEl>
                                          <p:spTgt spid="250"/>
                                        </p:tgtEl>
                                        <p:attrNameLst>
                                          <p:attrName>style.visibility</p:attrName>
                                        </p:attrNameLst>
                                      </p:cBhvr>
                                      <p:to>
                                        <p:strVal val="visible"/>
                                      </p:to>
                                    </p:set>
                                    <p:animEffect filter="checkerboard(across)" transition="in">
                                      <p:cBhvr additive="repl">
                                        <p:cTn id="19" dur="500"/>
                                        <p:tgtEl>
                                          <p:spTgt spid="25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5" presetSubtype="10">
                                  <p:stCondLst>
                                    <p:cond delay="0"/>
                                  </p:stCondLst>
                                  <p:childTnLst>
                                    <p:set>
                                      <p:cBhvr>
                                        <p:cTn id="23" dur="1" fill="hold">
                                          <p:stCondLst>
                                            <p:cond delay="0"/>
                                          </p:stCondLst>
                                        </p:cTn>
                                        <p:tgtEl>
                                          <p:spTgt spid="251"/>
                                        </p:tgtEl>
                                        <p:attrNameLst>
                                          <p:attrName>style.visibility</p:attrName>
                                        </p:attrNameLst>
                                      </p:cBhvr>
                                      <p:to>
                                        <p:strVal val="visible"/>
                                      </p:to>
                                    </p:set>
                                    <p:animEffect filter="checkerboard(across)" transition="in">
                                      <p:cBhvr additive="repl">
                                        <p:cTn id="24"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53" name="image1.png" descr=""/>
          <p:cNvPicPr/>
          <p:nvPr/>
        </p:nvPicPr>
        <p:blipFill>
          <a:blip r:embed="rId2"/>
          <a:srcRect l="0" t="8888" r="0" b="13844"/>
          <a:stretch/>
        </p:blipFill>
        <p:spPr>
          <a:xfrm>
            <a:off x="1254240" y="0"/>
            <a:ext cx="9683280" cy="1101600"/>
          </a:xfrm>
          <a:prstGeom prst="rect">
            <a:avLst/>
          </a:prstGeom>
          <a:ln w="12700">
            <a:noFill/>
          </a:ln>
        </p:spPr>
      </p:pic>
      <p:sp>
        <p:nvSpPr>
          <p:cNvPr id="254"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55" name="CustomShape 2"/>
          <p:cNvSpPr/>
          <p:nvPr/>
        </p:nvSpPr>
        <p:spPr>
          <a:xfrm>
            <a:off x="261360" y="80496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8.2.1 Разстояния и размери във Вселената</a:t>
            </a:r>
            <a:endParaRPr b="0" lang="sk-SK" sz="3600" spc="-1" strike="noStrike">
              <a:latin typeface="Arial"/>
            </a:endParaRPr>
          </a:p>
        </p:txBody>
      </p:sp>
      <p:pic>
        <p:nvPicPr>
          <p:cNvPr id="256" name="Obrázek 11" descr=""/>
          <p:cNvPicPr/>
          <p:nvPr/>
        </p:nvPicPr>
        <p:blipFill>
          <a:blip r:embed="rId3"/>
          <a:stretch/>
        </p:blipFill>
        <p:spPr>
          <a:xfrm>
            <a:off x="242640" y="1906560"/>
            <a:ext cx="6228720" cy="3558960"/>
          </a:xfrm>
          <a:prstGeom prst="rect">
            <a:avLst/>
          </a:prstGeom>
          <a:ln w="0">
            <a:noFill/>
          </a:ln>
        </p:spPr>
      </p:pic>
      <p:sp>
        <p:nvSpPr>
          <p:cNvPr id="257" name="CustomShape 3"/>
          <p:cNvSpPr/>
          <p:nvPr/>
        </p:nvSpPr>
        <p:spPr>
          <a:xfrm>
            <a:off x="6095880" y="2023200"/>
            <a:ext cx="6095520" cy="821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sk-SK" sz="2400" spc="-1" strike="noStrike">
                <a:latin typeface="Calibri"/>
                <a:ea typeface="Times New Roman"/>
              </a:rPr>
              <a:t>Колко време пътува един светлинен лъч над Чехия в посока от изток на запад?</a:t>
            </a:r>
            <a:endParaRPr b="0" lang="sk-SK" sz="2400" spc="-1" strike="noStrike">
              <a:latin typeface="Arial"/>
            </a:endParaRPr>
          </a:p>
        </p:txBody>
      </p:sp>
      <p:sp>
        <p:nvSpPr>
          <p:cNvPr id="258" name="CustomShape 4"/>
          <p:cNvSpPr/>
          <p:nvPr/>
        </p:nvSpPr>
        <p:spPr>
          <a:xfrm>
            <a:off x="2434320" y="3339000"/>
            <a:ext cx="1561680" cy="57780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3200" spc="-1" strike="noStrike">
                <a:latin typeface="Calibri"/>
                <a:ea typeface="Times New Roman"/>
              </a:rPr>
              <a:t>0,0016 s</a:t>
            </a:r>
            <a:endParaRPr b="0" lang="sk-SK" sz="32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entr" presetID="5" presetSubtype="10">
                                  <p:stCondLst>
                                    <p:cond delay="0"/>
                                  </p:stCondLst>
                                  <p:childTnLst>
                                    <p:set>
                                      <p:cBhvr>
                                        <p:cTn id="30" dur="1" fill="hold">
                                          <p:stCondLst>
                                            <p:cond delay="0"/>
                                          </p:stCondLst>
                                        </p:cTn>
                                        <p:tgtEl>
                                          <p:spTgt spid="258"/>
                                        </p:tgtEl>
                                        <p:attrNameLst>
                                          <p:attrName>style.visibility</p:attrName>
                                        </p:attrNameLst>
                                      </p:cBhvr>
                                      <p:to>
                                        <p:strVal val="visible"/>
                                      </p:to>
                                    </p:set>
                                    <p:animEffect filter="checkerboard(across)" transition="in">
                                      <p:cBhvr additive="repl">
                                        <p:cTn id="31"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60" name="image1.png" descr=""/>
          <p:cNvPicPr/>
          <p:nvPr/>
        </p:nvPicPr>
        <p:blipFill>
          <a:blip r:embed="rId2"/>
          <a:srcRect l="0" t="8888" r="0" b="13844"/>
          <a:stretch/>
        </p:blipFill>
        <p:spPr>
          <a:xfrm>
            <a:off x="1254240" y="0"/>
            <a:ext cx="9683280" cy="1101600"/>
          </a:xfrm>
          <a:prstGeom prst="rect">
            <a:avLst/>
          </a:prstGeom>
          <a:ln w="12700">
            <a:noFill/>
          </a:ln>
        </p:spPr>
      </p:pic>
      <p:sp>
        <p:nvSpPr>
          <p:cNvPr id="261"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62" name="CustomShape 2"/>
          <p:cNvSpPr/>
          <p:nvPr/>
        </p:nvSpPr>
        <p:spPr>
          <a:xfrm>
            <a:off x="261360" y="84636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8.2.1 Разстояния и размери във Вселената</a:t>
            </a:r>
            <a:endParaRPr b="0" lang="sk-SK" sz="3600" spc="-1" strike="noStrike">
              <a:latin typeface="Arial"/>
            </a:endParaRPr>
          </a:p>
        </p:txBody>
      </p:sp>
      <p:sp>
        <p:nvSpPr>
          <p:cNvPr id="263" name="CustomShape 3"/>
          <p:cNvSpPr/>
          <p:nvPr/>
        </p:nvSpPr>
        <p:spPr>
          <a:xfrm>
            <a:off x="261360" y="1947960"/>
            <a:ext cx="7451640" cy="27716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sk-SK" sz="2200" spc="-1" strike="noStrike">
                <a:latin typeface="Calibri"/>
                <a:ea typeface="Times New Roman"/>
              </a:rPr>
              <a:t>Най-близката звезда извън нашата Слънчева система е Проксима Кентавър или Проксима Центавър (Proxima Centauri), която е на около 4,2 ly. Колко време ще отнеме, за да стигнем дотам:</a:t>
            </a:r>
            <a:endParaRPr b="0" lang="sk-SK" sz="2200" spc="-1" strike="noStrike">
              <a:latin typeface="Arial"/>
            </a:endParaRPr>
          </a:p>
          <a:p>
            <a:pPr marL="343080" indent="-342720" algn="just">
              <a:lnSpc>
                <a:spcPct val="100000"/>
              </a:lnSpc>
              <a:buClr>
                <a:srgbClr val="000000"/>
              </a:buClr>
              <a:buFont typeface="Helvetica"/>
              <a:buAutoNum type="alphaLcParenR"/>
            </a:pPr>
            <a:r>
              <a:rPr b="0" lang="sk-SK" sz="2200" spc="-1" strike="noStrike">
                <a:latin typeface="Calibri"/>
                <a:ea typeface="Times New Roman"/>
              </a:rPr>
              <a:t>с влас Пендолино, имащ скорост от 250 км/ч;</a:t>
            </a:r>
            <a:endParaRPr b="0" lang="sk-SK" sz="2200" spc="-1" strike="noStrike">
              <a:latin typeface="Arial"/>
            </a:endParaRPr>
          </a:p>
          <a:p>
            <a:pPr marL="343080" indent="-342720" algn="just">
              <a:lnSpc>
                <a:spcPct val="100000"/>
              </a:lnSpc>
              <a:buClr>
                <a:srgbClr val="000000"/>
              </a:buClr>
              <a:buFont typeface="Helvetica"/>
              <a:buAutoNum type="alphaLcParenR"/>
            </a:pPr>
            <a:r>
              <a:rPr b="0" lang="sk-SK" sz="2200" spc="-1" strike="noStrike">
                <a:latin typeface="Calibri"/>
                <a:ea typeface="Times New Roman"/>
              </a:rPr>
              <a:t>със самолет Еърбъс, имащ скорост от 800 км/ч;</a:t>
            </a:r>
            <a:endParaRPr b="0" lang="sk-SK" sz="2200" spc="-1" strike="noStrike">
              <a:latin typeface="Arial"/>
            </a:endParaRPr>
          </a:p>
          <a:p>
            <a:pPr marL="343080" indent="-342720" algn="just">
              <a:lnSpc>
                <a:spcPct val="100000"/>
              </a:lnSpc>
              <a:buClr>
                <a:srgbClr val="000000"/>
              </a:buClr>
              <a:buFont typeface="Helvetica"/>
              <a:buAutoNum type="alphaLcParenR"/>
            </a:pPr>
            <a:r>
              <a:rPr b="0" lang="sk-SK" sz="2200" spc="-1" strike="noStrike">
                <a:latin typeface="Calibri"/>
                <a:ea typeface="Times New Roman"/>
              </a:rPr>
              <a:t>с космическа сонда Вояджър, имаща скорост </a:t>
            </a:r>
            <a:endParaRPr b="0" lang="sk-SK" sz="2200" spc="-1" strike="noStrike">
              <a:latin typeface="Arial"/>
            </a:endParaRPr>
          </a:p>
          <a:p>
            <a:pPr algn="just">
              <a:lnSpc>
                <a:spcPct val="100000"/>
              </a:lnSpc>
            </a:pPr>
            <a:r>
              <a:rPr b="0" lang="sk-SK" sz="2200" spc="-1" strike="noStrike">
                <a:latin typeface="Calibri"/>
                <a:ea typeface="Times New Roman"/>
              </a:rPr>
              <a:t>от 17</a:t>
            </a:r>
            <a:r>
              <a:rPr b="0" lang="bg-BG" sz="2200" spc="-1" strike="noStrike">
                <a:latin typeface="Calibri"/>
                <a:ea typeface="Times New Roman"/>
              </a:rPr>
              <a:t> </a:t>
            </a:r>
            <a:r>
              <a:rPr b="0" lang="sk-SK" sz="2200" spc="-1" strike="noStrike">
                <a:latin typeface="Calibri"/>
                <a:ea typeface="Times New Roman"/>
              </a:rPr>
              <a:t>км/сек?</a:t>
            </a:r>
            <a:endParaRPr b="0" lang="sk-SK" sz="2200" spc="-1" strike="noStrike">
              <a:latin typeface="Arial"/>
            </a:endParaRPr>
          </a:p>
        </p:txBody>
      </p:sp>
      <p:pic>
        <p:nvPicPr>
          <p:cNvPr id="264" name="Picture 2" descr="Výsledek obrázku pro pendolino"/>
          <p:cNvPicPr/>
          <p:nvPr/>
        </p:nvPicPr>
        <p:blipFill>
          <a:blip r:embed="rId3"/>
          <a:stretch/>
        </p:blipFill>
        <p:spPr>
          <a:xfrm>
            <a:off x="9310680" y="1674360"/>
            <a:ext cx="2619000" cy="1742760"/>
          </a:xfrm>
          <a:prstGeom prst="rect">
            <a:avLst/>
          </a:prstGeom>
          <a:ln w="0">
            <a:noFill/>
          </a:ln>
        </p:spPr>
      </p:pic>
      <p:pic>
        <p:nvPicPr>
          <p:cNvPr id="265" name="Picture 4" descr="Výsledek obrázku pro airbus"/>
          <p:cNvPicPr/>
          <p:nvPr/>
        </p:nvPicPr>
        <p:blipFill>
          <a:blip r:embed="rId4"/>
          <a:stretch/>
        </p:blipFill>
        <p:spPr>
          <a:xfrm>
            <a:off x="9342000" y="3601440"/>
            <a:ext cx="2466720" cy="1847520"/>
          </a:xfrm>
          <a:prstGeom prst="rect">
            <a:avLst/>
          </a:prstGeom>
          <a:ln w="0">
            <a:noFill/>
          </a:ln>
        </p:spPr>
      </p:pic>
      <p:pic>
        <p:nvPicPr>
          <p:cNvPr id="266" name="Picture 6" descr="Výsledek obrázku pro voyager"/>
          <p:cNvPicPr/>
          <p:nvPr/>
        </p:nvPicPr>
        <p:blipFill>
          <a:blip r:embed="rId5"/>
          <a:srcRect l="0" t="6243" r="0" b="14394"/>
          <a:stretch/>
        </p:blipFill>
        <p:spPr>
          <a:xfrm>
            <a:off x="6920640" y="3907440"/>
            <a:ext cx="2352240" cy="1541520"/>
          </a:xfrm>
          <a:prstGeom prst="rect">
            <a:avLst/>
          </a:prstGeom>
          <a:ln w="0">
            <a:noFill/>
          </a:ln>
        </p:spPr>
      </p:pic>
      <p:sp>
        <p:nvSpPr>
          <p:cNvPr id="267" name="CustomShape 4"/>
          <p:cNvSpPr/>
          <p:nvPr/>
        </p:nvSpPr>
        <p:spPr>
          <a:xfrm>
            <a:off x="8955720" y="1708200"/>
            <a:ext cx="194904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1800" spc="-1" strike="noStrike">
                <a:highlight>
                  <a:srgbClr val="ffff00"/>
                </a:highlight>
                <a:latin typeface="Calibri"/>
                <a:ea typeface="Times New Roman"/>
              </a:rPr>
              <a:t>18 000 000 години</a:t>
            </a:r>
            <a:endParaRPr b="0" lang="sk-SK" sz="1800" spc="-1" strike="noStrike">
              <a:latin typeface="Arial"/>
            </a:endParaRPr>
          </a:p>
        </p:txBody>
      </p:sp>
      <p:sp>
        <p:nvSpPr>
          <p:cNvPr id="268" name="CustomShape 5"/>
          <p:cNvSpPr/>
          <p:nvPr/>
        </p:nvSpPr>
        <p:spPr>
          <a:xfrm>
            <a:off x="9123480" y="3681720"/>
            <a:ext cx="183312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1800" spc="-1" strike="noStrike">
                <a:highlight>
                  <a:srgbClr val="ffff00"/>
                </a:highlight>
                <a:latin typeface="Calibri"/>
                <a:ea typeface="Times New Roman"/>
              </a:rPr>
              <a:t>5 700 000 години</a:t>
            </a:r>
            <a:endParaRPr b="0" lang="sk-SK" sz="1800" spc="-1" strike="noStrike">
              <a:latin typeface="Arial"/>
            </a:endParaRPr>
          </a:p>
        </p:txBody>
      </p:sp>
      <p:sp>
        <p:nvSpPr>
          <p:cNvPr id="269" name="CustomShape 6"/>
          <p:cNvSpPr/>
          <p:nvPr/>
        </p:nvSpPr>
        <p:spPr>
          <a:xfrm>
            <a:off x="6637680" y="3907080"/>
            <a:ext cx="15498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1800" spc="-1" strike="noStrike">
                <a:highlight>
                  <a:srgbClr val="ffff00"/>
                </a:highlight>
                <a:latin typeface="Calibri"/>
                <a:ea typeface="Times New Roman"/>
              </a:rPr>
              <a:t>75 000 години</a:t>
            </a:r>
            <a:endParaRPr b="0" lang="sk-SK" sz="1800" spc="-1" strike="noStrike">
              <a:latin typeface="Arial"/>
            </a:endParaRPr>
          </a:p>
        </p:txBody>
      </p:sp>
      <p:sp>
        <p:nvSpPr>
          <p:cNvPr id="270" name="CustomShape 7"/>
          <p:cNvSpPr/>
          <p:nvPr/>
        </p:nvSpPr>
        <p:spPr>
          <a:xfrm>
            <a:off x="266760" y="4761000"/>
            <a:ext cx="6247800" cy="762120"/>
          </a:xfrm>
          <a:prstGeom prst="rect">
            <a:avLst/>
          </a:prstGeom>
          <a:noFill/>
          <a:ln w="12700">
            <a:noFill/>
          </a:ln>
        </p:spPr>
        <p:style>
          <a:lnRef idx="0"/>
          <a:fillRef idx="0"/>
          <a:effectRef idx="0"/>
          <a:fontRef idx="minor"/>
        </p:style>
        <p:txBody>
          <a:bodyPr lIns="45720" rIns="45720">
            <a:spAutoFit/>
          </a:bodyPr>
          <a:p>
            <a:pPr>
              <a:lnSpc>
                <a:spcPct val="100000"/>
              </a:lnSpc>
              <a:tabLst>
                <a:tab algn="l" pos="0"/>
              </a:tabLst>
            </a:pPr>
            <a:r>
              <a:rPr b="0" lang="sk-SK" sz="2200" spc="-1" strike="noStrike">
                <a:solidFill>
                  <a:srgbClr val="000000"/>
                </a:solidFill>
                <a:latin typeface="Calibri"/>
                <a:ea typeface="Calibri"/>
              </a:rPr>
              <a:t>Огромните разстояния в Космоса и пътуването със съвременните транспортни средства.</a:t>
            </a:r>
            <a:endParaRPr b="0" lang="sk-SK" sz="2200" spc="-1" strike="noStrike">
              <a:latin typeface="Arial"/>
            </a:endParaRPr>
          </a:p>
        </p:txBody>
      </p:sp>
    </p:spTree>
  </p:cSld>
  <mc:AlternateContent>
    <mc:Choice Requires="p14">
      <p:transition spd="slow" p14:dur="2000"/>
    </mc:Choice>
    <mc:Fallback>
      <p:transition spd="slow"/>
    </mc:Fallback>
  </mc:AlternateContent>
  <p:timing>
    <p:tnLst>
      <p:par>
        <p:cTn id="32" dur="indefinite" restart="never" nodeType="tmRoot">
          <p:childTnLst>
            <p:seq>
              <p:cTn id="33" dur="indefinite" nodeType="mainSeq">
                <p:childTnLst>
                  <p:par>
                    <p:cTn id="34" fill="hold">
                      <p:stCondLst>
                        <p:cond delay="indefinite"/>
                      </p:stCondLst>
                      <p:childTnLst>
                        <p:par>
                          <p:cTn id="35" fill="hold">
                            <p:stCondLst>
                              <p:cond delay="0"/>
                            </p:stCondLst>
                            <p:childTnLst>
                              <p:par>
                                <p:cTn id="36" nodeType="clickEffect" fill="hold" presetClass="entr" presetID="5" presetSubtype="10">
                                  <p:stCondLst>
                                    <p:cond delay="0"/>
                                  </p:stCondLst>
                                  <p:childTnLst>
                                    <p:set>
                                      <p:cBhvr>
                                        <p:cTn id="37" dur="1" fill="hold">
                                          <p:stCondLst>
                                            <p:cond delay="0"/>
                                          </p:stCondLst>
                                        </p:cTn>
                                        <p:tgtEl>
                                          <p:spTgt spid="263">
                                            <p:txEl>
                                              <p:pRg st="1" end="1"/>
                                            </p:txEl>
                                          </p:spTgt>
                                        </p:tgtEl>
                                        <p:attrNameLst>
                                          <p:attrName>style.visibility</p:attrName>
                                        </p:attrNameLst>
                                      </p:cBhvr>
                                      <p:to>
                                        <p:strVal val="visible"/>
                                      </p:to>
                                    </p:set>
                                    <p:animEffect filter="checkerboard(across)" transition="in">
                                      <p:cBhvr additive="repl">
                                        <p:cTn id="38" dur="500"/>
                                        <p:tgtEl>
                                          <p:spTgt spid="263">
                                            <p:txEl>
                                              <p:pRg st="1" end="1"/>
                                            </p:txEl>
                                          </p:spTgt>
                                        </p:tgtEl>
                                      </p:cBhvr>
                                    </p:animEffect>
                                  </p:childTnLst>
                                </p:cTn>
                              </p:par>
                            </p:childTnLst>
                          </p:cTn>
                        </p:par>
                        <p:par>
                          <p:cTn id="39" fill="hold">
                            <p:stCondLst>
                              <p:cond delay="500"/>
                            </p:stCondLst>
                            <p:childTnLst>
                              <p:par>
                                <p:cTn id="40" nodeType="afterEffect" fill="hold" presetClass="entr" presetID="5" presetSubtype="10">
                                  <p:stCondLst>
                                    <p:cond delay="0"/>
                                  </p:stCondLst>
                                  <p:childTnLst>
                                    <p:set>
                                      <p:cBhvr>
                                        <p:cTn id="41" dur="1" fill="hold">
                                          <p:stCondLst>
                                            <p:cond delay="0"/>
                                          </p:stCondLst>
                                        </p:cTn>
                                        <p:tgtEl>
                                          <p:spTgt spid="264"/>
                                        </p:tgtEl>
                                        <p:attrNameLst>
                                          <p:attrName>style.visibility</p:attrName>
                                        </p:attrNameLst>
                                      </p:cBhvr>
                                      <p:to>
                                        <p:strVal val="visible"/>
                                      </p:to>
                                    </p:set>
                                    <p:animEffect filter="checkerboard(across)" transition="in">
                                      <p:cBhvr additive="repl">
                                        <p:cTn id="42" dur="500"/>
                                        <p:tgtEl>
                                          <p:spTgt spid="264"/>
                                        </p:tgtEl>
                                      </p:cBhvr>
                                    </p:animEffec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5" presetSubtype="10">
                                  <p:stCondLst>
                                    <p:cond delay="0"/>
                                  </p:stCondLst>
                                  <p:childTnLst>
                                    <p:set>
                                      <p:cBhvr>
                                        <p:cTn id="46" dur="1" fill="hold">
                                          <p:stCondLst>
                                            <p:cond delay="0"/>
                                          </p:stCondLst>
                                        </p:cTn>
                                        <p:tgtEl>
                                          <p:spTgt spid="267"/>
                                        </p:tgtEl>
                                        <p:attrNameLst>
                                          <p:attrName>style.visibility</p:attrName>
                                        </p:attrNameLst>
                                      </p:cBhvr>
                                      <p:to>
                                        <p:strVal val="visible"/>
                                      </p:to>
                                    </p:set>
                                    <p:animEffect filter="checkerboard(across)" transition="in">
                                      <p:cBhvr additive="repl">
                                        <p:cTn id="47" dur="500"/>
                                        <p:tgtEl>
                                          <p:spTgt spid="267"/>
                                        </p:tgtEl>
                                      </p:cBhvr>
                                    </p:animEffect>
                                  </p:childTnLst>
                                </p:cTn>
                              </p:par>
                            </p:childTnLst>
                          </p:cTn>
                        </p:par>
                      </p:childTnLst>
                    </p:cTn>
                  </p:par>
                  <p:par>
                    <p:cTn id="48" fill="hold">
                      <p:stCondLst>
                        <p:cond delay="indefinite"/>
                      </p:stCondLst>
                      <p:childTnLst>
                        <p:par>
                          <p:cTn id="49" fill="hold">
                            <p:stCondLst>
                              <p:cond delay="0"/>
                            </p:stCondLst>
                            <p:childTnLst>
                              <p:par>
                                <p:cTn id="50" nodeType="clickEffect" fill="hold" presetClass="entr" presetID="5" presetSubtype="10">
                                  <p:stCondLst>
                                    <p:cond delay="0"/>
                                  </p:stCondLst>
                                  <p:childTnLst>
                                    <p:set>
                                      <p:cBhvr>
                                        <p:cTn id="51" dur="1" fill="hold">
                                          <p:stCondLst>
                                            <p:cond delay="0"/>
                                          </p:stCondLst>
                                        </p:cTn>
                                        <p:tgtEl>
                                          <p:spTgt spid="263">
                                            <p:txEl>
                                              <p:pRg st="2" end="2"/>
                                            </p:txEl>
                                          </p:spTgt>
                                        </p:tgtEl>
                                        <p:attrNameLst>
                                          <p:attrName>style.visibility</p:attrName>
                                        </p:attrNameLst>
                                      </p:cBhvr>
                                      <p:to>
                                        <p:strVal val="visible"/>
                                      </p:to>
                                    </p:set>
                                    <p:animEffect filter="checkerboard(across)" transition="in">
                                      <p:cBhvr additive="repl">
                                        <p:cTn id="52" dur="500"/>
                                        <p:tgtEl>
                                          <p:spTgt spid="263">
                                            <p:txEl>
                                              <p:pRg st="2" end="2"/>
                                            </p:txEl>
                                          </p:spTgt>
                                        </p:tgtEl>
                                      </p:cBhvr>
                                    </p:animEffect>
                                  </p:childTnLst>
                                </p:cTn>
                              </p:par>
                            </p:childTnLst>
                          </p:cTn>
                        </p:par>
                        <p:par>
                          <p:cTn id="53" fill="hold">
                            <p:stCondLst>
                              <p:cond delay="500"/>
                            </p:stCondLst>
                            <p:childTnLst>
                              <p:par>
                                <p:cTn id="54" nodeType="afterEffect" fill="hold" presetClass="entr" presetID="5" presetSubtype="10">
                                  <p:stCondLst>
                                    <p:cond delay="0"/>
                                  </p:stCondLst>
                                  <p:childTnLst>
                                    <p:set>
                                      <p:cBhvr>
                                        <p:cTn id="55" dur="1" fill="hold">
                                          <p:stCondLst>
                                            <p:cond delay="0"/>
                                          </p:stCondLst>
                                        </p:cTn>
                                        <p:tgtEl>
                                          <p:spTgt spid="265"/>
                                        </p:tgtEl>
                                        <p:attrNameLst>
                                          <p:attrName>style.visibility</p:attrName>
                                        </p:attrNameLst>
                                      </p:cBhvr>
                                      <p:to>
                                        <p:strVal val="visible"/>
                                      </p:to>
                                    </p:set>
                                    <p:animEffect filter="checkerboard(across)" transition="in">
                                      <p:cBhvr additive="repl">
                                        <p:cTn id="56" dur="500"/>
                                        <p:tgtEl>
                                          <p:spTgt spid="265"/>
                                        </p:tgtEl>
                                      </p:cBhvr>
                                    </p:animEffec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5" presetSubtype="10">
                                  <p:stCondLst>
                                    <p:cond delay="0"/>
                                  </p:stCondLst>
                                  <p:childTnLst>
                                    <p:set>
                                      <p:cBhvr>
                                        <p:cTn id="60" dur="1" fill="hold">
                                          <p:stCondLst>
                                            <p:cond delay="0"/>
                                          </p:stCondLst>
                                        </p:cTn>
                                        <p:tgtEl>
                                          <p:spTgt spid="268"/>
                                        </p:tgtEl>
                                        <p:attrNameLst>
                                          <p:attrName>style.visibility</p:attrName>
                                        </p:attrNameLst>
                                      </p:cBhvr>
                                      <p:to>
                                        <p:strVal val="visible"/>
                                      </p:to>
                                    </p:set>
                                    <p:animEffect filter="checkerboard(across)" transition="in">
                                      <p:cBhvr additive="repl">
                                        <p:cTn id="61" dur="500"/>
                                        <p:tgtEl>
                                          <p:spTgt spid="268"/>
                                        </p:tgtEl>
                                      </p:cBhvr>
                                    </p:animEffect>
                                  </p:childTnLst>
                                </p:cTn>
                              </p:par>
                            </p:childTnLst>
                          </p:cTn>
                        </p:par>
                      </p:childTnLst>
                    </p:cTn>
                  </p:par>
                  <p:par>
                    <p:cTn id="62" fill="hold">
                      <p:stCondLst>
                        <p:cond delay="indefinite"/>
                      </p:stCondLst>
                      <p:childTnLst>
                        <p:par>
                          <p:cTn id="63" fill="hold">
                            <p:stCondLst>
                              <p:cond delay="0"/>
                            </p:stCondLst>
                            <p:childTnLst>
                              <p:par>
                                <p:cTn id="64" nodeType="clickEffect" fill="hold" presetClass="entr" presetID="5" presetSubtype="10">
                                  <p:stCondLst>
                                    <p:cond delay="0"/>
                                  </p:stCondLst>
                                  <p:childTnLst>
                                    <p:set>
                                      <p:cBhvr>
                                        <p:cTn id="65" dur="1" fill="hold">
                                          <p:stCondLst>
                                            <p:cond delay="0"/>
                                          </p:stCondLst>
                                        </p:cTn>
                                        <p:tgtEl>
                                          <p:spTgt spid="263">
                                            <p:txEl>
                                              <p:pRg st="3" end="3"/>
                                            </p:txEl>
                                          </p:spTgt>
                                        </p:tgtEl>
                                        <p:attrNameLst>
                                          <p:attrName>style.visibility</p:attrName>
                                        </p:attrNameLst>
                                      </p:cBhvr>
                                      <p:to>
                                        <p:strVal val="visible"/>
                                      </p:to>
                                    </p:set>
                                    <p:animEffect filter="checkerboard(across)" transition="in">
                                      <p:cBhvr additive="repl">
                                        <p:cTn id="66" dur="500"/>
                                        <p:tgtEl>
                                          <p:spTgt spid="26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5" presetSubtype="10">
                                  <p:stCondLst>
                                    <p:cond delay="0"/>
                                  </p:stCondLst>
                                  <p:childTnLst>
                                    <p:set>
                                      <p:cBhvr>
                                        <p:cTn id="70" dur="1" fill="hold">
                                          <p:stCondLst>
                                            <p:cond delay="0"/>
                                          </p:stCondLst>
                                        </p:cTn>
                                        <p:tgtEl>
                                          <p:spTgt spid="263">
                                            <p:txEl>
                                              <p:pRg st="4" end="4"/>
                                            </p:txEl>
                                          </p:spTgt>
                                        </p:tgtEl>
                                        <p:attrNameLst>
                                          <p:attrName>style.visibility</p:attrName>
                                        </p:attrNameLst>
                                      </p:cBhvr>
                                      <p:to>
                                        <p:strVal val="visible"/>
                                      </p:to>
                                    </p:set>
                                    <p:animEffect filter="checkerboard(across)" transition="in">
                                      <p:cBhvr additive="repl">
                                        <p:cTn id="71" dur="500"/>
                                        <p:tgtEl>
                                          <p:spTgt spid="263">
                                            <p:txEl>
                                              <p:pRg st="4" end="4"/>
                                            </p:txEl>
                                          </p:spTgt>
                                        </p:tgtEl>
                                      </p:cBhvr>
                                    </p:animEffect>
                                  </p:childTnLst>
                                </p:cTn>
                              </p:par>
                            </p:childTnLst>
                          </p:cTn>
                        </p:par>
                        <p:par>
                          <p:cTn id="72" fill="hold">
                            <p:stCondLst>
                              <p:cond delay="500"/>
                            </p:stCondLst>
                            <p:childTnLst>
                              <p:par>
                                <p:cTn id="73" nodeType="afterEffect" fill="hold" presetClass="entr" presetID="5" presetSubtype="10">
                                  <p:stCondLst>
                                    <p:cond delay="0"/>
                                  </p:stCondLst>
                                  <p:childTnLst>
                                    <p:set>
                                      <p:cBhvr>
                                        <p:cTn id="74" dur="1" fill="hold">
                                          <p:stCondLst>
                                            <p:cond delay="0"/>
                                          </p:stCondLst>
                                        </p:cTn>
                                        <p:tgtEl>
                                          <p:spTgt spid="266"/>
                                        </p:tgtEl>
                                        <p:attrNameLst>
                                          <p:attrName>style.visibility</p:attrName>
                                        </p:attrNameLst>
                                      </p:cBhvr>
                                      <p:to>
                                        <p:strVal val="visible"/>
                                      </p:to>
                                    </p:set>
                                    <p:animEffect filter="checkerboard(across)" transition="in">
                                      <p:cBhvr additive="repl">
                                        <p:cTn id="75" dur="500"/>
                                        <p:tgtEl>
                                          <p:spTgt spid="266"/>
                                        </p:tgtEl>
                                      </p:cBhvr>
                                    </p:animEffect>
                                  </p:childTnLst>
                                </p:cTn>
                              </p:par>
                            </p:childTnLst>
                          </p:cTn>
                        </p:par>
                      </p:childTnLst>
                    </p:cTn>
                  </p:par>
                  <p:par>
                    <p:cTn id="76" fill="hold">
                      <p:stCondLst>
                        <p:cond delay="indefinite"/>
                      </p:stCondLst>
                      <p:childTnLst>
                        <p:par>
                          <p:cTn id="77" fill="hold">
                            <p:stCondLst>
                              <p:cond delay="0"/>
                            </p:stCondLst>
                            <p:childTnLst>
                              <p:par>
                                <p:cTn id="78" nodeType="clickEffect" fill="hold" presetClass="entr" presetID="5" presetSubtype="10">
                                  <p:stCondLst>
                                    <p:cond delay="0"/>
                                  </p:stCondLst>
                                  <p:childTnLst>
                                    <p:set>
                                      <p:cBhvr>
                                        <p:cTn id="79" dur="1" fill="hold">
                                          <p:stCondLst>
                                            <p:cond delay="0"/>
                                          </p:stCondLst>
                                        </p:cTn>
                                        <p:tgtEl>
                                          <p:spTgt spid="269"/>
                                        </p:tgtEl>
                                        <p:attrNameLst>
                                          <p:attrName>style.visibility</p:attrName>
                                        </p:attrNameLst>
                                      </p:cBhvr>
                                      <p:to>
                                        <p:strVal val="visible"/>
                                      </p:to>
                                    </p:set>
                                    <p:animEffect filter="checkerboard(across)" transition="in">
                                      <p:cBhvr additive="repl">
                                        <p:cTn id="80"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79" name="image1.png" descr=""/>
          <p:cNvPicPr/>
          <p:nvPr/>
        </p:nvPicPr>
        <p:blipFill>
          <a:blip r:embed="rId2"/>
          <a:srcRect l="0" t="8888" r="0" b="13844"/>
          <a:stretch/>
        </p:blipFill>
        <p:spPr>
          <a:xfrm>
            <a:off x="1254240" y="0"/>
            <a:ext cx="9683280" cy="1101600"/>
          </a:xfrm>
          <a:prstGeom prst="rect">
            <a:avLst/>
          </a:prstGeom>
          <a:ln w="12700">
            <a:noFill/>
          </a:ln>
        </p:spPr>
      </p:pic>
      <p:sp>
        <p:nvSpPr>
          <p:cNvPr id="80"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81" name="TextShape 2"/>
          <p:cNvSpPr txBox="1"/>
          <p:nvPr/>
        </p:nvSpPr>
        <p:spPr>
          <a:xfrm>
            <a:off x="-6840" y="981720"/>
            <a:ext cx="12198240" cy="688320"/>
          </a:xfrm>
          <a:prstGeom prst="rect">
            <a:avLst/>
          </a:prstGeom>
          <a:noFill/>
          <a:ln w="12600">
            <a:noFill/>
          </a:ln>
        </p:spPr>
        <p:txBody>
          <a:bodyPr lIns="45720" rIns="45720" tIns="45000" bIns="45000" anchor="b">
            <a:normAutofit/>
          </a:bodyPr>
          <a:p>
            <a:pPr algn="ctr">
              <a:lnSpc>
                <a:spcPct val="90000"/>
              </a:lnSpc>
            </a:pPr>
            <a:r>
              <a:rPr b="0" lang="cs-CZ" sz="4400" spc="-1" strike="noStrike" u="sng">
                <a:solidFill>
                  <a:srgbClr val="002060"/>
                </a:solidFill>
                <a:uFillTx/>
                <a:latin typeface="Calibri"/>
                <a:ea typeface="Calibri"/>
              </a:rPr>
              <a:t>Модули на проекта STARS</a:t>
            </a:r>
            <a:endParaRPr b="0" lang="sk-SK" sz="4400" spc="-1" strike="noStrike">
              <a:latin typeface="Calibri"/>
            </a:endParaRPr>
          </a:p>
        </p:txBody>
      </p:sp>
      <p:sp>
        <p:nvSpPr>
          <p:cNvPr id="82" name="TextShape 3"/>
          <p:cNvSpPr txBox="1"/>
          <p:nvPr/>
        </p:nvSpPr>
        <p:spPr>
          <a:xfrm>
            <a:off x="781560" y="2016360"/>
            <a:ext cx="10826640" cy="3331440"/>
          </a:xfrm>
          <a:prstGeom prst="rect">
            <a:avLst/>
          </a:prstGeom>
          <a:noFill/>
          <a:ln w="12600">
            <a:noFill/>
          </a:ln>
        </p:spPr>
        <p:txBody>
          <a:bodyPr lIns="45720" rIns="45720" tIns="45000" bIns="45000">
            <a:normAutofit/>
          </a:bodyPr>
          <a:p>
            <a:pPr algn="just">
              <a:lnSpc>
                <a:spcPct val="90000"/>
              </a:lnSpc>
              <a:spcBef>
                <a:spcPts val="901"/>
              </a:spcBef>
              <a:tabLst>
                <a:tab algn="l" pos="0"/>
              </a:tabLst>
            </a:pPr>
            <a:r>
              <a:rPr b="0" lang="sk-SK" sz="2600" spc="-1" strike="noStrike">
                <a:solidFill>
                  <a:srgbClr val="002060"/>
                </a:solidFill>
                <a:latin typeface="Calibri"/>
                <a:ea typeface="Calibri"/>
              </a:rPr>
              <a:t>#1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Съзвездия.</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bg-BG" sz="2600" spc="-1" strike="noStrike">
                <a:solidFill>
                  <a:srgbClr val="002060"/>
                </a:solidFill>
                <a:latin typeface="Calibri"/>
                <a:ea typeface="Calibri"/>
              </a:rPr>
              <a:t>	</a:t>
            </a:r>
            <a:r>
              <a:rPr b="0" lang="sk-SK" sz="2600" spc="-1" strike="noStrike">
                <a:solidFill>
                  <a:srgbClr val="002060"/>
                </a:solidFill>
                <a:latin typeface="Calibri"/>
                <a:ea typeface="Calibri"/>
              </a:rPr>
              <a:t>#6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Галактическа среда.</a:t>
            </a:r>
            <a:endParaRPr b="0" lang="sk-SK" sz="2600" spc="-1" strike="noStrike">
              <a:latin typeface="Calibri"/>
            </a:endParaRPr>
          </a:p>
          <a:p>
            <a:pPr algn="just">
              <a:lnSpc>
                <a:spcPct val="90000"/>
              </a:lnSpc>
              <a:spcBef>
                <a:spcPts val="901"/>
              </a:spcBef>
              <a:tabLst>
                <a:tab algn="l" pos="0"/>
              </a:tabLst>
            </a:pPr>
            <a:r>
              <a:rPr b="0" lang="sk-SK" sz="2600" spc="-1" strike="noStrike">
                <a:solidFill>
                  <a:srgbClr val="002060"/>
                </a:solidFill>
                <a:latin typeface="Calibri"/>
                <a:ea typeface="Calibri"/>
              </a:rPr>
              <a:t>#2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Движение на небесните тела.</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#7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Слънцето и звездите.</a:t>
            </a:r>
            <a:endParaRPr b="0" lang="sk-SK" sz="2600" spc="-1" strike="noStrike">
              <a:latin typeface="Calibri"/>
            </a:endParaRPr>
          </a:p>
          <a:p>
            <a:pPr algn="just">
              <a:lnSpc>
                <a:spcPct val="90000"/>
              </a:lnSpc>
              <a:spcBef>
                <a:spcPts val="901"/>
              </a:spcBef>
              <a:tabLst>
                <a:tab algn="l" pos="0"/>
              </a:tabLst>
            </a:pPr>
            <a:r>
              <a:rPr b="0" lang="sk-SK" sz="2600" spc="-1" strike="noStrike">
                <a:solidFill>
                  <a:srgbClr val="002060"/>
                </a:solidFill>
                <a:latin typeface="Calibri"/>
                <a:ea typeface="Calibri"/>
              </a:rPr>
              <a:t>#3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Закон за гравитацията на Нютон.</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#8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Галактика</a:t>
            </a:r>
            <a:r>
              <a:rPr b="0" lang="bg-BG" sz="2600" spc="-1" strike="noStrike">
                <a:solidFill>
                  <a:srgbClr val="002060"/>
                </a:solidFill>
                <a:latin typeface="Calibri"/>
                <a:ea typeface="Calibri"/>
              </a:rPr>
              <a:t>та Млечен път</a:t>
            </a:r>
            <a:r>
              <a:rPr b="0" lang="sk-SK" sz="2600" spc="-1" strike="noStrike">
                <a:solidFill>
                  <a:srgbClr val="002060"/>
                </a:solidFill>
                <a:latin typeface="Calibri"/>
                <a:ea typeface="Calibri"/>
              </a:rPr>
              <a:t> и </a:t>
            </a:r>
            <a:r>
              <a:rPr b="0" lang="bg-BG" sz="2600" spc="-1" strike="noStrike">
                <a:solidFill>
                  <a:srgbClr val="002060"/>
                </a:solidFill>
                <a:latin typeface="Calibri"/>
                <a:ea typeface="Calibri"/>
              </a:rPr>
              <a:t>	</a:t>
            </a:r>
            <a:r>
              <a:rPr b="0" lang="bg-BG" sz="2600" spc="-1" strike="noStrike">
                <a:solidFill>
                  <a:srgbClr val="002060"/>
                </a:solidFill>
                <a:latin typeface="Calibri"/>
                <a:ea typeface="Calibri"/>
              </a:rPr>
              <a:t>	</a:t>
            </a:r>
            <a:r>
              <a:rPr b="0" lang="bg-BG" sz="2600" spc="-1" strike="noStrike">
                <a:solidFill>
                  <a:srgbClr val="002060"/>
                </a:solidFill>
                <a:latin typeface="Calibri"/>
                <a:ea typeface="Calibri"/>
              </a:rPr>
              <a:t>	</a:t>
            </a:r>
            <a:r>
              <a:rPr b="0" lang="bg-BG" sz="2600" spc="-1" strike="noStrike">
                <a:solidFill>
                  <a:srgbClr val="002060"/>
                </a:solidFill>
                <a:latin typeface="Calibri"/>
                <a:ea typeface="Calibri"/>
              </a:rPr>
              <a:t>	</a:t>
            </a:r>
            <a:r>
              <a:rPr b="0" lang="bg-BG" sz="2600" spc="-1" strike="noStrike">
                <a:solidFill>
                  <a:srgbClr val="002060"/>
                </a:solidFill>
                <a:latin typeface="Calibri"/>
                <a:ea typeface="Calibri"/>
              </a:rPr>
              <a:t>	</a:t>
            </a:r>
            <a:r>
              <a:rPr b="0" lang="bg-BG" sz="2600" spc="-1" strike="noStrike">
                <a:solidFill>
                  <a:srgbClr val="002060"/>
                </a:solidFill>
                <a:latin typeface="Calibri"/>
                <a:ea typeface="Calibri"/>
              </a:rPr>
              <a:t>	</a:t>
            </a:r>
            <a:r>
              <a:rPr b="0" lang="bg-BG" sz="2600" spc="-1" strike="noStrike">
                <a:solidFill>
                  <a:srgbClr val="002060"/>
                </a:solidFill>
                <a:latin typeface="Calibri"/>
                <a:ea typeface="Calibri"/>
              </a:rPr>
              <a:t>	</a:t>
            </a:r>
            <a:r>
              <a:rPr b="0" lang="bg-BG" sz="2600" spc="-1" strike="noStrike">
                <a:solidFill>
                  <a:srgbClr val="002060"/>
                </a:solidFill>
                <a:latin typeface="Calibri"/>
                <a:ea typeface="Calibri"/>
              </a:rPr>
              <a:t>	</a:t>
            </a:r>
            <a:r>
              <a:rPr b="0" lang="sk-SK" sz="2600" spc="-1" strike="noStrike">
                <a:solidFill>
                  <a:srgbClr val="002060"/>
                </a:solidFill>
                <a:latin typeface="Calibri"/>
                <a:ea typeface="Calibri"/>
              </a:rPr>
              <a:t>други галактики.</a:t>
            </a:r>
            <a:endParaRPr b="0" lang="sk-SK" sz="2600" spc="-1" strike="noStrike">
              <a:latin typeface="Calibri"/>
            </a:endParaRPr>
          </a:p>
          <a:p>
            <a:pPr algn="just">
              <a:lnSpc>
                <a:spcPct val="90000"/>
              </a:lnSpc>
              <a:spcBef>
                <a:spcPts val="901"/>
              </a:spcBef>
              <a:tabLst>
                <a:tab algn="l" pos="0"/>
              </a:tabLst>
            </a:pPr>
            <a:r>
              <a:rPr b="0" lang="sk-SK" sz="2600" spc="-1" strike="noStrike">
                <a:solidFill>
                  <a:srgbClr val="002060"/>
                </a:solidFill>
                <a:latin typeface="Calibri"/>
                <a:ea typeface="Calibri"/>
              </a:rPr>
              <a:t>#4 </a:t>
            </a:r>
            <a:r>
              <a:rPr b="0" lang="sk-SK" sz="2600" spc="-1" strike="noStrike">
                <a:solidFill>
                  <a:srgbClr val="002060"/>
                </a:solidFill>
                <a:latin typeface="Calibri"/>
                <a:ea typeface="Calibri"/>
              </a:rPr>
              <a:t>	</a:t>
            </a:r>
            <a:r>
              <a:rPr b="0" lang="en-US" sz="2600" spc="-1" strike="noStrike">
                <a:solidFill>
                  <a:srgbClr val="002060"/>
                </a:solidFill>
                <a:latin typeface="Calibri"/>
                <a:ea typeface="Calibri"/>
              </a:rPr>
              <a:t> Изследване</a:t>
            </a:r>
            <a:r>
              <a:rPr b="0" lang="sk-SK" sz="2600" spc="-1" strike="noStrike">
                <a:solidFill>
                  <a:srgbClr val="002060"/>
                </a:solidFill>
                <a:latin typeface="Calibri"/>
                <a:ea typeface="Calibri"/>
              </a:rPr>
              <a:t> на Вселената.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#9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Вселената.</a:t>
            </a:r>
            <a:endParaRPr b="0" lang="sk-SK" sz="2600" spc="-1" strike="noStrike">
              <a:latin typeface="Calibri"/>
            </a:endParaRPr>
          </a:p>
          <a:p>
            <a:pPr algn="just">
              <a:lnSpc>
                <a:spcPct val="90000"/>
              </a:lnSpc>
              <a:spcBef>
                <a:spcPts val="901"/>
              </a:spcBef>
              <a:tabLst>
                <a:tab algn="l" pos="0"/>
              </a:tabLst>
            </a:pPr>
            <a:r>
              <a:rPr b="0" lang="sk-SK" sz="2600" spc="-1" strike="noStrike">
                <a:solidFill>
                  <a:srgbClr val="002060"/>
                </a:solidFill>
                <a:latin typeface="Calibri"/>
                <a:ea typeface="Calibri"/>
              </a:rPr>
              <a:t>#5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Слънчевата система.</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#10</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Обсерватории.</a:t>
            </a:r>
            <a:endParaRPr b="0" lang="sk-SK" sz="2600" spc="-1" strike="noStrike">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72" name="image1.png" descr=""/>
          <p:cNvPicPr/>
          <p:nvPr/>
        </p:nvPicPr>
        <p:blipFill>
          <a:blip r:embed="rId2"/>
          <a:srcRect l="0" t="8888" r="0" b="13844"/>
          <a:stretch/>
        </p:blipFill>
        <p:spPr>
          <a:xfrm>
            <a:off x="1254240" y="0"/>
            <a:ext cx="9683280" cy="1101600"/>
          </a:xfrm>
          <a:prstGeom prst="rect">
            <a:avLst/>
          </a:prstGeom>
          <a:ln w="12700">
            <a:noFill/>
          </a:ln>
        </p:spPr>
      </p:pic>
      <p:sp>
        <p:nvSpPr>
          <p:cNvPr id="273"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74" name="CustomShape 2"/>
          <p:cNvSpPr/>
          <p:nvPr/>
        </p:nvSpPr>
        <p:spPr>
          <a:xfrm>
            <a:off x="261360" y="79776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8.2.1 Разстояния и размери във Вселената</a:t>
            </a:r>
            <a:endParaRPr b="0" lang="sk-SK" sz="3600" spc="-1" strike="noStrike">
              <a:latin typeface="Arial"/>
            </a:endParaRPr>
          </a:p>
        </p:txBody>
      </p:sp>
      <p:pic>
        <p:nvPicPr>
          <p:cNvPr id="275" name="Obrázek 3" descr="Obsah obrázku hvězda, fotka, světlo, noc  Popis byl vytvořen automaticky"/>
          <p:cNvPicPr/>
          <p:nvPr/>
        </p:nvPicPr>
        <p:blipFill>
          <a:blip r:embed="rId3"/>
          <a:stretch/>
        </p:blipFill>
        <p:spPr>
          <a:xfrm>
            <a:off x="5342040" y="1694160"/>
            <a:ext cx="6604200" cy="3714120"/>
          </a:xfrm>
          <a:prstGeom prst="rect">
            <a:avLst/>
          </a:prstGeom>
          <a:ln w="0">
            <a:noFill/>
          </a:ln>
        </p:spPr>
      </p:pic>
      <p:sp>
        <p:nvSpPr>
          <p:cNvPr id="276" name="CustomShape 3"/>
          <p:cNvSpPr/>
          <p:nvPr/>
        </p:nvSpPr>
        <p:spPr>
          <a:xfrm>
            <a:off x="109440" y="1968840"/>
            <a:ext cx="5137920" cy="3441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sk-SK" sz="2200" spc="-1" strike="noStrike">
                <a:latin typeface="Calibri"/>
                <a:ea typeface="Times New Roman"/>
              </a:rPr>
              <a:t>Галактиката GN-z11 от съзвездието Голямата мечка, открита през 2016 г. от космическия телескоп Хъбъл, е сред най-често наблюдаваните външни космически обекти във Вселената. Сега предполагаме, че тя се намира на разстояние от около 9 800 Mpc</a:t>
            </a:r>
            <a:r>
              <a:rPr b="0" lang="bg-BG" sz="2200" spc="-1" strike="noStrike">
                <a:latin typeface="Calibri"/>
                <a:ea typeface="Times New Roman"/>
              </a:rPr>
              <a:t> от нас</a:t>
            </a:r>
            <a:r>
              <a:rPr b="0" lang="sk-SK" sz="2200" spc="-1" strike="noStrike">
                <a:latin typeface="Calibri"/>
                <a:ea typeface="Times New Roman"/>
              </a:rPr>
              <a:t>. </a:t>
            </a:r>
            <a:endParaRPr b="0" lang="sk-SK" sz="2200" spc="-1" strike="noStrike">
              <a:latin typeface="Arial"/>
            </a:endParaRPr>
          </a:p>
          <a:p>
            <a:pPr marL="343080" indent="-342720">
              <a:lnSpc>
                <a:spcPct val="100000"/>
              </a:lnSpc>
              <a:buClr>
                <a:srgbClr val="000000"/>
              </a:buClr>
              <a:buFont typeface="Arial"/>
              <a:buChar char="•"/>
            </a:pPr>
            <a:r>
              <a:rPr b="0" lang="sk-SK" sz="2200" spc="-1" strike="noStrike">
                <a:latin typeface="Calibri"/>
                <a:ea typeface="Times New Roman"/>
              </a:rPr>
              <a:t>Колко светлинни години са това?</a:t>
            </a:r>
            <a:endParaRPr b="0" lang="sk-SK" sz="2200" spc="-1" strike="noStrike">
              <a:latin typeface="Arial"/>
            </a:endParaRPr>
          </a:p>
          <a:p>
            <a:pPr marL="343080" indent="-342720">
              <a:lnSpc>
                <a:spcPct val="100000"/>
              </a:lnSpc>
              <a:buClr>
                <a:srgbClr val="000000"/>
              </a:buClr>
              <a:buFont typeface="Arial"/>
              <a:buChar char="•"/>
            </a:pPr>
            <a:r>
              <a:rPr b="0" lang="sk-SK" sz="2200" spc="-1" strike="noStrike">
                <a:latin typeface="Calibri"/>
                <a:ea typeface="Times New Roman"/>
              </a:rPr>
              <a:t>Колко пъти това разстояние е по-голямо от диаметъра на</a:t>
            </a:r>
            <a:r>
              <a:rPr b="0" lang="bg-BG" sz="2200" spc="-1" strike="noStrike">
                <a:latin typeface="Calibri"/>
                <a:ea typeface="Times New Roman"/>
              </a:rPr>
              <a:t> </a:t>
            </a:r>
            <a:r>
              <a:rPr b="0" lang="sk-SK" sz="2200" spc="-1" strike="noStrike">
                <a:latin typeface="Calibri"/>
                <a:ea typeface="Times New Roman"/>
              </a:rPr>
              <a:t>Галактиката?</a:t>
            </a:r>
            <a:endParaRPr b="0" lang="sk-SK" sz="2200" spc="-1" strike="noStrike">
              <a:latin typeface="Arial"/>
            </a:endParaRPr>
          </a:p>
        </p:txBody>
      </p:sp>
      <p:sp>
        <p:nvSpPr>
          <p:cNvPr id="277" name="CustomShape 4"/>
          <p:cNvSpPr/>
          <p:nvPr/>
        </p:nvSpPr>
        <p:spPr>
          <a:xfrm>
            <a:off x="5291640" y="1927800"/>
            <a:ext cx="3872160" cy="913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sk-SK" sz="1800" spc="-1" strike="noStrike">
                <a:highlight>
                  <a:srgbClr val="ffff00"/>
                </a:highlight>
                <a:latin typeface="Calibri"/>
                <a:ea typeface="Times New Roman"/>
              </a:rPr>
              <a:t>Единицата Mpc и превръщането ѝ в ly</a:t>
            </a:r>
            <a:endParaRPr b="0" lang="sk-SK" sz="1800" spc="-1" strike="noStrike">
              <a:latin typeface="Arial"/>
            </a:endParaRPr>
          </a:p>
          <a:p>
            <a:pPr>
              <a:lnSpc>
                <a:spcPct val="100000"/>
              </a:lnSpc>
            </a:pPr>
            <a:endParaRPr b="0" lang="sk-SK" sz="1800" spc="-1" strike="noStrike">
              <a:latin typeface="Arial"/>
            </a:endParaRPr>
          </a:p>
          <a:p>
            <a:pPr>
              <a:lnSpc>
                <a:spcPct val="100000"/>
              </a:lnSpc>
            </a:pPr>
            <a:r>
              <a:rPr b="0" lang="sk-SK" sz="1800" spc="-1" strike="noStrike">
                <a:highlight>
                  <a:srgbClr val="ffff00"/>
                </a:highlight>
                <a:latin typeface="Calibri"/>
                <a:ea typeface="Calibri"/>
              </a:rPr>
              <a:t>9 800 Mpc ~ 32 Gly</a:t>
            </a:r>
            <a:endParaRPr b="0" lang="sk-SK" sz="1800" spc="-1" strike="noStrike">
              <a:latin typeface="Arial"/>
            </a:endParaRPr>
          </a:p>
        </p:txBody>
      </p:sp>
      <p:sp>
        <p:nvSpPr>
          <p:cNvPr id="278" name="CustomShape 5"/>
          <p:cNvSpPr/>
          <p:nvPr/>
        </p:nvSpPr>
        <p:spPr>
          <a:xfrm>
            <a:off x="5677920" y="3950280"/>
            <a:ext cx="6318360" cy="1461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sk-SK" sz="1800" spc="-1" strike="noStrike">
                <a:highlight>
                  <a:srgbClr val="ffff00"/>
                </a:highlight>
                <a:latin typeface="Calibri"/>
                <a:ea typeface="Times New Roman"/>
              </a:rPr>
              <a:t>Любопитните ученици и сравняването на 32 Gly с възрастта на </a:t>
            </a:r>
            <a:endParaRPr b="0" lang="sk-SK" sz="1800" spc="-1" strike="noStrike">
              <a:latin typeface="Arial"/>
            </a:endParaRPr>
          </a:p>
          <a:p>
            <a:pPr>
              <a:lnSpc>
                <a:spcPct val="100000"/>
              </a:lnSpc>
            </a:pPr>
            <a:r>
              <a:rPr b="0" lang="sk-SK" sz="1800" spc="-1" strike="noStrike">
                <a:highlight>
                  <a:srgbClr val="ffff00"/>
                </a:highlight>
                <a:latin typeface="Calibri"/>
                <a:ea typeface="Times New Roman"/>
              </a:rPr>
              <a:t>Вселената, която е 14 милиарда години.</a:t>
            </a:r>
            <a:br/>
            <a:endParaRPr b="0" lang="sk-SK" sz="1800" spc="-1" strike="noStrike">
              <a:latin typeface="Arial"/>
            </a:endParaRPr>
          </a:p>
          <a:p>
            <a:pPr>
              <a:lnSpc>
                <a:spcPct val="100000"/>
              </a:lnSpc>
            </a:pPr>
            <a:endParaRPr b="0" lang="sk-SK" sz="1800" spc="-1" strike="noStrike">
              <a:latin typeface="Arial"/>
            </a:endParaRPr>
          </a:p>
          <a:p>
            <a:pPr>
              <a:lnSpc>
                <a:spcPct val="100000"/>
              </a:lnSpc>
            </a:pPr>
            <a:r>
              <a:rPr b="0" lang="sk-SK" sz="1800" spc="-1" strike="noStrike">
                <a:highlight>
                  <a:srgbClr val="ffff00"/>
                </a:highlight>
                <a:latin typeface="Calibri"/>
                <a:ea typeface="Calibri"/>
              </a:rPr>
              <a:t>Връзка с разширяването на Вселената.</a:t>
            </a:r>
            <a:endParaRPr b="0" lang="sk-SK" sz="1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80" name="image1.png" descr=""/>
          <p:cNvPicPr/>
          <p:nvPr/>
        </p:nvPicPr>
        <p:blipFill>
          <a:blip r:embed="rId2"/>
          <a:srcRect l="0" t="8888" r="0" b="13844"/>
          <a:stretch/>
        </p:blipFill>
        <p:spPr>
          <a:xfrm>
            <a:off x="1254240" y="0"/>
            <a:ext cx="9683280" cy="1101600"/>
          </a:xfrm>
          <a:prstGeom prst="rect">
            <a:avLst/>
          </a:prstGeom>
          <a:ln w="12700">
            <a:noFill/>
          </a:ln>
        </p:spPr>
      </p:pic>
      <p:sp>
        <p:nvSpPr>
          <p:cNvPr id="281"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82" name="CustomShape 2"/>
          <p:cNvSpPr/>
          <p:nvPr/>
        </p:nvSpPr>
        <p:spPr>
          <a:xfrm>
            <a:off x="261360" y="920880"/>
            <a:ext cx="11684880" cy="1248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800" spc="-1" strike="noStrike" u="sng">
                <a:solidFill>
                  <a:srgbClr val="02236a"/>
                </a:solidFill>
                <a:uFillTx/>
                <a:latin typeface="Calibri"/>
                <a:ea typeface="Calibri"/>
              </a:rPr>
              <a:t>Практическо упражнение: 8.2.2 Балонен модел на разширяване на Вселената</a:t>
            </a:r>
            <a:endParaRPr b="0" lang="sk-SK" sz="3800" spc="-1" strike="noStrike">
              <a:latin typeface="Arial"/>
            </a:endParaRPr>
          </a:p>
        </p:txBody>
      </p:sp>
      <p:sp>
        <p:nvSpPr>
          <p:cNvPr id="283" name="CustomShape 3"/>
          <p:cNvSpPr/>
          <p:nvPr/>
        </p:nvSpPr>
        <p:spPr>
          <a:xfrm>
            <a:off x="261360" y="3422880"/>
            <a:ext cx="117442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Материали и инструменти: Гумени надуваеми балон, маркер или самозалепващи се декоративни звезди, хартиен или шивашки метър, калкулатор</a:t>
            </a:r>
            <a:endParaRPr b="0" lang="sk-SK" sz="2600" spc="-1" strike="noStrike">
              <a:latin typeface="Arial"/>
            </a:endParaRPr>
          </a:p>
        </p:txBody>
      </p:sp>
      <p:sp>
        <p:nvSpPr>
          <p:cNvPr id="284" name="CustomShape 4"/>
          <p:cNvSpPr/>
          <p:nvPr/>
        </p:nvSpPr>
        <p:spPr>
          <a:xfrm>
            <a:off x="249840" y="4605840"/>
            <a:ext cx="11684880" cy="486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Процедура: Учениците получават представа за разширяването на Вселената.</a:t>
            </a:r>
            <a:endParaRPr b="0" lang="sk-SK" sz="2600" spc="-1" strike="noStrike">
              <a:latin typeface="Arial"/>
            </a:endParaRPr>
          </a:p>
        </p:txBody>
      </p:sp>
      <p:sp>
        <p:nvSpPr>
          <p:cNvPr id="285" name="CustomShape 5"/>
          <p:cNvSpPr/>
          <p:nvPr/>
        </p:nvSpPr>
        <p:spPr>
          <a:xfrm>
            <a:off x="249840" y="232812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Методическа част: Целта е учениците да получат представа за разширяването на Вселената.</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6"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87" name="image1.png" descr=""/>
          <p:cNvPicPr/>
          <p:nvPr/>
        </p:nvPicPr>
        <p:blipFill>
          <a:blip r:embed="rId2"/>
          <a:srcRect l="0" t="8888" r="0" b="13844"/>
          <a:stretch/>
        </p:blipFill>
        <p:spPr>
          <a:xfrm>
            <a:off x="1254240" y="0"/>
            <a:ext cx="9683280" cy="1101600"/>
          </a:xfrm>
          <a:prstGeom prst="rect">
            <a:avLst/>
          </a:prstGeom>
          <a:ln w="12700">
            <a:noFill/>
          </a:ln>
        </p:spPr>
      </p:pic>
      <p:sp>
        <p:nvSpPr>
          <p:cNvPr id="288"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89"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8.2.2 Балонен модел на разширяване на Вселената</a:t>
            </a:r>
            <a:endParaRPr b="0" lang="sk-SK" sz="3600" spc="-1" strike="noStrike">
              <a:latin typeface="Arial"/>
            </a:endParaRPr>
          </a:p>
        </p:txBody>
      </p:sp>
      <p:pic>
        <p:nvPicPr>
          <p:cNvPr id="290" name="Obrázek9" descr=""/>
          <p:cNvPicPr/>
          <p:nvPr/>
        </p:nvPicPr>
        <p:blipFill>
          <a:blip r:embed="rId3"/>
          <a:stretch/>
        </p:blipFill>
        <p:spPr>
          <a:xfrm>
            <a:off x="261360" y="2121120"/>
            <a:ext cx="5044680" cy="2464920"/>
          </a:xfrm>
          <a:prstGeom prst="rect">
            <a:avLst/>
          </a:prstGeom>
          <a:ln w="0">
            <a:noFill/>
          </a:ln>
        </p:spPr>
      </p:pic>
      <p:pic>
        <p:nvPicPr>
          <p:cNvPr id="291" name="Obrázek10" descr=""/>
          <p:cNvPicPr/>
          <p:nvPr/>
        </p:nvPicPr>
        <p:blipFill>
          <a:blip r:embed="rId4"/>
          <a:stretch/>
        </p:blipFill>
        <p:spPr>
          <a:xfrm>
            <a:off x="5876640" y="2228760"/>
            <a:ext cx="6069600" cy="2249640"/>
          </a:xfrm>
          <a:prstGeom prst="rect">
            <a:avLst/>
          </a:prstGeom>
          <a:ln w="0">
            <a:noFill/>
          </a:ln>
        </p:spPr>
      </p:pic>
      <p:pic>
        <p:nvPicPr>
          <p:cNvPr id="292" name="Obrázek 12" descr=""/>
          <p:cNvPicPr/>
          <p:nvPr/>
        </p:nvPicPr>
        <p:blipFill>
          <a:blip r:embed="rId5"/>
          <a:stretch/>
        </p:blipFill>
        <p:spPr>
          <a:xfrm>
            <a:off x="1893240" y="3816360"/>
            <a:ext cx="2296440" cy="178920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3"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294" name="image1.png" descr=""/>
          <p:cNvPicPr/>
          <p:nvPr/>
        </p:nvPicPr>
        <p:blipFill>
          <a:blip r:embed="rId2"/>
          <a:srcRect l="0" t="8888" r="0" b="13844"/>
          <a:stretch/>
        </p:blipFill>
        <p:spPr>
          <a:xfrm>
            <a:off x="1254240" y="0"/>
            <a:ext cx="9683280" cy="1101600"/>
          </a:xfrm>
          <a:prstGeom prst="rect">
            <a:avLst/>
          </a:prstGeom>
          <a:ln w="12700">
            <a:noFill/>
          </a:ln>
        </p:spPr>
      </p:pic>
      <p:sp>
        <p:nvSpPr>
          <p:cNvPr id="295"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296"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8.2.2 Балонен модел на разширяване на Вселената</a:t>
            </a:r>
            <a:endParaRPr b="0" lang="sk-SK" sz="3600" spc="-1" strike="noStrike">
              <a:latin typeface="Arial"/>
            </a:endParaRPr>
          </a:p>
        </p:txBody>
      </p:sp>
      <p:pic>
        <p:nvPicPr>
          <p:cNvPr id="297" name="Obrázek 12" descr=""/>
          <p:cNvPicPr/>
          <p:nvPr/>
        </p:nvPicPr>
        <p:blipFill>
          <a:blip r:embed="rId3"/>
          <a:stretch/>
        </p:blipFill>
        <p:spPr>
          <a:xfrm>
            <a:off x="261360" y="2405880"/>
            <a:ext cx="4123800" cy="3047760"/>
          </a:xfrm>
          <a:prstGeom prst="rect">
            <a:avLst/>
          </a:prstGeom>
          <a:ln w="0">
            <a:noFill/>
          </a:ln>
        </p:spPr>
      </p:pic>
      <p:graphicFrame>
        <p:nvGraphicFramePr>
          <p:cNvPr id="298" name="Table 3"/>
          <p:cNvGraphicFramePr/>
          <p:nvPr/>
        </p:nvGraphicFramePr>
        <p:xfrm>
          <a:off x="4471560" y="2239920"/>
          <a:ext cx="7719840" cy="3005280"/>
        </p:xfrm>
        <a:graphic>
          <a:graphicData uri="http://schemas.openxmlformats.org/drawingml/2006/table">
            <a:tbl>
              <a:tblPr/>
              <a:tblGrid>
                <a:gridCol w="1968120"/>
                <a:gridCol w="992160"/>
                <a:gridCol w="1003320"/>
                <a:gridCol w="1024920"/>
                <a:gridCol w="1367640"/>
                <a:gridCol w="1363680"/>
              </a:tblGrid>
              <a:tr h="639720">
                <a:tc>
                  <a:txBody>
                    <a:bodyPr lIns="68400" rIns="68400" tIns="0" bIns="0" anchor="ctr">
                      <a:noAutofit/>
                    </a:bodyPr>
                    <a:p>
                      <a:pPr algn="just">
                        <a:lnSpc>
                          <a:spcPct val="100000"/>
                        </a:lnSpc>
                      </a:pPr>
                      <a:r>
                        <a:rPr b="0" lang="sk-SK" sz="1400" spc="-1" strike="noStrike">
                          <a:solidFill>
                            <a:srgbClr val="000000"/>
                          </a:solidFill>
                          <a:latin typeface="Calibri"/>
                          <a:ea typeface="Avenir Roman"/>
                        </a:rPr>
                        <a:t>Разстояние от </a:t>
                      </a:r>
                      <a:endParaRPr b="0" lang="sk-SK" sz="1400" spc="-1" strike="noStrike">
                        <a:latin typeface="Arial"/>
                      </a:endParaRPr>
                    </a:p>
                    <a:p>
                      <a:pPr algn="just">
                        <a:lnSpc>
                          <a:spcPct val="100000"/>
                        </a:lnSpc>
                      </a:pPr>
                      <a:r>
                        <a:rPr b="0" lang="sk-SK" sz="1400" spc="-1" strike="noStrike">
                          <a:solidFill>
                            <a:srgbClr val="000000"/>
                          </a:solidFill>
                          <a:latin typeface="Calibri"/>
                          <a:ea typeface="Avenir Roman"/>
                        </a:rPr>
                        <a:t>„</a:t>
                      </a:r>
                      <a:r>
                        <a:rPr b="0" lang="sk-SK" sz="1400" spc="-1" strike="noStrike">
                          <a:solidFill>
                            <a:srgbClr val="000000"/>
                          </a:solidFill>
                          <a:latin typeface="Calibri"/>
                          <a:ea typeface="Avenir Roman"/>
                        </a:rPr>
                        <a:t>галактиката“ G / см</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00000"/>
                        </a:lnSpc>
                      </a:pPr>
                      <a:r>
                        <a:rPr b="0" lang="sk-SK" sz="1400" spc="-1" strike="noStrike">
                          <a:solidFill>
                            <a:srgbClr val="000000"/>
                          </a:solidFill>
                          <a:latin typeface="Calibri"/>
                          <a:ea typeface="Avenir Roman"/>
                        </a:rPr>
                        <a:t>Измерване 1</a:t>
                      </a:r>
                      <a:endParaRPr b="0" lang="sk-SK" sz="1400" spc="-1" strike="noStrike">
                        <a:latin typeface="Arial"/>
                      </a:endParaRPr>
                    </a:p>
                    <a:p>
                      <a:pPr algn="ctr">
                        <a:lnSpc>
                          <a:spcPct val="100000"/>
                        </a:lnSpc>
                      </a:pPr>
                      <a:r>
                        <a:rPr b="0" lang="sk-SK" sz="1400" spc="-1" strike="noStrike">
                          <a:solidFill>
                            <a:srgbClr val="000000"/>
                          </a:solidFill>
                          <a:latin typeface="Calibri"/>
                          <a:ea typeface="Avenir Roman"/>
                        </a:rPr>
                        <a:t>d1 / см</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00000"/>
                        </a:lnSpc>
                      </a:pPr>
                      <a:r>
                        <a:rPr b="0" lang="sk-SK" sz="1400" spc="-1" strike="noStrike">
                          <a:solidFill>
                            <a:srgbClr val="000000"/>
                          </a:solidFill>
                          <a:latin typeface="Calibri"/>
                          <a:ea typeface="Avenir Roman"/>
                        </a:rPr>
                        <a:t>Измерване 2</a:t>
                      </a:r>
                      <a:endParaRPr b="0" lang="sk-SK" sz="1400" spc="-1" strike="noStrike">
                        <a:latin typeface="Arial"/>
                      </a:endParaRPr>
                    </a:p>
                    <a:p>
                      <a:pPr algn="ctr">
                        <a:lnSpc>
                          <a:spcPct val="100000"/>
                        </a:lnSpc>
                      </a:pPr>
                      <a:r>
                        <a:rPr b="0" lang="sk-SK" sz="1400" spc="-1" strike="noStrike">
                          <a:solidFill>
                            <a:srgbClr val="000000"/>
                          </a:solidFill>
                          <a:latin typeface="Calibri"/>
                          <a:ea typeface="Avenir Roman"/>
                        </a:rPr>
                        <a:t>d2 / см</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00000"/>
                        </a:lnSpc>
                      </a:pPr>
                      <a:r>
                        <a:rPr b="0" lang="sk-SK" sz="1400" spc="-1" strike="noStrike">
                          <a:solidFill>
                            <a:srgbClr val="000000"/>
                          </a:solidFill>
                          <a:latin typeface="Calibri"/>
                          <a:ea typeface="Avenir Roman"/>
                        </a:rPr>
                        <a:t>Измерване 3</a:t>
                      </a:r>
                      <a:endParaRPr b="0" lang="sk-SK" sz="1400" spc="-1" strike="noStrike">
                        <a:latin typeface="Arial"/>
                      </a:endParaRPr>
                    </a:p>
                    <a:p>
                      <a:pPr algn="ctr">
                        <a:lnSpc>
                          <a:spcPct val="100000"/>
                        </a:lnSpc>
                      </a:pPr>
                      <a:r>
                        <a:rPr b="0" lang="sk-SK" sz="1400" spc="-1" strike="noStrike">
                          <a:solidFill>
                            <a:srgbClr val="000000"/>
                          </a:solidFill>
                          <a:latin typeface="Calibri"/>
                          <a:ea typeface="Avenir Roman"/>
                        </a:rPr>
                        <a:t>d3 / см</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00000"/>
                        </a:lnSpc>
                      </a:pPr>
                      <a:r>
                        <a:rPr b="0" lang="sk-SK" sz="1400" spc="-1" strike="noStrike">
                          <a:solidFill>
                            <a:srgbClr val="000000"/>
                          </a:solidFill>
                          <a:latin typeface="Calibri"/>
                          <a:ea typeface="Avenir Roman"/>
                        </a:rPr>
                        <a:t>Разлика</a:t>
                      </a:r>
                      <a:endParaRPr b="0" lang="sk-SK" sz="1400" spc="-1" strike="noStrike">
                        <a:latin typeface="Arial"/>
                      </a:endParaRPr>
                    </a:p>
                    <a:p>
                      <a:pPr algn="ctr">
                        <a:lnSpc>
                          <a:spcPct val="100000"/>
                        </a:lnSpc>
                      </a:pPr>
                      <a:r>
                        <a:rPr b="0" lang="sk-SK" sz="1400" spc="-1" strike="noStrike">
                          <a:solidFill>
                            <a:srgbClr val="000000"/>
                          </a:solidFill>
                          <a:latin typeface="Calibri"/>
                          <a:ea typeface="Avenir Roman"/>
                        </a:rPr>
                        <a:t>(d</a:t>
                      </a:r>
                      <a:r>
                        <a:rPr b="0" lang="sk-SK" sz="1400" spc="-1" strike="noStrike" baseline="-25000">
                          <a:solidFill>
                            <a:srgbClr val="000000"/>
                          </a:solidFill>
                          <a:latin typeface="Calibri"/>
                          <a:ea typeface="Avenir Roman"/>
                        </a:rPr>
                        <a:t>2 </a:t>
                      </a:r>
                      <a:r>
                        <a:rPr b="0" lang="sk-SK" sz="1400" spc="-1" strike="noStrike">
                          <a:solidFill>
                            <a:srgbClr val="000000"/>
                          </a:solidFill>
                          <a:latin typeface="Calibri"/>
                          <a:ea typeface="Avenir Roman"/>
                        </a:rPr>
                        <a:t>– d</a:t>
                      </a:r>
                      <a:r>
                        <a:rPr b="0" lang="sk-SK" sz="1400" spc="-1" strike="noStrike" baseline="-25000">
                          <a:solidFill>
                            <a:srgbClr val="000000"/>
                          </a:solidFill>
                          <a:latin typeface="Calibri"/>
                          <a:ea typeface="Avenir Roman"/>
                        </a:rPr>
                        <a:t>1</a:t>
                      </a:r>
                      <a:r>
                        <a:rPr b="0" lang="sk-SK" sz="1400" spc="-1" strike="noStrike">
                          <a:solidFill>
                            <a:srgbClr val="000000"/>
                          </a:solidFill>
                          <a:latin typeface="Calibri"/>
                          <a:ea typeface="Avenir Roman"/>
                        </a:rPr>
                        <a:t>) /cm</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00000"/>
                        </a:lnSpc>
                      </a:pPr>
                      <a:r>
                        <a:rPr b="0" lang="sk-SK" sz="1400" spc="-1" strike="noStrike">
                          <a:solidFill>
                            <a:srgbClr val="000000"/>
                          </a:solidFill>
                          <a:latin typeface="Calibri"/>
                          <a:ea typeface="Avenir Roman"/>
                        </a:rPr>
                        <a:t>Разлика</a:t>
                      </a:r>
                      <a:endParaRPr b="0" lang="sk-SK" sz="1400" spc="-1" strike="noStrike">
                        <a:latin typeface="Arial"/>
                      </a:endParaRPr>
                    </a:p>
                    <a:p>
                      <a:pPr algn="ctr">
                        <a:lnSpc>
                          <a:spcPct val="100000"/>
                        </a:lnSpc>
                      </a:pPr>
                      <a:r>
                        <a:rPr b="0" lang="sk-SK" sz="1400" spc="-1" strike="noStrike">
                          <a:solidFill>
                            <a:srgbClr val="000000"/>
                          </a:solidFill>
                          <a:latin typeface="Calibri"/>
                          <a:ea typeface="Avenir Roman"/>
                        </a:rPr>
                        <a:t>(d</a:t>
                      </a:r>
                      <a:r>
                        <a:rPr b="0" lang="sk-SK" sz="1400" spc="-1" strike="noStrike" baseline="-25000">
                          <a:solidFill>
                            <a:srgbClr val="000000"/>
                          </a:solidFill>
                          <a:latin typeface="Calibri"/>
                          <a:ea typeface="Avenir Roman"/>
                        </a:rPr>
                        <a:t>3  </a:t>
                      </a:r>
                      <a:r>
                        <a:rPr b="0" lang="sk-SK" sz="1400" spc="-1" strike="noStrike">
                          <a:solidFill>
                            <a:srgbClr val="000000"/>
                          </a:solidFill>
                          <a:latin typeface="Calibri"/>
                          <a:ea typeface="Avenir Roman"/>
                        </a:rPr>
                        <a:t>–  d</a:t>
                      </a:r>
                      <a:r>
                        <a:rPr b="0" lang="sk-SK" sz="1400" spc="-1" strike="noStrike" baseline="-25000">
                          <a:solidFill>
                            <a:srgbClr val="000000"/>
                          </a:solidFill>
                          <a:latin typeface="Calibri"/>
                          <a:ea typeface="Avenir Roman"/>
                        </a:rPr>
                        <a:t>2</a:t>
                      </a:r>
                      <a:r>
                        <a:rPr b="0" lang="sk-SK" sz="1400" spc="-1" strike="noStrike">
                          <a:solidFill>
                            <a:srgbClr val="000000"/>
                          </a:solidFill>
                          <a:latin typeface="Calibri"/>
                          <a:ea typeface="Avenir Roman"/>
                        </a:rPr>
                        <a:t>) /cm</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49200">
                <a:tc>
                  <a:txBody>
                    <a:bodyPr lIns="68400" rIns="68400" tIns="0" bIns="0" anchor="ctr">
                      <a:noAutofit/>
                    </a:bodyPr>
                    <a:p>
                      <a:pPr algn="just">
                        <a:lnSpc>
                          <a:spcPct val="100000"/>
                        </a:lnSpc>
                      </a:pPr>
                      <a:r>
                        <a:rPr b="0" lang="sk-SK" sz="1400" spc="-1" strike="noStrike">
                          <a:solidFill>
                            <a:srgbClr val="000000"/>
                          </a:solidFill>
                          <a:latin typeface="Calibri"/>
                          <a:ea typeface="Avenir Roman"/>
                        </a:rPr>
                        <a:t>Точка 1</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35520">
                <a:tc>
                  <a:txBody>
                    <a:bodyPr lIns="68400" rIns="68400" tIns="0" bIns="0" anchor="ctr">
                      <a:noAutofit/>
                    </a:bodyPr>
                    <a:p>
                      <a:pPr algn="just">
                        <a:lnSpc>
                          <a:spcPct val="100000"/>
                        </a:lnSpc>
                      </a:pPr>
                      <a:r>
                        <a:rPr b="0" lang="sk-SK" sz="1400" spc="-1" strike="noStrike">
                          <a:solidFill>
                            <a:srgbClr val="000000"/>
                          </a:solidFill>
                          <a:latin typeface="Calibri"/>
                          <a:ea typeface="Avenir Roman"/>
                        </a:rPr>
                        <a:t>Точка 2</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49200">
                <a:tc>
                  <a:txBody>
                    <a:bodyPr lIns="68400" rIns="68400" tIns="0" bIns="0" anchor="ctr">
                      <a:noAutofit/>
                    </a:bodyPr>
                    <a:p>
                      <a:pPr algn="just">
                        <a:lnSpc>
                          <a:spcPct val="100000"/>
                        </a:lnSpc>
                      </a:pPr>
                      <a:r>
                        <a:rPr b="0" lang="sk-SK" sz="1400" spc="-1" strike="noStrike">
                          <a:solidFill>
                            <a:srgbClr val="000000"/>
                          </a:solidFill>
                          <a:latin typeface="Calibri"/>
                          <a:ea typeface="Avenir Roman"/>
                        </a:rPr>
                        <a:t>Точка 3</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49200">
                <a:tc>
                  <a:txBody>
                    <a:bodyPr lIns="68400" rIns="68400" tIns="0" bIns="0" anchor="ctr">
                      <a:noAutofit/>
                    </a:bodyPr>
                    <a:p>
                      <a:pPr algn="just">
                        <a:lnSpc>
                          <a:spcPct val="100000"/>
                        </a:lnSpc>
                      </a:pPr>
                      <a:r>
                        <a:rPr b="0" lang="sk-SK" sz="1400" spc="-1" strike="noStrike">
                          <a:solidFill>
                            <a:srgbClr val="000000"/>
                          </a:solidFill>
                          <a:latin typeface="Calibri"/>
                          <a:ea typeface="Avenir Roman"/>
                        </a:rPr>
                        <a:t>Точка 4</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349200">
                <a:tc>
                  <a:txBody>
                    <a:bodyPr lIns="68400" rIns="68400" tIns="0" bIns="0" anchor="ctr">
                      <a:noAutofit/>
                    </a:bodyPr>
                    <a:p>
                      <a:pPr algn="just">
                        <a:lnSpc>
                          <a:spcPct val="100000"/>
                        </a:lnSpc>
                      </a:pPr>
                      <a:r>
                        <a:rPr b="0" lang="sk-SK" sz="1400" spc="-1" strike="noStrike">
                          <a:solidFill>
                            <a:srgbClr val="000000"/>
                          </a:solidFill>
                          <a:latin typeface="Calibri"/>
                          <a:ea typeface="Avenir Roman"/>
                        </a:rPr>
                        <a:t>Точка 5</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426600">
                <a:tc>
                  <a:txBody>
                    <a:bodyPr lIns="68400" rIns="68400" tIns="0" bIns="0" anchor="ctr">
                      <a:noAutofit/>
                    </a:bodyPr>
                    <a:p>
                      <a:pPr algn="just">
                        <a:lnSpc>
                          <a:spcPct val="100000"/>
                        </a:lnSpc>
                      </a:pPr>
                      <a:r>
                        <a:rPr b="0" lang="sk-SK" sz="1400" spc="-1" strike="noStrike">
                          <a:solidFill>
                            <a:srgbClr val="000000"/>
                          </a:solidFill>
                          <a:latin typeface="Calibri"/>
                          <a:ea typeface="Avenir Roman"/>
                        </a:rPr>
                        <a:t>Обиколка на балона / см</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just">
                        <a:lnSpc>
                          <a:spcPct val="100000"/>
                        </a:lnSpc>
                      </a:pPr>
                      <a:r>
                        <a:rPr b="0" lang="sk-SK" sz="1400" spc="-1" strike="noStrike">
                          <a:solidFill>
                            <a:srgbClr val="000000"/>
                          </a:solidFill>
                          <a:latin typeface="Calibri"/>
                          <a:ea typeface="Avenir Roman"/>
                        </a:rPr>
                        <a:t> </a:t>
                      </a:r>
                      <a:endParaRPr b="0" lang="sk-SK" sz="1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00000"/>
                        </a:lnSpc>
                      </a:pPr>
                      <a:r>
                        <a:rPr b="0" lang="sk-SK" sz="2400" spc="-1" strike="noStrike">
                          <a:solidFill>
                            <a:srgbClr val="000000"/>
                          </a:solidFill>
                          <a:latin typeface="Calibri"/>
                          <a:ea typeface="Avenir Roman"/>
                        </a:rPr>
                        <a:t>X</a:t>
                      </a:r>
                      <a:endParaRPr b="0" lang="sk-SK" sz="2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tIns="0" bIns="0" anchor="ctr">
                      <a:noAutofit/>
                    </a:bodyPr>
                    <a:p>
                      <a:pPr algn="ctr">
                        <a:lnSpc>
                          <a:spcPct val="100000"/>
                        </a:lnSpc>
                      </a:pPr>
                      <a:r>
                        <a:rPr b="0" lang="sk-SK" sz="2400" spc="-1" strike="noStrike">
                          <a:solidFill>
                            <a:srgbClr val="000000"/>
                          </a:solidFill>
                          <a:latin typeface="Calibri"/>
                          <a:ea typeface="Avenir Roman"/>
                        </a:rPr>
                        <a:t>X</a:t>
                      </a:r>
                      <a:endParaRPr b="0" lang="sk-SK" sz="2400" spc="-1" strike="noStrike">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9"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300" name="image1.png" descr=""/>
          <p:cNvPicPr/>
          <p:nvPr/>
        </p:nvPicPr>
        <p:blipFill>
          <a:blip r:embed="rId2"/>
          <a:srcRect l="0" t="8888" r="0" b="13844"/>
          <a:stretch/>
        </p:blipFill>
        <p:spPr>
          <a:xfrm>
            <a:off x="1254240" y="0"/>
            <a:ext cx="9683280" cy="1101600"/>
          </a:xfrm>
          <a:prstGeom prst="rect">
            <a:avLst/>
          </a:prstGeom>
          <a:ln w="12700">
            <a:noFill/>
          </a:ln>
        </p:spPr>
      </p:pic>
      <p:sp>
        <p:nvSpPr>
          <p:cNvPr id="301"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302"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8.2.2 Балонен модел на разширяване на Вселената</a:t>
            </a:r>
            <a:endParaRPr b="0" lang="sk-SK" sz="3600" spc="-1" strike="noStrike">
              <a:latin typeface="Arial"/>
            </a:endParaRPr>
          </a:p>
        </p:txBody>
      </p:sp>
      <p:sp>
        <p:nvSpPr>
          <p:cNvPr id="303" name="CustomShape 3"/>
          <p:cNvSpPr/>
          <p:nvPr/>
        </p:nvSpPr>
        <p:spPr>
          <a:xfrm>
            <a:off x="149040" y="2107800"/>
            <a:ext cx="11797200" cy="3444480"/>
          </a:xfrm>
          <a:prstGeom prst="rect">
            <a:avLst/>
          </a:prstGeom>
          <a:noFill/>
          <a:ln w="0">
            <a:noFill/>
          </a:ln>
        </p:spPr>
        <p:style>
          <a:lnRef idx="0"/>
          <a:fillRef idx="0"/>
          <a:effectRef idx="0"/>
          <a:fontRef idx="minor"/>
        </p:style>
        <p:txBody>
          <a:bodyPr lIns="90000" rIns="90000" tIns="45000" bIns="45000">
            <a:spAutoFit/>
          </a:bodyPr>
          <a:p>
            <a:pPr lvl="2" marL="343080" indent="-342720">
              <a:lnSpc>
                <a:spcPct val="100000"/>
              </a:lnSpc>
              <a:buClr>
                <a:srgbClr val="000000"/>
              </a:buClr>
              <a:buFont typeface="Arial"/>
              <a:buChar char="•"/>
              <a:tabLst>
                <a:tab algn="l" pos="180360"/>
                <a:tab algn="l" pos="914400"/>
              </a:tabLst>
            </a:pPr>
            <a:r>
              <a:rPr b="0" lang="sk-SK" sz="2000" spc="-1" strike="noStrike">
                <a:latin typeface="Calibri"/>
                <a:ea typeface="Times New Roman"/>
              </a:rPr>
              <a:t>Как се е променило разстоянието от „галактиката“ G до останалите отбелязани точки с номера от 1 до 5 след всяко едно надуване на балона?</a:t>
            </a:r>
            <a:endParaRPr b="0" lang="sk-SK" sz="2000" spc="-1" strike="noStrike">
              <a:latin typeface="Arial"/>
            </a:endParaRPr>
          </a:p>
          <a:p>
            <a:pPr>
              <a:lnSpc>
                <a:spcPct val="100000"/>
              </a:lnSpc>
              <a:tabLst>
                <a:tab algn="l" pos="180360"/>
                <a:tab algn="l" pos="914400"/>
              </a:tabLst>
            </a:pPr>
            <a:endParaRPr b="0" lang="sk-SK" sz="2000" spc="-1" strike="noStrike">
              <a:latin typeface="Arial"/>
            </a:endParaRPr>
          </a:p>
          <a:p>
            <a:pPr lvl="2" marL="343080" indent="-342720">
              <a:lnSpc>
                <a:spcPct val="100000"/>
              </a:lnSpc>
              <a:buClr>
                <a:srgbClr val="000000"/>
              </a:buClr>
              <a:buFont typeface="Arial"/>
              <a:buChar char="•"/>
              <a:tabLst>
                <a:tab algn="l" pos="180360"/>
                <a:tab algn="l" pos="914400"/>
              </a:tabLst>
            </a:pPr>
            <a:r>
              <a:rPr b="0" lang="sk-SK" sz="2000" spc="-1" strike="noStrike">
                <a:latin typeface="Calibri"/>
                <a:ea typeface="Times New Roman"/>
              </a:rPr>
              <a:t>Кои точки са се отдалечили повече - тези, които са били по-близо, или тези, които са били по-далеч от G в началото?</a:t>
            </a:r>
            <a:endParaRPr b="0" lang="sk-SK" sz="2000" spc="-1" strike="noStrike">
              <a:latin typeface="Arial"/>
            </a:endParaRPr>
          </a:p>
          <a:p>
            <a:pPr>
              <a:lnSpc>
                <a:spcPct val="100000"/>
              </a:lnSpc>
              <a:tabLst>
                <a:tab algn="l" pos="180360"/>
                <a:tab algn="l" pos="914400"/>
              </a:tabLst>
            </a:pPr>
            <a:endParaRPr b="0" lang="sk-SK" sz="2000" spc="-1" strike="noStrike">
              <a:latin typeface="Arial"/>
            </a:endParaRPr>
          </a:p>
          <a:p>
            <a:pPr lvl="2" marL="343080" indent="-342720">
              <a:lnSpc>
                <a:spcPct val="100000"/>
              </a:lnSpc>
              <a:buClr>
                <a:srgbClr val="000000"/>
              </a:buClr>
              <a:buFont typeface="Arial"/>
              <a:buChar char="•"/>
              <a:tabLst>
                <a:tab algn="l" pos="180360"/>
                <a:tab algn="l" pos="914400"/>
              </a:tabLst>
            </a:pPr>
            <a:r>
              <a:rPr b="0" lang="sk-SK" sz="2000" spc="-1" strike="noStrike">
                <a:latin typeface="Calibri"/>
                <a:ea typeface="Times New Roman"/>
              </a:rPr>
              <a:t>Нека приемем, че надуването на балона винаги отнема еднакво време t (например  10 секунди). От разлика d2 - d1 и d3 - d2 може да се изчисли „скоростта“ на отдалечаването:  v1 = (d2 — d1)/t  a v2 = (d3 — d2)/t  (нашите скорости са ниски, при галактиките във Вселената те са в километри за секунда!).</a:t>
            </a:r>
            <a:br/>
            <a:r>
              <a:rPr b="0" lang="sk-SK" sz="2000" spc="-1" strike="noStrike">
                <a:latin typeface="Calibri"/>
              </a:rPr>
              <a:t> </a:t>
            </a:r>
            <a:endParaRPr b="0" lang="sk-SK" sz="2000" spc="-1" strike="noStrike">
              <a:latin typeface="Arial"/>
            </a:endParaRPr>
          </a:p>
          <a:p>
            <a:pPr lvl="2" marL="343080" indent="-342720">
              <a:lnSpc>
                <a:spcPct val="100000"/>
              </a:lnSpc>
              <a:buClr>
                <a:srgbClr val="000000"/>
              </a:buClr>
              <a:buFont typeface="Arial"/>
              <a:buChar char="•"/>
              <a:tabLst>
                <a:tab algn="l" pos="180360"/>
                <a:tab algn="l" pos="914400"/>
              </a:tabLst>
            </a:pPr>
            <a:r>
              <a:rPr b="0" lang="sk-SK" sz="2000" spc="-1" strike="noStrike">
                <a:latin typeface="Calibri"/>
                <a:ea typeface="Times New Roman"/>
              </a:rPr>
              <a:t>Зависят ли скоростите от разстоянието d1? Ако да, как?</a:t>
            </a:r>
            <a:endParaRPr b="0" lang="sk-SK" sz="20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4"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305" name="image1.png" descr=""/>
          <p:cNvPicPr/>
          <p:nvPr/>
        </p:nvPicPr>
        <p:blipFill>
          <a:blip r:embed="rId2"/>
          <a:srcRect l="0" t="8888" r="0" b="13844"/>
          <a:stretch/>
        </p:blipFill>
        <p:spPr>
          <a:xfrm>
            <a:off x="1254240" y="0"/>
            <a:ext cx="9683280" cy="1101600"/>
          </a:xfrm>
          <a:prstGeom prst="rect">
            <a:avLst/>
          </a:prstGeom>
          <a:ln w="12700">
            <a:noFill/>
          </a:ln>
        </p:spPr>
      </p:pic>
      <p:sp>
        <p:nvSpPr>
          <p:cNvPr id="306"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307"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8.2.3 Модел на съзвездието Орион</a:t>
            </a:r>
            <a:endParaRPr b="0" lang="sk-SK" sz="3600" spc="-1" strike="noStrike">
              <a:latin typeface="Arial"/>
            </a:endParaRPr>
          </a:p>
        </p:txBody>
      </p:sp>
      <p:sp>
        <p:nvSpPr>
          <p:cNvPr id="308" name="CustomShape 3"/>
          <p:cNvSpPr/>
          <p:nvPr/>
        </p:nvSpPr>
        <p:spPr>
          <a:xfrm>
            <a:off x="249840" y="3160800"/>
            <a:ext cx="11684880" cy="1278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Материали и инструменти: Шишче, хартия, самозалепваща лента или тиксо, ролетка, цветна хартия или пастели/маркери, лепило, полистиролова дъска, достъп до интернет или компютърна програма Stellarium или Star chart.</a:t>
            </a:r>
            <a:endParaRPr b="0" lang="sk-SK" sz="2600" spc="-1" strike="noStrike">
              <a:latin typeface="Arial"/>
            </a:endParaRPr>
          </a:p>
        </p:txBody>
      </p:sp>
      <p:sp>
        <p:nvSpPr>
          <p:cNvPr id="309" name="CustomShape 4"/>
          <p:cNvSpPr/>
          <p:nvPr/>
        </p:nvSpPr>
        <p:spPr>
          <a:xfrm>
            <a:off x="261360" y="447120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Процедура: Учениците получават представа за значението на съзвездието и на звездите в него.</a:t>
            </a:r>
            <a:endParaRPr b="0" lang="sk-SK" sz="2600" spc="-1" strike="noStrike">
              <a:latin typeface="Arial"/>
            </a:endParaRPr>
          </a:p>
        </p:txBody>
      </p:sp>
      <p:sp>
        <p:nvSpPr>
          <p:cNvPr id="310" name="CustomShape 5"/>
          <p:cNvSpPr/>
          <p:nvPr/>
        </p:nvSpPr>
        <p:spPr>
          <a:xfrm>
            <a:off x="261360" y="2149560"/>
            <a:ext cx="11684880" cy="8823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2600" spc="-1" strike="noStrike">
                <a:solidFill>
                  <a:srgbClr val="002060"/>
                </a:solidFill>
                <a:latin typeface="Calibri"/>
                <a:ea typeface="Calibri"/>
              </a:rPr>
              <a:t>Методическа част: Целта на задачата е да се създаде пространствен модел на съзвездието Орион в подходящ мащаб.</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1"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312" name="image1.png" descr=""/>
          <p:cNvPicPr/>
          <p:nvPr/>
        </p:nvPicPr>
        <p:blipFill>
          <a:blip r:embed="rId2"/>
          <a:srcRect l="0" t="8888" r="0" b="13844"/>
          <a:stretch/>
        </p:blipFill>
        <p:spPr>
          <a:xfrm>
            <a:off x="1254240" y="0"/>
            <a:ext cx="9683280" cy="1101600"/>
          </a:xfrm>
          <a:prstGeom prst="rect">
            <a:avLst/>
          </a:prstGeom>
          <a:ln w="12700">
            <a:noFill/>
          </a:ln>
        </p:spPr>
      </p:pic>
      <p:sp>
        <p:nvSpPr>
          <p:cNvPr id="313"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314"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8.2.3 Модел на съзвездието Орион</a:t>
            </a:r>
            <a:endParaRPr b="0" lang="sk-SK" sz="3600" spc="-1" strike="noStrike">
              <a:latin typeface="Arial"/>
            </a:endParaRPr>
          </a:p>
        </p:txBody>
      </p:sp>
      <p:pic>
        <p:nvPicPr>
          <p:cNvPr id="315" name="Obrázek 11" descr=""/>
          <p:cNvPicPr/>
          <p:nvPr/>
        </p:nvPicPr>
        <p:blipFill>
          <a:blip r:embed="rId3"/>
          <a:stretch/>
        </p:blipFill>
        <p:spPr>
          <a:xfrm>
            <a:off x="790920" y="2091960"/>
            <a:ext cx="2321280" cy="3400200"/>
          </a:xfrm>
          <a:prstGeom prst="rect">
            <a:avLst/>
          </a:prstGeom>
          <a:ln w="0">
            <a:noFill/>
          </a:ln>
        </p:spPr>
      </p:pic>
      <p:pic>
        <p:nvPicPr>
          <p:cNvPr id="316" name="Obrázek 12" descr=""/>
          <p:cNvPicPr/>
          <p:nvPr/>
        </p:nvPicPr>
        <p:blipFill>
          <a:blip r:embed="rId4"/>
          <a:stretch/>
        </p:blipFill>
        <p:spPr>
          <a:xfrm rot="14400">
            <a:off x="4323240" y="1628280"/>
            <a:ext cx="7359840" cy="383472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318" name="image1.png" descr=""/>
          <p:cNvPicPr/>
          <p:nvPr/>
        </p:nvPicPr>
        <p:blipFill>
          <a:blip r:embed="rId2"/>
          <a:srcRect l="0" t="8888" r="0" b="13844"/>
          <a:stretch/>
        </p:blipFill>
        <p:spPr>
          <a:xfrm>
            <a:off x="1254240" y="0"/>
            <a:ext cx="9683280" cy="1101600"/>
          </a:xfrm>
          <a:prstGeom prst="rect">
            <a:avLst/>
          </a:prstGeom>
          <a:ln w="12700">
            <a:noFill/>
          </a:ln>
        </p:spPr>
      </p:pic>
      <p:sp>
        <p:nvSpPr>
          <p:cNvPr id="319"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320"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8.2.3 Модел на съзвездието Орион</a:t>
            </a:r>
            <a:endParaRPr b="0" lang="sk-SK" sz="3600" spc="-1" strike="noStrike">
              <a:latin typeface="Arial"/>
            </a:endParaRPr>
          </a:p>
        </p:txBody>
      </p:sp>
      <p:graphicFrame>
        <p:nvGraphicFramePr>
          <p:cNvPr id="321" name="Table 3"/>
          <p:cNvGraphicFramePr/>
          <p:nvPr/>
        </p:nvGraphicFramePr>
        <p:xfrm>
          <a:off x="422280" y="2121120"/>
          <a:ext cx="10515240" cy="0"/>
        </p:xfrm>
        <a:graphic>
          <a:graphicData uri="http://schemas.openxmlformats.org/drawingml/2006/table">
            <a:tbl>
              <a:tblPr/>
              <a:tblGrid>
                <a:gridCol w="2511000"/>
                <a:gridCol w="3561480"/>
                <a:gridCol w="1454760"/>
                <a:gridCol w="1423440"/>
                <a:gridCol w="1563840"/>
              </a:tblGrid>
              <a:tr h="0">
                <a:tc>
                  <a:txBody>
                    <a:bodyPr lIns="47520" rIns="47520" tIns="47520" bIns="47520" anchor="ctr">
                      <a:noAutofit/>
                    </a:bodyPr>
                    <a:p>
                      <a:pPr algn="ctr">
                        <a:lnSpc>
                          <a:spcPct val="100000"/>
                        </a:lnSpc>
                      </a:pPr>
                      <a:r>
                        <a:rPr b="1" lang="sk-SK" sz="1800" spc="-1" strike="noStrike">
                          <a:solidFill>
                            <a:srgbClr val="000000"/>
                          </a:solidFill>
                          <a:latin typeface="Calibri"/>
                          <a:ea typeface="Avenir Roman"/>
                        </a:rPr>
                        <a:t>Звезда</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1" lang="sk-SK" sz="1800" spc="-1" strike="noStrike">
                          <a:solidFill>
                            <a:srgbClr val="000000"/>
                          </a:solidFill>
                          <a:latin typeface="Calibri"/>
                          <a:ea typeface="Avenir Roman"/>
                        </a:rPr>
                        <a:t>Разст</a:t>
                      </a:r>
                      <a:r>
                        <a:rPr b="1" lang="bg-BG" sz="1800" spc="-1" strike="noStrike">
                          <a:solidFill>
                            <a:srgbClr val="000000"/>
                          </a:solidFill>
                          <a:latin typeface="Calibri"/>
                          <a:ea typeface="Avenir Roman"/>
                        </a:rPr>
                        <a:t>о</a:t>
                      </a:r>
                      <a:r>
                        <a:rPr b="1" lang="sk-SK" sz="1800" spc="-1" strike="noStrike">
                          <a:solidFill>
                            <a:srgbClr val="000000"/>
                          </a:solidFill>
                          <a:latin typeface="Calibri"/>
                          <a:ea typeface="Avenir Roman"/>
                        </a:rPr>
                        <a:t>яние r/ly</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1" lang="sk-SK" sz="1800" spc="-1" strike="noStrike">
                          <a:solidFill>
                            <a:srgbClr val="000000"/>
                          </a:solidFill>
                          <a:latin typeface="Calibri"/>
                          <a:ea typeface="Avenir Roman"/>
                        </a:rPr>
                        <a:t>x/cm</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1" lang="sk-SK" sz="1800" spc="-1" strike="noStrike">
                          <a:solidFill>
                            <a:srgbClr val="000000"/>
                          </a:solidFill>
                          <a:latin typeface="Calibri"/>
                          <a:ea typeface="Avenir Roman"/>
                        </a:rPr>
                        <a:t>y/cm</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1" lang="sk-SK" sz="1800" spc="-1" strike="noStrike">
                          <a:solidFill>
                            <a:srgbClr val="000000"/>
                          </a:solidFill>
                          <a:latin typeface="Calibri"/>
                          <a:ea typeface="Avenir Roman"/>
                        </a:rPr>
                        <a:t>z/cm</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Бетелгейзе</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450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 </a:t>
                      </a:r>
                      <a:r>
                        <a:rPr b="0" lang="sk-SK" sz="1800" spc="-1" strike="noStrike">
                          <a:solidFill>
                            <a:srgbClr val="000000"/>
                          </a:solidFill>
                          <a:latin typeface="Calibri"/>
                          <a:ea typeface="Avenir Roman"/>
                        </a:rPr>
                        <a:t>4,1</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45</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21</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Ригел</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860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5,7</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86</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8,4</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Белатрикс</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250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0,7</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25</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16</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Минтака</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900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0,0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90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21</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Алнилам</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1 300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 </a:t>
                      </a:r>
                      <a:r>
                        <a:rPr b="0" lang="sk-SK" sz="1800" spc="-1" strike="noStrike">
                          <a:solidFill>
                            <a:srgbClr val="000000"/>
                          </a:solidFill>
                          <a:latin typeface="Calibri"/>
                          <a:ea typeface="Avenir Roman"/>
                        </a:rPr>
                        <a:t>2,9</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130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24</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Алнитак</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800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 </a:t>
                      </a:r>
                      <a:r>
                        <a:rPr b="0" lang="sk-SK" sz="1800" spc="-1" strike="noStrike">
                          <a:solidFill>
                            <a:srgbClr val="000000"/>
                          </a:solidFill>
                          <a:latin typeface="Calibri"/>
                          <a:ea typeface="Avenir Roman"/>
                        </a:rPr>
                        <a:t>3,2</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80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17</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Сииф</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650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 </a:t>
                      </a:r>
                      <a:r>
                        <a:rPr b="0" lang="sk-SK" sz="1800" spc="-1" strike="noStrike">
                          <a:solidFill>
                            <a:srgbClr val="000000"/>
                          </a:solidFill>
                          <a:latin typeface="Calibri"/>
                          <a:ea typeface="Avenir Roman"/>
                        </a:rPr>
                        <a:t>5,0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65</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6,6</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M42</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1 300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chor="ctr">
                      <a:noAutofit/>
                    </a:bodyPr>
                    <a:p>
                      <a:pPr algn="ctr">
                        <a:lnSpc>
                          <a:spcPct val="100000"/>
                        </a:lnSpc>
                      </a:pPr>
                      <a:r>
                        <a:rPr b="0" lang="sk-SK" sz="1800" spc="-1" strike="noStrike">
                          <a:solidFill>
                            <a:srgbClr val="000000"/>
                          </a:solidFill>
                          <a:latin typeface="Calibri"/>
                          <a:ea typeface="Avenir Roman"/>
                        </a:rPr>
                        <a:t>— </a:t>
                      </a:r>
                      <a:r>
                        <a:rPr b="0" lang="sk-SK" sz="1800" spc="-1" strike="noStrike">
                          <a:solidFill>
                            <a:srgbClr val="000000"/>
                          </a:solidFill>
                          <a:latin typeface="Calibri"/>
                          <a:ea typeface="Avenir Roman"/>
                        </a:rPr>
                        <a:t>2,3</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130</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c>
                  <a:txBody>
                    <a:bodyPr lIns="47520" rIns="47520" tIns="47520" bIns="47520">
                      <a:noAutofit/>
                    </a:bodyPr>
                    <a:p>
                      <a:pPr algn="ctr">
                        <a:lnSpc>
                          <a:spcPct val="100000"/>
                        </a:lnSpc>
                      </a:pPr>
                      <a:r>
                        <a:rPr b="0" lang="sk-SK" sz="1800" spc="-1" strike="noStrike">
                          <a:solidFill>
                            <a:srgbClr val="000000"/>
                          </a:solidFill>
                          <a:latin typeface="Calibri"/>
                          <a:ea typeface="Avenir Roman"/>
                        </a:rPr>
                        <a:t>14</a:t>
                      </a:r>
                      <a:endParaRPr b="0" lang="sk-SK" sz="1800" spc="-1" strike="noStrike">
                        <a:latin typeface="Arial"/>
                      </a:endParaRPr>
                    </a:p>
                  </a:txBody>
                  <a:tcPr marL="47520" marR="4752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2"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323" name="image1.png" descr=""/>
          <p:cNvPicPr/>
          <p:nvPr/>
        </p:nvPicPr>
        <p:blipFill>
          <a:blip r:embed="rId2"/>
          <a:srcRect l="0" t="8888" r="0" b="13844"/>
          <a:stretch/>
        </p:blipFill>
        <p:spPr>
          <a:xfrm>
            <a:off x="1254240" y="0"/>
            <a:ext cx="9683280" cy="1101600"/>
          </a:xfrm>
          <a:prstGeom prst="rect">
            <a:avLst/>
          </a:prstGeom>
          <a:ln w="12700">
            <a:noFill/>
          </a:ln>
        </p:spPr>
      </p:pic>
      <p:sp>
        <p:nvSpPr>
          <p:cNvPr id="324"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325" name="CustomShape 2"/>
          <p:cNvSpPr/>
          <p:nvPr/>
        </p:nvSpPr>
        <p:spPr>
          <a:xfrm>
            <a:off x="261360" y="920880"/>
            <a:ext cx="11684880" cy="1187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u="sng">
                <a:solidFill>
                  <a:srgbClr val="02236a"/>
                </a:solidFill>
                <a:uFillTx/>
                <a:latin typeface="Calibri"/>
                <a:ea typeface="Calibri"/>
              </a:rPr>
              <a:t>Практическо упражнение: 8.2.3 Модел на съзвездието Орион</a:t>
            </a:r>
            <a:endParaRPr b="0" lang="sk-SK" sz="3600" spc="-1" strike="noStrike">
              <a:latin typeface="Arial"/>
            </a:endParaRPr>
          </a:p>
        </p:txBody>
      </p:sp>
      <p:pic>
        <p:nvPicPr>
          <p:cNvPr id="326" name="Obrázek6" descr=""/>
          <p:cNvPicPr/>
          <p:nvPr/>
        </p:nvPicPr>
        <p:blipFill>
          <a:blip r:embed="rId3"/>
          <a:stretch/>
        </p:blipFill>
        <p:spPr>
          <a:xfrm>
            <a:off x="1901160" y="1812960"/>
            <a:ext cx="7347240" cy="3549600"/>
          </a:xfrm>
          <a:prstGeom prst="rect">
            <a:avLst/>
          </a:prstGeom>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7"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328" name="image1.png" descr=""/>
          <p:cNvPicPr/>
          <p:nvPr/>
        </p:nvPicPr>
        <p:blipFill>
          <a:blip r:embed="rId2"/>
          <a:srcRect l="0" t="8888" r="0" b="13844"/>
          <a:stretch/>
        </p:blipFill>
        <p:spPr>
          <a:xfrm>
            <a:off x="1254240" y="0"/>
            <a:ext cx="9683280" cy="1101600"/>
          </a:xfrm>
          <a:prstGeom prst="rect">
            <a:avLst/>
          </a:prstGeom>
          <a:ln w="12700">
            <a:noFill/>
          </a:ln>
        </p:spPr>
      </p:pic>
      <p:sp>
        <p:nvSpPr>
          <p:cNvPr id="329"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330" name="CustomShape 2"/>
          <p:cNvSpPr/>
          <p:nvPr/>
        </p:nvSpPr>
        <p:spPr>
          <a:xfrm>
            <a:off x="0" y="1044360"/>
            <a:ext cx="12191760" cy="64044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200" spc="-1" strike="noStrike" u="sng">
                <a:solidFill>
                  <a:srgbClr val="002060"/>
                </a:solidFill>
                <a:uFillTx/>
                <a:latin typeface="Calibri"/>
                <a:ea typeface="Calibri"/>
              </a:rPr>
              <a:t>Заключения, проверка на резултатите</a:t>
            </a:r>
            <a:endParaRPr b="0" lang="sk-SK" sz="4200" spc="-1" strike="noStrike">
              <a:latin typeface="Arial"/>
            </a:endParaRPr>
          </a:p>
        </p:txBody>
      </p:sp>
      <p:sp>
        <p:nvSpPr>
          <p:cNvPr id="331" name="CustomShape 3"/>
          <p:cNvSpPr/>
          <p:nvPr/>
        </p:nvSpPr>
        <p:spPr>
          <a:xfrm>
            <a:off x="412560" y="2146320"/>
            <a:ext cx="11684880" cy="3168360"/>
          </a:xfrm>
          <a:prstGeom prst="rect">
            <a:avLst/>
          </a:prstGeom>
          <a:noFill/>
          <a:ln w="12700">
            <a:noFill/>
          </a:ln>
        </p:spPr>
        <p:style>
          <a:lnRef idx="0"/>
          <a:fillRef idx="0"/>
          <a:effectRef idx="0"/>
          <a:fontRef idx="minor"/>
        </p:style>
        <p:txBody>
          <a:bodyPr lIns="0" rIns="0" tIns="0" bIns="0">
            <a:spAutoFit/>
          </a:bodyPr>
          <a:p>
            <a:pPr>
              <a:lnSpc>
                <a:spcPct val="100000"/>
              </a:lnSpc>
            </a:pPr>
            <a:r>
              <a:rPr b="0" lang="cs-CZ" sz="2600" spc="-1" strike="noStrike">
                <a:solidFill>
                  <a:srgbClr val="002060"/>
                </a:solidFill>
                <a:latin typeface="Calibri"/>
                <a:ea typeface="Calibri"/>
              </a:rPr>
              <a:t>Какво ще последва (Feed Forward): Планирайте следващия час, имайки предвид напредъка на ученика:</a:t>
            </a:r>
            <a:endParaRPr b="0" lang="sk-SK" sz="2600" spc="-1" strike="noStrike">
              <a:latin typeface="Arial"/>
            </a:endParaRPr>
          </a:p>
          <a:p>
            <a:pPr marL="343080" indent="-342720">
              <a:lnSpc>
                <a:spcPct val="100000"/>
              </a:lnSpc>
              <a:buClr>
                <a:srgbClr val="002060"/>
              </a:buClr>
              <a:buFont typeface="Arial"/>
              <a:buChar char="•"/>
            </a:pPr>
            <a:r>
              <a:rPr b="0" lang="cs-CZ" sz="2600" spc="-1" strike="noStrike">
                <a:solidFill>
                  <a:srgbClr val="002060"/>
                </a:solidFill>
                <a:latin typeface="Calibri"/>
                <a:ea typeface="Calibri"/>
              </a:rPr>
              <a:t>Сложност на дейностите в училище: В зависимост от това колко добре учениците са разбрали материала и изпълнили задачите от предишния час.</a:t>
            </a:r>
            <a:endParaRPr b="0" lang="sk-SK" sz="2600" spc="-1" strike="noStrike">
              <a:latin typeface="Arial"/>
            </a:endParaRPr>
          </a:p>
          <a:p>
            <a:pPr marL="343080" indent="-342720">
              <a:lnSpc>
                <a:spcPct val="100000"/>
              </a:lnSpc>
              <a:buClr>
                <a:srgbClr val="002060"/>
              </a:buClr>
              <a:buFont typeface="Arial"/>
              <a:buChar char="•"/>
            </a:pPr>
            <a:r>
              <a:rPr b="0" lang="cs-CZ" sz="2600" spc="-1" strike="noStrike">
                <a:solidFill>
                  <a:srgbClr val="002060"/>
                </a:solidFill>
                <a:latin typeface="Calibri"/>
                <a:ea typeface="Calibri"/>
              </a:rPr>
              <a:t>Подход към материала: Какъв </a:t>
            </a:r>
            <a:r>
              <a:rPr b="0" lang="bg-BG" sz="2600" spc="-1" strike="noStrike">
                <a:solidFill>
                  <a:srgbClr val="002060"/>
                </a:solidFill>
                <a:latin typeface="Calibri"/>
                <a:ea typeface="Calibri"/>
              </a:rPr>
              <a:t>е</a:t>
            </a:r>
            <a:r>
              <a:rPr b="0" lang="cs-CZ" sz="2600" spc="-1" strike="noStrike">
                <a:solidFill>
                  <a:srgbClr val="002060"/>
                </a:solidFill>
                <a:latin typeface="Calibri"/>
                <a:ea typeface="Calibri"/>
              </a:rPr>
              <a:t> правилния подход, който ще ви помогне да разберете материала и да изпълните поставените ви задачи?</a:t>
            </a:r>
            <a:endParaRPr b="0" lang="sk-SK" sz="2600" spc="-1" strike="noStrike">
              <a:latin typeface="Arial"/>
            </a:endParaRPr>
          </a:p>
          <a:p>
            <a:pPr marL="343080" indent="-342720">
              <a:lnSpc>
                <a:spcPct val="100000"/>
              </a:lnSpc>
              <a:buClr>
                <a:srgbClr val="002060"/>
              </a:buClr>
              <a:buFont typeface="Arial"/>
              <a:buChar char="•"/>
            </a:pPr>
            <a:r>
              <a:rPr b="0" lang="cs-CZ" sz="2600" spc="-1" strike="noStrike">
                <a:solidFill>
                  <a:srgbClr val="002060"/>
                </a:solidFill>
                <a:latin typeface="Calibri"/>
                <a:ea typeface="Calibri"/>
              </a:rPr>
              <a:t>Самооценка: дисциплина, управление и контрол върху дейностите.</a:t>
            </a:r>
            <a:endParaRPr b="0" lang="sk-SK" sz="2600" spc="-1" strike="noStrike">
              <a:latin typeface="Arial"/>
            </a:endParaRPr>
          </a:p>
          <a:p>
            <a:pPr marL="343080" indent="-342720">
              <a:lnSpc>
                <a:spcPct val="100000"/>
              </a:lnSpc>
              <a:buClr>
                <a:srgbClr val="002060"/>
              </a:buClr>
              <a:buFont typeface="Arial"/>
              <a:buChar char="•"/>
            </a:pPr>
            <a:r>
              <a:rPr b="0" lang="cs-CZ" sz="2600" spc="-1" strike="noStrike">
                <a:solidFill>
                  <a:srgbClr val="002060"/>
                </a:solidFill>
                <a:latin typeface="Calibri"/>
                <a:ea typeface="Calibri"/>
              </a:rPr>
              <a:t>Индивидуален подход: Индивидуална оценка и управление.</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84" name="image1.png" descr=""/>
          <p:cNvPicPr/>
          <p:nvPr/>
        </p:nvPicPr>
        <p:blipFill>
          <a:blip r:embed="rId2"/>
          <a:srcRect l="0" t="8888" r="0" b="13844"/>
          <a:stretch/>
        </p:blipFill>
        <p:spPr>
          <a:xfrm>
            <a:off x="1254240" y="0"/>
            <a:ext cx="9683280" cy="1101600"/>
          </a:xfrm>
          <a:prstGeom prst="rect">
            <a:avLst/>
          </a:prstGeom>
          <a:ln w="12700">
            <a:noFill/>
          </a:ln>
        </p:spPr>
      </p:pic>
      <p:sp>
        <p:nvSpPr>
          <p:cNvPr id="85"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86" name="TextShape 2"/>
          <p:cNvSpPr txBox="1"/>
          <p:nvPr/>
        </p:nvSpPr>
        <p:spPr>
          <a:xfrm>
            <a:off x="7920" y="1072800"/>
            <a:ext cx="12191760" cy="657000"/>
          </a:xfrm>
          <a:prstGeom prst="rect">
            <a:avLst/>
          </a:prstGeom>
          <a:noFill/>
          <a:ln w="12600">
            <a:noFill/>
          </a:ln>
        </p:spPr>
        <p:txBody>
          <a:bodyPr lIns="0" rIns="0" tIns="0" bIns="0" anchor="b">
            <a:normAutofit/>
          </a:bodyPr>
          <a:p>
            <a:pPr algn="ctr">
              <a:lnSpc>
                <a:spcPct val="90000"/>
              </a:lnSpc>
            </a:pPr>
            <a:r>
              <a:rPr b="0" lang="sk-SK" sz="4400" spc="-1" strike="noStrike" u="sng">
                <a:solidFill>
                  <a:srgbClr val="002060"/>
                </a:solidFill>
                <a:uFillTx/>
                <a:latin typeface="Calibri"/>
                <a:ea typeface="Calibri Light"/>
              </a:rPr>
              <a:t>Как са структурирани модулите</a:t>
            </a:r>
            <a:endParaRPr b="0" lang="sk-SK" sz="4400" spc="-1" strike="noStrike">
              <a:latin typeface="Calibri"/>
            </a:endParaRPr>
          </a:p>
        </p:txBody>
      </p:sp>
      <p:sp>
        <p:nvSpPr>
          <p:cNvPr id="87" name="TextShape 3"/>
          <p:cNvSpPr txBox="1"/>
          <p:nvPr/>
        </p:nvSpPr>
        <p:spPr>
          <a:xfrm>
            <a:off x="92880" y="2036160"/>
            <a:ext cx="11608200" cy="3230280"/>
          </a:xfrm>
          <a:prstGeom prst="rect">
            <a:avLst/>
          </a:prstGeom>
          <a:noFill/>
          <a:ln w="12600">
            <a:noFill/>
          </a:ln>
        </p:spPr>
        <p:txBody>
          <a:bodyPr lIns="0" rIns="0" tIns="0" bIns="0">
            <a:noAutofit/>
          </a:bodyPr>
          <a:p>
            <a:pPr algn="just">
              <a:lnSpc>
                <a:spcPct val="90000"/>
              </a:lnSpc>
              <a:spcBef>
                <a:spcPts val="1001"/>
              </a:spcBef>
              <a:tabLst>
                <a:tab algn="l" pos="0"/>
              </a:tabLst>
            </a:pPr>
            <a:r>
              <a:rPr b="0" lang="sk-SK" sz="2000" spc="-1" strike="noStrike">
                <a:latin typeface="Calibri"/>
                <a:ea typeface="Calibri"/>
              </a:rPr>
              <a:t>	</a:t>
            </a:r>
            <a:r>
              <a:rPr b="0" lang="sk-SK" sz="2600" spc="-1" strike="noStrike">
                <a:solidFill>
                  <a:srgbClr val="002060"/>
                </a:solidFill>
                <a:latin typeface="Calibri"/>
                <a:ea typeface="Calibri"/>
              </a:rPr>
              <a:t>Всеки модул е ​​разделен на няколко теми.</a:t>
            </a:r>
            <a:endParaRPr b="0" lang="sk-SK" sz="2600" spc="-1" strike="noStrike">
              <a:latin typeface="Calibri"/>
            </a:endParaRPr>
          </a:p>
          <a:p>
            <a:pPr algn="just">
              <a:lnSpc>
                <a:spcPct val="90000"/>
              </a:lnSpc>
              <a:spcBef>
                <a:spcPts val="1001"/>
              </a:spcBef>
              <a:tabLst>
                <a:tab algn="l" pos="0"/>
              </a:tabLst>
            </a:pP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Всяка тема съдържа:</a:t>
            </a:r>
            <a:endParaRPr b="0" lang="sk-SK" sz="2600" spc="-1" strike="noStrike">
              <a:latin typeface="Calibri"/>
            </a:endParaRPr>
          </a:p>
          <a:p>
            <a:pPr marL="1434960" indent="-304560" algn="just">
              <a:lnSpc>
                <a:spcPct val="90000"/>
              </a:lnSpc>
              <a:spcBef>
                <a:spcPts val="1001"/>
              </a:spcBef>
              <a:buClr>
                <a:srgbClr val="131d84"/>
              </a:buClr>
              <a:buFont typeface="Arial"/>
              <a:buChar char="•"/>
              <a:tabLst>
                <a:tab algn="l" pos="0"/>
              </a:tabLst>
            </a:pPr>
            <a:r>
              <a:rPr b="0" lang="sk-SK" sz="2000" spc="-1" strike="noStrike">
                <a:solidFill>
                  <a:srgbClr val="002060"/>
                </a:solidFill>
                <a:latin typeface="Calibri"/>
                <a:ea typeface="Calibri"/>
              </a:rPr>
              <a:t>Кратко въведение и ключови думи.</a:t>
            </a:r>
            <a:endParaRPr b="0" lang="sk-SK" sz="2000" spc="-1" strike="noStrike">
              <a:latin typeface="Calibri"/>
            </a:endParaRPr>
          </a:p>
          <a:p>
            <a:pPr marL="1434960" indent="-304560">
              <a:lnSpc>
                <a:spcPct val="90000"/>
              </a:lnSpc>
              <a:spcBef>
                <a:spcPts val="1001"/>
              </a:spcBef>
              <a:buClr>
                <a:srgbClr val="131d84"/>
              </a:buClr>
              <a:buFont typeface="Arial"/>
              <a:buChar char="•"/>
              <a:tabLst>
                <a:tab algn="l" pos="0"/>
              </a:tabLst>
            </a:pPr>
            <a:r>
              <a:rPr b="0" lang="sk-SK" sz="2000" spc="-1" strike="noStrike">
                <a:solidFill>
                  <a:srgbClr val="002060"/>
                </a:solidFill>
                <a:latin typeface="Calibri"/>
                <a:ea typeface="Calibri"/>
              </a:rPr>
              <a:t>Теоретична част за учителя - дава базисната информация, необходима за подготвяне на урок по тази тема (в някои случаи и линкове към допълнителни материали в интернет).</a:t>
            </a:r>
            <a:endParaRPr b="0" lang="sk-SK" sz="2000" spc="-1" strike="noStrike">
              <a:latin typeface="Calibri"/>
            </a:endParaRPr>
          </a:p>
          <a:p>
            <a:pPr marL="1434960" indent="-304560">
              <a:lnSpc>
                <a:spcPct val="90000"/>
              </a:lnSpc>
              <a:spcBef>
                <a:spcPts val="1001"/>
              </a:spcBef>
              <a:buClr>
                <a:srgbClr val="131d84"/>
              </a:buClr>
              <a:buFont typeface="Arial"/>
              <a:buChar char="•"/>
              <a:tabLst>
                <a:tab algn="l" pos="0"/>
              </a:tabLst>
            </a:pPr>
            <a:r>
              <a:rPr b="0" lang="sk-SK" sz="2000" spc="-1" strike="noStrike">
                <a:solidFill>
                  <a:srgbClr val="002060"/>
                </a:solidFill>
                <a:latin typeface="Calibri"/>
                <a:ea typeface="Calibri"/>
              </a:rPr>
              <a:t>Практически упражнения и тестове за ученика - (в повечето случаи) готови за ползване в класната стая, придружени с отговори.</a:t>
            </a:r>
            <a:endParaRPr b="0" lang="sk-SK" sz="2000" spc="-1" strike="noStrike">
              <a:latin typeface="Calibri"/>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2"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333" name="image1.png" descr=""/>
          <p:cNvPicPr/>
          <p:nvPr/>
        </p:nvPicPr>
        <p:blipFill>
          <a:blip r:embed="rId2"/>
          <a:srcRect l="0" t="8888" r="0" b="13844"/>
          <a:stretch/>
        </p:blipFill>
        <p:spPr>
          <a:xfrm>
            <a:off x="1262160" y="0"/>
            <a:ext cx="9683280" cy="1101600"/>
          </a:xfrm>
          <a:prstGeom prst="rect">
            <a:avLst/>
          </a:prstGeom>
          <a:ln w="12700">
            <a:noFill/>
          </a:ln>
        </p:spPr>
      </p:pic>
      <p:sp>
        <p:nvSpPr>
          <p:cNvPr id="334"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335" name="CustomShape 2"/>
          <p:cNvSpPr/>
          <p:nvPr/>
        </p:nvSpPr>
        <p:spPr>
          <a:xfrm>
            <a:off x="249840" y="937440"/>
            <a:ext cx="11684880" cy="64044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200" spc="-1" strike="noStrike" u="sng">
                <a:solidFill>
                  <a:srgbClr val="002060"/>
                </a:solidFill>
                <a:uFillTx/>
                <a:latin typeface="Calibri"/>
                <a:ea typeface="Calibri"/>
              </a:rPr>
              <a:t>Заключения, проверка на резултатите 2</a:t>
            </a:r>
            <a:endParaRPr b="0" lang="sk-SK" sz="4200" spc="-1" strike="noStrike">
              <a:latin typeface="Arial"/>
            </a:endParaRPr>
          </a:p>
        </p:txBody>
      </p:sp>
      <p:sp>
        <p:nvSpPr>
          <p:cNvPr id="336" name="CustomShape 3"/>
          <p:cNvSpPr/>
          <p:nvPr/>
        </p:nvSpPr>
        <p:spPr>
          <a:xfrm>
            <a:off x="261360" y="1601640"/>
            <a:ext cx="11684880" cy="3960360"/>
          </a:xfrm>
          <a:prstGeom prst="rect">
            <a:avLst/>
          </a:prstGeom>
          <a:noFill/>
          <a:ln w="12700">
            <a:noFill/>
          </a:ln>
        </p:spPr>
        <p:style>
          <a:lnRef idx="0"/>
          <a:fillRef idx="0"/>
          <a:effectRef idx="0"/>
          <a:fontRef idx="minor"/>
        </p:style>
        <p:txBody>
          <a:bodyPr lIns="0" rIns="0" tIns="0" bIns="0">
            <a:spAutoFit/>
          </a:bodyPr>
          <a:p>
            <a:pPr marL="457200" indent="-456840">
              <a:lnSpc>
                <a:spcPct val="100000"/>
              </a:lnSpc>
              <a:buClr>
                <a:srgbClr val="002060"/>
              </a:buClr>
              <a:buFont typeface="Arial"/>
              <a:buChar char="•"/>
            </a:pPr>
            <a:r>
              <a:rPr b="0" lang="cs-CZ" sz="2600" spc="-1" strike="noStrike">
                <a:solidFill>
                  <a:srgbClr val="002060"/>
                </a:solidFill>
                <a:latin typeface="Calibri"/>
                <a:ea typeface="Calibri"/>
              </a:rPr>
              <a:t>Подготовка: Ясни и добре дефинирани уроци и упражнения. Ако разбират добре крайната цел, учениците могат да използват по-леки и ефективни подходи за изпълнение на определена</a:t>
            </a:r>
            <a:r>
              <a:rPr b="0" lang="bg-BG" sz="2600" spc="-1" strike="noStrike">
                <a:solidFill>
                  <a:srgbClr val="002060"/>
                </a:solidFill>
                <a:latin typeface="Calibri"/>
                <a:ea typeface="Calibri"/>
              </a:rPr>
              <a:t>та</a:t>
            </a:r>
            <a:r>
              <a:rPr b="0" lang="cs-CZ" sz="2600" spc="-1" strike="noStrike">
                <a:solidFill>
                  <a:srgbClr val="002060"/>
                </a:solidFill>
                <a:latin typeface="Calibri"/>
                <a:ea typeface="Calibri"/>
              </a:rPr>
              <a:t> им задача / подгот</a:t>
            </a:r>
            <a:r>
              <a:rPr b="0" lang="bg-BG" sz="2600" spc="-1" strike="noStrike">
                <a:solidFill>
                  <a:srgbClr val="002060"/>
                </a:solidFill>
                <a:latin typeface="Calibri"/>
                <a:ea typeface="Calibri"/>
              </a:rPr>
              <a:t>овка</a:t>
            </a:r>
            <a:r>
              <a:rPr b="0" lang="cs-CZ" sz="2600" spc="-1" strike="noStrike">
                <a:solidFill>
                  <a:srgbClr val="002060"/>
                </a:solidFill>
                <a:latin typeface="Calibri"/>
                <a:ea typeface="Calibri"/>
              </a:rPr>
              <a:t> на необходимия за това материал.  </a:t>
            </a:r>
            <a:endParaRPr b="0" lang="sk-SK" sz="2600" spc="-1" strike="noStrike">
              <a:latin typeface="Arial"/>
            </a:endParaRPr>
          </a:p>
          <a:p>
            <a:pPr marL="457200" indent="-456840">
              <a:lnSpc>
                <a:spcPct val="100000"/>
              </a:lnSpc>
              <a:buClr>
                <a:srgbClr val="002060"/>
              </a:buClr>
              <a:buFont typeface="Arial"/>
              <a:buChar char="•"/>
            </a:pPr>
            <a:r>
              <a:rPr b="0" lang="cs-CZ" sz="2600" spc="-1" strike="noStrike">
                <a:solidFill>
                  <a:srgbClr val="002060"/>
                </a:solidFill>
                <a:latin typeface="Calibri"/>
                <a:ea typeface="Calibri"/>
              </a:rPr>
              <a:t>Проверка: Как направих това? Индивидуална оценка и обратна връзка от учителя към ученика относно работата на ученика, която е конкретно свързана с постигането на определената </a:t>
            </a:r>
            <a:r>
              <a:rPr b="0" lang="bg-BG" sz="2600" spc="-1" strike="noStrike">
                <a:solidFill>
                  <a:srgbClr val="002060"/>
                </a:solidFill>
                <a:latin typeface="Calibri"/>
                <a:ea typeface="Calibri"/>
              </a:rPr>
              <a:t>цел </a:t>
            </a:r>
            <a:r>
              <a:rPr b="0" lang="cs-CZ" sz="2600" spc="-1" strike="noStrike">
                <a:solidFill>
                  <a:srgbClr val="002060"/>
                </a:solidFill>
                <a:latin typeface="Calibri"/>
                <a:ea typeface="Calibri"/>
              </a:rPr>
              <a:t>на ученика. Предоставете информация за напредъка на ученика (или липсата на такъв) и предоставете инструкции на ученика, които да му помогнат </a:t>
            </a:r>
            <a:r>
              <a:rPr b="0" lang="bg-BG" sz="2600" spc="-1" strike="noStrike">
                <a:solidFill>
                  <a:srgbClr val="002060"/>
                </a:solidFill>
                <a:latin typeface="Calibri"/>
                <a:ea typeface="Calibri"/>
              </a:rPr>
              <a:t>за </a:t>
            </a:r>
            <a:r>
              <a:rPr b="0" lang="cs-CZ" sz="2600" spc="-1" strike="noStrike">
                <a:solidFill>
                  <a:srgbClr val="002060"/>
                </a:solidFill>
                <a:latin typeface="Calibri"/>
                <a:ea typeface="Calibri"/>
              </a:rPr>
              <a:t>постигането на желаните цели и очакваното ниво.</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89" name="image1.png" descr=""/>
          <p:cNvPicPr/>
          <p:nvPr/>
        </p:nvPicPr>
        <p:blipFill>
          <a:blip r:embed="rId2"/>
          <a:srcRect l="0" t="8888" r="0" b="13844"/>
          <a:stretch/>
        </p:blipFill>
        <p:spPr>
          <a:xfrm>
            <a:off x="1254240" y="0"/>
            <a:ext cx="9683280" cy="1101600"/>
          </a:xfrm>
          <a:prstGeom prst="rect">
            <a:avLst/>
          </a:prstGeom>
          <a:ln w="12700">
            <a:noFill/>
          </a:ln>
        </p:spPr>
      </p:pic>
      <p:sp>
        <p:nvSpPr>
          <p:cNvPr id="90"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91" name="CustomShape 2"/>
          <p:cNvSpPr/>
          <p:nvPr/>
        </p:nvSpPr>
        <p:spPr>
          <a:xfrm>
            <a:off x="748080" y="2191320"/>
            <a:ext cx="11198160" cy="2375640"/>
          </a:xfrm>
          <a:prstGeom prst="rect">
            <a:avLst/>
          </a:prstGeom>
          <a:noFill/>
          <a:ln w="12700">
            <a:noFill/>
          </a:ln>
        </p:spPr>
        <p:style>
          <a:lnRef idx="0"/>
          <a:fillRef idx="0"/>
          <a:effectRef idx="0"/>
          <a:fontRef idx="minor"/>
        </p:style>
        <p:txBody>
          <a:bodyPr lIns="0" rIns="0" tIns="0" bIns="0">
            <a:spAutoFit/>
          </a:bodyPr>
          <a:p>
            <a:pPr marL="502200" indent="-501840">
              <a:lnSpc>
                <a:spcPct val="100000"/>
              </a:lnSpc>
              <a:buClr>
                <a:srgbClr val="002060"/>
              </a:buClr>
              <a:buFont typeface="StarSymbol"/>
              <a:buAutoNum type="arabicPeriod"/>
            </a:pPr>
            <a:r>
              <a:rPr b="0" lang="sk-SK" sz="2600" spc="-1" strike="noStrike">
                <a:solidFill>
                  <a:srgbClr val="002060"/>
                </a:solidFill>
                <a:latin typeface="Calibri"/>
                <a:ea typeface="Calibri"/>
              </a:rPr>
              <a:t>Прочетете внимателно теоретичната част за учителя.</a:t>
            </a:r>
            <a:endParaRPr b="0" lang="sk-SK" sz="2600" spc="-1" strike="noStrike">
              <a:latin typeface="Arial"/>
            </a:endParaRPr>
          </a:p>
          <a:p>
            <a:pPr>
              <a:lnSpc>
                <a:spcPct val="100000"/>
              </a:lnSpc>
            </a:pPr>
            <a:endParaRPr b="0" lang="sk-SK" sz="2600" spc="-1" strike="noStrike">
              <a:latin typeface="Arial"/>
            </a:endParaRPr>
          </a:p>
          <a:p>
            <a:pPr marL="502200" indent="-501840">
              <a:lnSpc>
                <a:spcPct val="100000"/>
              </a:lnSpc>
              <a:buClr>
                <a:srgbClr val="002060"/>
              </a:buClr>
              <a:buFont typeface="StarSymbol"/>
              <a:buAutoNum type="arabicPeriod" startAt="2"/>
            </a:pPr>
            <a:r>
              <a:rPr b="0" lang="sk-SK" sz="2600" spc="-1" strike="noStrike">
                <a:solidFill>
                  <a:srgbClr val="002060"/>
                </a:solidFill>
                <a:latin typeface="Calibri"/>
                <a:ea typeface="Calibri"/>
              </a:rPr>
              <a:t>Ако имате въпроси, потърсете повече материали в уебсайта на проекта (project-stars.com) или на други интернет страници.</a:t>
            </a:r>
            <a:br/>
            <a:r>
              <a:rPr b="0" lang="sk-SK" sz="2600" spc="-1" strike="noStrike">
                <a:solidFill>
                  <a:srgbClr val="002060"/>
                </a:solidFill>
                <a:latin typeface="Calibri"/>
                <a:ea typeface="Calibri"/>
              </a:rPr>
              <a:t> </a:t>
            </a:r>
            <a:endParaRPr b="0" lang="sk-SK" sz="2600" spc="-1" strike="noStrike">
              <a:latin typeface="Arial"/>
            </a:endParaRPr>
          </a:p>
          <a:p>
            <a:pPr>
              <a:lnSpc>
                <a:spcPct val="100000"/>
              </a:lnSpc>
            </a:pPr>
            <a:r>
              <a:rPr b="0" lang="sk-SK" sz="2600" spc="-1" strike="noStrike">
                <a:solidFill>
                  <a:srgbClr val="002060"/>
                </a:solidFill>
                <a:latin typeface="Calibri"/>
                <a:ea typeface="Calibri"/>
              </a:rPr>
              <a:t>	</a:t>
            </a:r>
            <a:r>
              <a:rPr b="0" lang="sk-SK" sz="2600" spc="-1" strike="noStrike">
                <a:solidFill>
                  <a:srgbClr val="f22d25"/>
                </a:solidFill>
                <a:latin typeface="Calibri"/>
                <a:ea typeface="Calibri"/>
              </a:rPr>
              <a:t>Внимание! Убедете се, че източниците са достоверни!</a:t>
            </a:r>
            <a:endParaRPr b="0" lang="sk-SK" sz="2600" spc="-1" strike="noStrike">
              <a:latin typeface="Arial"/>
            </a:endParaRPr>
          </a:p>
        </p:txBody>
      </p:sp>
      <p:sp>
        <p:nvSpPr>
          <p:cNvPr id="92" name="CustomShape 3"/>
          <p:cNvSpPr/>
          <p:nvPr/>
        </p:nvSpPr>
        <p:spPr>
          <a:xfrm>
            <a:off x="-6840" y="1101960"/>
            <a:ext cx="12198240" cy="67068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sk-SK" sz="4400" spc="-1" strike="noStrike" u="sng">
                <a:solidFill>
                  <a:srgbClr val="002060"/>
                </a:solidFill>
                <a:uFillTx/>
                <a:latin typeface="Calibri"/>
                <a:ea typeface="Calibri"/>
              </a:rPr>
              <a:t> </a:t>
            </a:r>
            <a:r>
              <a:rPr b="0" lang="sk-SK" sz="4400" spc="-1" strike="noStrike" u="sng">
                <a:solidFill>
                  <a:srgbClr val="002060"/>
                </a:solidFill>
                <a:uFillTx/>
                <a:latin typeface="Calibri"/>
                <a:ea typeface="Calibri"/>
              </a:rPr>
              <a:t>Как да подходим към материала 1</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94" name="image1.png" descr=""/>
          <p:cNvPicPr/>
          <p:nvPr/>
        </p:nvPicPr>
        <p:blipFill>
          <a:blip r:embed="rId2"/>
          <a:srcRect l="0" t="8888" r="0" b="13844"/>
          <a:stretch/>
        </p:blipFill>
        <p:spPr>
          <a:xfrm>
            <a:off x="1254240" y="0"/>
            <a:ext cx="9683280" cy="1101600"/>
          </a:xfrm>
          <a:prstGeom prst="rect">
            <a:avLst/>
          </a:prstGeom>
          <a:ln w="12700">
            <a:noFill/>
          </a:ln>
        </p:spPr>
      </p:pic>
      <p:sp>
        <p:nvSpPr>
          <p:cNvPr id="95"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96" name="CustomShape 2"/>
          <p:cNvSpPr/>
          <p:nvPr/>
        </p:nvSpPr>
        <p:spPr>
          <a:xfrm>
            <a:off x="668160" y="2181600"/>
            <a:ext cx="11198160" cy="2742480"/>
          </a:xfrm>
          <a:prstGeom prst="rect">
            <a:avLst/>
          </a:prstGeom>
          <a:noFill/>
          <a:ln w="12700">
            <a:noFill/>
          </a:ln>
        </p:spPr>
        <p:style>
          <a:lnRef idx="0"/>
          <a:fillRef idx="0"/>
          <a:effectRef idx="0"/>
          <a:fontRef idx="minor"/>
        </p:style>
        <p:txBody>
          <a:bodyPr lIns="0" rIns="0" tIns="0" bIns="0">
            <a:spAutoFit/>
          </a:bodyPr>
          <a:p>
            <a:pPr>
              <a:lnSpc>
                <a:spcPct val="100000"/>
              </a:lnSpc>
            </a:pPr>
            <a:r>
              <a:rPr b="0" lang="sk-SK" sz="2600" spc="-1" strike="noStrike">
                <a:solidFill>
                  <a:srgbClr val="002163"/>
                </a:solidFill>
                <a:latin typeface="Calibri"/>
                <a:ea typeface="Calibri"/>
              </a:rPr>
              <a:t>При подготовка на теоретичната част:</a:t>
            </a:r>
            <a:endParaRPr b="0" lang="sk-SK" sz="2600" spc="-1" strike="noStrike">
              <a:latin typeface="Arial"/>
            </a:endParaRPr>
          </a:p>
          <a:p>
            <a:pPr>
              <a:lnSpc>
                <a:spcPct val="100000"/>
              </a:lnSpc>
            </a:pPr>
            <a:r>
              <a:rPr b="0" lang="sk-SK" sz="2200" spc="-1" strike="noStrike">
                <a:solidFill>
                  <a:srgbClr val="002163"/>
                </a:solidFill>
                <a:latin typeface="Calibri"/>
                <a:ea typeface="Calibri"/>
              </a:rPr>
              <a:t>Методите, използвани за измерване на разстояния в космоса, ни позволяват да добием представа за обектите около нас. Ние сме ограничени и </a:t>
            </a:r>
            <a:r>
              <a:rPr b="0" lang="bg-BG" sz="2200" spc="-1" strike="noStrike">
                <a:solidFill>
                  <a:srgbClr val="002163"/>
                </a:solidFill>
                <a:latin typeface="Calibri"/>
                <a:ea typeface="Calibri"/>
              </a:rPr>
              <a:t>правим </a:t>
            </a:r>
            <a:r>
              <a:rPr b="0" lang="sk-SK" sz="2200" spc="-1" strike="noStrike">
                <a:solidFill>
                  <a:srgbClr val="002163"/>
                </a:solidFill>
                <a:latin typeface="Calibri"/>
                <a:ea typeface="Calibri"/>
              </a:rPr>
              <a:t>своите наблюдения само от едно място във Вселената - от Земята. Най-трудното за учениците е да си представят огромните разстояния не само в Слънчевата система, но и във Вселената като цяло. Мерните единици за разстояние, използвани в астрономията, включват: астрономическа единица, светлинна година и парсек. За по-близките звезди използваме метод, основан на годишния звезден паралакс, който могат да си представят по-лесно.</a:t>
            </a:r>
            <a:endParaRPr b="0" lang="sk-SK" sz="2200" spc="-1" strike="noStrike">
              <a:latin typeface="Arial"/>
            </a:endParaRPr>
          </a:p>
        </p:txBody>
      </p:sp>
      <p:sp>
        <p:nvSpPr>
          <p:cNvPr id="97" name="CustomShape 3"/>
          <p:cNvSpPr/>
          <p:nvPr/>
        </p:nvSpPr>
        <p:spPr>
          <a:xfrm>
            <a:off x="-6840" y="1101960"/>
            <a:ext cx="12198240" cy="67068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sk-SK" sz="1800" spc="-1" strike="noStrike">
                <a:solidFill>
                  <a:srgbClr val="000000"/>
                </a:solidFill>
                <a:latin typeface="Calibri"/>
                <a:ea typeface="Calibri"/>
              </a:rPr>
              <a:t>   </a:t>
            </a:r>
            <a:r>
              <a:rPr b="0" lang="sk-SK" sz="4400" spc="-1" strike="noStrike" u="sng">
                <a:solidFill>
                  <a:srgbClr val="002060"/>
                </a:solidFill>
                <a:uFillTx/>
                <a:latin typeface="Calibri"/>
                <a:ea typeface="Calibri"/>
              </a:rPr>
              <a:t> </a:t>
            </a:r>
            <a:r>
              <a:rPr b="0" lang="sk-SK" sz="4400" spc="-1" strike="noStrike" u="sng">
                <a:solidFill>
                  <a:srgbClr val="002060"/>
                </a:solidFill>
                <a:uFillTx/>
                <a:latin typeface="Calibri"/>
                <a:ea typeface="Calibri"/>
              </a:rPr>
              <a:t>Как да подходим към материала 2</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99" name="image1.png" descr=""/>
          <p:cNvPicPr/>
          <p:nvPr/>
        </p:nvPicPr>
        <p:blipFill>
          <a:blip r:embed="rId2"/>
          <a:srcRect l="0" t="8888" r="0" b="13844"/>
          <a:stretch/>
        </p:blipFill>
        <p:spPr>
          <a:xfrm>
            <a:off x="1254240" y="0"/>
            <a:ext cx="9683280" cy="1101600"/>
          </a:xfrm>
          <a:prstGeom prst="rect">
            <a:avLst/>
          </a:prstGeom>
          <a:ln w="12700">
            <a:noFill/>
          </a:ln>
        </p:spPr>
      </p:pic>
      <p:sp>
        <p:nvSpPr>
          <p:cNvPr id="100"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01" name="CustomShape 2"/>
          <p:cNvSpPr/>
          <p:nvPr/>
        </p:nvSpPr>
        <p:spPr>
          <a:xfrm>
            <a:off x="496800" y="1970640"/>
            <a:ext cx="11198160" cy="3413160"/>
          </a:xfrm>
          <a:prstGeom prst="rect">
            <a:avLst/>
          </a:prstGeom>
          <a:noFill/>
          <a:ln w="12700">
            <a:noFill/>
          </a:ln>
        </p:spPr>
        <p:style>
          <a:lnRef idx="0"/>
          <a:fillRef idx="0"/>
          <a:effectRef idx="0"/>
          <a:fontRef idx="minor"/>
        </p:style>
        <p:txBody>
          <a:bodyPr lIns="0" rIns="0" tIns="0" bIns="0">
            <a:spAutoFit/>
          </a:bodyPr>
          <a:p>
            <a:pPr marL="457200" indent="-456840">
              <a:lnSpc>
                <a:spcPct val="100000"/>
              </a:lnSpc>
              <a:buClr>
                <a:srgbClr val="002060"/>
              </a:buClr>
              <a:buFont typeface="Helvetica"/>
              <a:buAutoNum type="arabicPeriod" startAt="3"/>
            </a:pPr>
            <a:r>
              <a:rPr b="0" lang="sk-SK" sz="2200" spc="-1" strike="noStrike">
                <a:solidFill>
                  <a:srgbClr val="002060"/>
                </a:solidFill>
                <a:latin typeface="Calibri"/>
                <a:ea typeface="Calibri"/>
              </a:rPr>
              <a:t>Прочетете внимателно практическите упражнения и  отговорите към тях.</a:t>
            </a:r>
            <a:endParaRPr b="0" lang="sk-SK" sz="2200" spc="-1" strike="noStrike">
              <a:latin typeface="Arial"/>
            </a:endParaRPr>
          </a:p>
          <a:p>
            <a:pPr>
              <a:lnSpc>
                <a:spcPct val="100000"/>
              </a:lnSpc>
            </a:pPr>
            <a:endParaRPr b="0" lang="sk-SK" sz="2200" spc="-1" strike="noStrike">
              <a:latin typeface="Arial"/>
            </a:endParaRPr>
          </a:p>
          <a:p>
            <a:pPr marL="457200" indent="-456840">
              <a:lnSpc>
                <a:spcPct val="100000"/>
              </a:lnSpc>
              <a:buClr>
                <a:srgbClr val="002060"/>
              </a:buClr>
              <a:buFont typeface="Helvetica"/>
              <a:buAutoNum type="arabicPeriod" startAt="4"/>
            </a:pPr>
            <a:r>
              <a:rPr b="0" lang="sk-SK" sz="2200" spc="-1" strike="noStrike">
                <a:solidFill>
                  <a:srgbClr val="002060"/>
                </a:solidFill>
                <a:latin typeface="Calibri"/>
                <a:ea typeface="Calibri"/>
              </a:rPr>
              <a:t>Ако имате въпроси, потърсете отговор в допълнителните материали и/или в страницата на проекта (project-stars.com) или на други интернет страници. Внимание! Убедете се, че източниците са достоверни!</a:t>
            </a:r>
            <a:br/>
            <a:r>
              <a:rPr b="0" lang="sk-SK" sz="2400" spc="-1" strike="noStrike">
                <a:solidFill>
                  <a:srgbClr val="002163"/>
                </a:solidFill>
                <a:latin typeface="Calibri"/>
              </a:rPr>
              <a:t> </a:t>
            </a:r>
            <a:endParaRPr b="0" lang="sk-SK" sz="2400" spc="-1" strike="noStrike">
              <a:latin typeface="Arial"/>
            </a:endParaRPr>
          </a:p>
          <a:p>
            <a:pPr marL="457200" indent="-456840">
              <a:lnSpc>
                <a:spcPct val="100000"/>
              </a:lnSpc>
              <a:buClr>
                <a:srgbClr val="002163"/>
              </a:buClr>
              <a:buFont typeface="Helvetica"/>
              <a:buAutoNum type="arabicPeriod" startAt="5"/>
            </a:pPr>
            <a:r>
              <a:rPr b="0" lang="sk-SK" sz="2200" spc="-1" strike="noStrike">
                <a:solidFill>
                  <a:srgbClr val="002163"/>
                </a:solidFill>
                <a:latin typeface="Calibri"/>
                <a:ea typeface="Calibri"/>
              </a:rPr>
              <a:t>В зависимост от теоретичната част, подберете практически упражнения за илюстриране на материала. Може да потърсите други упражнения в допълнителните материали и/или в страницата на проекта (project-stars.com) или на други интернет страници. Внимание! Убедете се, че източниците са достоверни!</a:t>
            </a:r>
            <a:endParaRPr b="0" lang="sk-SK" sz="2200" spc="-1" strike="noStrike">
              <a:latin typeface="Arial"/>
            </a:endParaRPr>
          </a:p>
        </p:txBody>
      </p:sp>
      <p:sp>
        <p:nvSpPr>
          <p:cNvPr id="102" name="CustomShape 3"/>
          <p:cNvSpPr/>
          <p:nvPr/>
        </p:nvSpPr>
        <p:spPr>
          <a:xfrm>
            <a:off x="-6840" y="1101960"/>
            <a:ext cx="12198240" cy="67068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sk-SK" sz="4400" spc="-1" strike="noStrike" u="sng">
                <a:solidFill>
                  <a:srgbClr val="002060"/>
                </a:solidFill>
                <a:uFillTx/>
                <a:latin typeface="Calibri"/>
                <a:ea typeface="Calibri"/>
              </a:rPr>
              <a:t>Как да подходим към материала 3</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04" name="CustomShape 2"/>
          <p:cNvSpPr/>
          <p:nvPr/>
        </p:nvSpPr>
        <p:spPr>
          <a:xfrm>
            <a:off x="496800" y="1895760"/>
            <a:ext cx="11198160" cy="3016800"/>
          </a:xfrm>
          <a:prstGeom prst="rect">
            <a:avLst/>
          </a:prstGeom>
          <a:noFill/>
          <a:ln w="12700">
            <a:noFill/>
          </a:ln>
        </p:spPr>
        <p:style>
          <a:lnRef idx="0"/>
          <a:fillRef idx="0"/>
          <a:effectRef idx="0"/>
          <a:fontRef idx="minor"/>
        </p:style>
        <p:txBody>
          <a:bodyPr lIns="0" rIns="0" tIns="0" bIns="0">
            <a:spAutoFit/>
          </a:bodyPr>
          <a:p>
            <a:pPr marL="457200" indent="-456840">
              <a:lnSpc>
                <a:spcPct val="100000"/>
              </a:lnSpc>
              <a:buClr>
                <a:srgbClr val="002060"/>
              </a:buClr>
              <a:buFont typeface="Helvetica"/>
              <a:buAutoNum type="arabicPeriod" startAt="6"/>
            </a:pPr>
            <a:r>
              <a:rPr b="0" lang="sk-SK" sz="2200" spc="-1" strike="noStrike">
                <a:solidFill>
                  <a:srgbClr val="002060"/>
                </a:solidFill>
                <a:latin typeface="Calibri"/>
                <a:ea typeface="Calibri"/>
              </a:rPr>
              <a:t>Имайте предвид, че за някои от упражненията се изискват допълнителни материали, които едва ли са наличн</a:t>
            </a:r>
            <a:r>
              <a:rPr b="0" lang="bg-BG" sz="2200" spc="-1" strike="noStrike">
                <a:solidFill>
                  <a:srgbClr val="002060"/>
                </a:solidFill>
                <a:latin typeface="Calibri"/>
                <a:ea typeface="Calibri"/>
              </a:rPr>
              <a:t>и</a:t>
            </a:r>
            <a:r>
              <a:rPr b="0" lang="sk-SK" sz="2200" spc="-1" strike="noStrike">
                <a:solidFill>
                  <a:srgbClr val="002060"/>
                </a:solidFill>
                <a:latin typeface="Calibri"/>
                <a:ea typeface="Calibri"/>
              </a:rPr>
              <a:t> в класната стая. За тях, предварително трябва да се подготвите - или Вие да ги снабдите, или да предупредите учениците да ги приготвят отнапред!</a:t>
            </a:r>
            <a:endParaRPr b="0" lang="sk-SK" sz="2200" spc="-1" strike="noStrike">
              <a:latin typeface="Arial"/>
            </a:endParaRPr>
          </a:p>
          <a:p>
            <a:pPr marL="457200" indent="-456840">
              <a:lnSpc>
                <a:spcPct val="100000"/>
              </a:lnSpc>
              <a:buClr>
                <a:srgbClr val="002060"/>
              </a:buClr>
              <a:buFont typeface="Helvetica"/>
              <a:buAutoNum type="arabicPeriod" startAt="7"/>
            </a:pPr>
            <a:r>
              <a:rPr b="0" lang="sk-SK" sz="2200" spc="-1" strike="noStrike">
                <a:solidFill>
                  <a:srgbClr val="002060"/>
                </a:solidFill>
                <a:latin typeface="Calibri"/>
                <a:ea typeface="Calibri"/>
              </a:rPr>
              <a:t>Препоръчваме да изпробвате избраните упражнения и да направите собствена преценка за сложността и необходимото за изпълнение време.  Ако прецените, можете да правите промени, съкращения, улеснения и т.н. в упражненията, стига това да не нарушава физическия смисъл на заданията.</a:t>
            </a:r>
            <a:endParaRPr b="0" lang="sk-SK" sz="2200" spc="-1" strike="noStrike">
              <a:latin typeface="Arial"/>
            </a:endParaRPr>
          </a:p>
          <a:p>
            <a:pPr marL="457200" indent="-456840">
              <a:lnSpc>
                <a:spcPct val="100000"/>
              </a:lnSpc>
              <a:buClr>
                <a:srgbClr val="002163"/>
              </a:buClr>
              <a:buFont typeface="Helvetica"/>
              <a:buAutoNum type="arabicPeriod" startAt="8"/>
            </a:pPr>
            <a:r>
              <a:rPr b="0" lang="sk-SK" sz="2200" spc="-1" strike="noStrike">
                <a:solidFill>
                  <a:srgbClr val="002163"/>
                </a:solidFill>
                <a:latin typeface="Calibri"/>
                <a:ea typeface="Calibri"/>
              </a:rPr>
              <a:t>По ваша преценка, можете да дадете някои от упражненията (или част от тях) за домашно - да се направи предварителна подготовка, или да се довърши вкъщи.</a:t>
            </a:r>
            <a:endParaRPr b="0" lang="sk-SK" sz="2200" spc="-1" strike="noStrike">
              <a:latin typeface="Arial"/>
            </a:endParaRPr>
          </a:p>
        </p:txBody>
      </p:sp>
      <p:sp>
        <p:nvSpPr>
          <p:cNvPr id="105" name="CustomShape 3"/>
          <p:cNvSpPr/>
          <p:nvPr/>
        </p:nvSpPr>
        <p:spPr>
          <a:xfrm>
            <a:off x="-6840" y="1101960"/>
            <a:ext cx="12198240" cy="67068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sk-SK" sz="4400" spc="-1" strike="noStrike" u="sng">
                <a:solidFill>
                  <a:srgbClr val="002060"/>
                </a:solidFill>
                <a:uFillTx/>
                <a:latin typeface="Calibri"/>
                <a:ea typeface="Calibri"/>
              </a:rPr>
              <a:t>Как да подходим към материала 4</a:t>
            </a:r>
            <a:endParaRPr b="0" lang="sk-SK" sz="4400" spc="-1" strike="noStrike">
              <a:latin typeface="Arial"/>
            </a:endParaRPr>
          </a:p>
        </p:txBody>
      </p:sp>
      <p:pic>
        <p:nvPicPr>
          <p:cNvPr id="106"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07" name="image1.png" descr=""/>
          <p:cNvPicPr/>
          <p:nvPr/>
        </p:nvPicPr>
        <p:blipFill>
          <a:blip r:embed="rId2"/>
          <a:srcRect l="0" t="8888" r="0" b="13844"/>
          <a:stretch/>
        </p:blipFill>
        <p:spPr>
          <a:xfrm>
            <a:off x="1254240" y="0"/>
            <a:ext cx="9683280" cy="1101600"/>
          </a:xfrm>
          <a:prstGeom prst="rect">
            <a:avLst/>
          </a:prstGeom>
          <a:ln w="1270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image2.jpg" descr=""/>
          <p:cNvPicPr/>
          <p:nvPr/>
        </p:nvPicPr>
        <p:blipFill>
          <a:blip r:embed="rId1"/>
          <a:srcRect l="0" t="14595" r="0" b="20013"/>
          <a:stretch/>
        </p:blipFill>
        <p:spPr>
          <a:xfrm>
            <a:off x="1587600" y="5821560"/>
            <a:ext cx="9032400" cy="1036080"/>
          </a:xfrm>
          <a:prstGeom prst="rect">
            <a:avLst/>
          </a:prstGeom>
          <a:ln w="12700">
            <a:noFill/>
          </a:ln>
        </p:spPr>
      </p:pic>
      <p:pic>
        <p:nvPicPr>
          <p:cNvPr id="109" name="image1.png" descr=""/>
          <p:cNvPicPr/>
          <p:nvPr/>
        </p:nvPicPr>
        <p:blipFill>
          <a:blip r:embed="rId2"/>
          <a:srcRect l="0" t="8888" r="0" b="13844"/>
          <a:stretch/>
        </p:blipFill>
        <p:spPr>
          <a:xfrm>
            <a:off x="1254240" y="0"/>
            <a:ext cx="9683280" cy="1101600"/>
          </a:xfrm>
          <a:prstGeom prst="rect">
            <a:avLst/>
          </a:prstGeom>
          <a:ln w="12700">
            <a:noFill/>
          </a:ln>
        </p:spPr>
      </p:pic>
      <p:sp>
        <p:nvSpPr>
          <p:cNvPr id="110" name="CustomShape 1"/>
          <p:cNvSpPr/>
          <p:nvPr/>
        </p:nvSpPr>
        <p:spPr>
          <a:xfrm>
            <a:off x="-6840" y="5572440"/>
            <a:ext cx="12198240" cy="29268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latin typeface="Verdana"/>
                <a:ea typeface="Verdana"/>
              </a:rPr>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endParaRPr b="0" lang="sk-SK" sz="900" spc="-1" strike="noStrike">
              <a:latin typeface="Arial"/>
            </a:endParaRPr>
          </a:p>
        </p:txBody>
      </p:sp>
      <p:sp>
        <p:nvSpPr>
          <p:cNvPr id="111" name="CustomShape 2"/>
          <p:cNvSpPr/>
          <p:nvPr/>
        </p:nvSpPr>
        <p:spPr>
          <a:xfrm>
            <a:off x="-6840" y="1054440"/>
            <a:ext cx="12198240" cy="76068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Модул 8 – съдържание:</a:t>
            </a:r>
            <a:endParaRPr b="0" lang="sk-SK" sz="4400" spc="-1" strike="noStrike">
              <a:latin typeface="Arial"/>
            </a:endParaRPr>
          </a:p>
        </p:txBody>
      </p:sp>
      <p:sp>
        <p:nvSpPr>
          <p:cNvPr id="112" name="CustomShape 3"/>
          <p:cNvSpPr/>
          <p:nvPr/>
        </p:nvSpPr>
        <p:spPr>
          <a:xfrm>
            <a:off x="249840" y="1823760"/>
            <a:ext cx="11684880" cy="2893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sk-SK" sz="3600" spc="-1" strike="noStrike">
                <a:solidFill>
                  <a:srgbClr val="002060"/>
                </a:solidFill>
                <a:latin typeface="Calibri"/>
                <a:ea typeface="Calibri"/>
              </a:rPr>
              <a:t>8.1 Единици за разстояние</a:t>
            </a:r>
            <a:endParaRPr b="0" lang="sk-SK" sz="3600" spc="-1" strike="noStrike">
              <a:latin typeface="Arial"/>
            </a:endParaRPr>
          </a:p>
          <a:p>
            <a:pPr>
              <a:lnSpc>
                <a:spcPct val="100000"/>
              </a:lnSpc>
              <a:tabLst>
                <a:tab algn="l" pos="0"/>
              </a:tabLst>
            </a:pPr>
            <a:r>
              <a:rPr b="0" lang="sk-SK" sz="2800" spc="-1" strike="noStrike">
                <a:solidFill>
                  <a:srgbClr val="002060"/>
                </a:solidFill>
                <a:latin typeface="Calibri"/>
                <a:ea typeface="Calibri"/>
              </a:rPr>
              <a:t>   </a:t>
            </a:r>
            <a:r>
              <a:rPr b="0" lang="sk-SK" sz="2400" spc="-1" strike="noStrike">
                <a:solidFill>
                  <a:srgbClr val="002060"/>
                </a:solidFill>
                <a:latin typeface="Calibri"/>
                <a:ea typeface="Calibri"/>
              </a:rPr>
              <a:t>  </a:t>
            </a:r>
            <a:r>
              <a:rPr b="0" lang="sk-SK" sz="2800" spc="-1" strike="noStrike">
                <a:solidFill>
                  <a:srgbClr val="002060"/>
                </a:solidFill>
                <a:latin typeface="Calibri"/>
                <a:ea typeface="Calibri"/>
              </a:rPr>
              <a:t>Астрономическа единица, светлинна година, парсек, годишен паралакс.</a:t>
            </a:r>
            <a:endParaRPr b="0" lang="sk-SK" sz="2800" spc="-1" strike="noStrike">
              <a:latin typeface="Arial"/>
            </a:endParaRPr>
          </a:p>
          <a:p>
            <a:pPr>
              <a:lnSpc>
                <a:spcPct val="100000"/>
              </a:lnSpc>
              <a:tabLst>
                <a:tab algn="l" pos="0"/>
              </a:tabLst>
            </a:pPr>
            <a:r>
              <a:rPr b="0" lang="sk-SK" sz="3600" spc="-1" strike="noStrike">
                <a:solidFill>
                  <a:srgbClr val="002060"/>
                </a:solidFill>
                <a:latin typeface="Calibri"/>
                <a:ea typeface="Calibri"/>
              </a:rPr>
              <a:t>8.2 Разстояния във Вселената</a:t>
            </a:r>
            <a:endParaRPr b="0" lang="sk-SK" sz="3600" spc="-1" strike="noStrike">
              <a:latin typeface="Arial"/>
            </a:endParaRPr>
          </a:p>
          <a:p>
            <a:pPr>
              <a:lnSpc>
                <a:spcPct val="100000"/>
              </a:lnSpc>
              <a:tabLst>
                <a:tab algn="l" pos="0"/>
              </a:tabLst>
            </a:pPr>
            <a:r>
              <a:rPr b="0" lang="sk-SK" sz="2800" spc="-1" strike="noStrike">
                <a:solidFill>
                  <a:srgbClr val="002060"/>
                </a:solidFill>
                <a:latin typeface="Calibri"/>
                <a:ea typeface="Calibri"/>
              </a:rPr>
              <a:t>	</a:t>
            </a:r>
            <a:r>
              <a:rPr b="0" lang="sk-SK" sz="2800" spc="-1" strike="noStrike">
                <a:solidFill>
                  <a:srgbClr val="002060"/>
                </a:solidFill>
                <a:latin typeface="Calibri"/>
                <a:ea typeface="Calibri"/>
              </a:rPr>
              <a:t>Методи за измерване на разстоянията, модел на Вселената, модел на съзвездията.</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1527</TotalTime>
  <Application>LibreOffice/7.0.0.3$Windows_X86_64 LibreOffice_project/8061b3e9204bef6b321a21033174034a5e2ea88e</Application>
  <Words>4262</Words>
  <Paragraphs>403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Lubka</dc:creator>
  <dc:description/>
  <dc:language>sk-SK</dc:language>
  <cp:lastModifiedBy/>
  <dcterms:modified xsi:type="dcterms:W3CDTF">2020-12-07T13:13:24Z</dcterms:modified>
  <cp:revision>121</cp:revision>
  <dc:subject/>
  <dc:title>Prezentace aplikace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Širokouhlá</vt:lpwstr>
  </property>
  <property fmtid="{D5CDD505-2E9C-101B-9397-08002B2CF9AE}" pid="9" name="ScaleCrop">
    <vt:bool>0</vt:bool>
  </property>
  <property fmtid="{D5CDD505-2E9C-101B-9397-08002B2CF9AE}" pid="10" name="ShareDoc">
    <vt:bool>0</vt:bool>
  </property>
  <property fmtid="{D5CDD505-2E9C-101B-9397-08002B2CF9AE}" pid="11" name="Slides">
    <vt:i4>40</vt:i4>
  </property>
</Properties>
</file>