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61" r:id="rId4"/>
    <p:sldId id="259" r:id="rId5"/>
    <p:sldId id="260" r:id="rId6"/>
    <p:sldId id="261" r:id="rId7"/>
    <p:sldId id="262" r:id="rId8"/>
    <p:sldId id="263" r:id="rId9"/>
    <p:sldId id="264" r:id="rId10"/>
    <p:sldId id="318" r:id="rId11"/>
    <p:sldId id="319" r:id="rId12"/>
    <p:sldId id="268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16" r:id="rId40"/>
    <p:sldId id="317" r:id="rId41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51" autoAdjust="0"/>
    <p:restoredTop sz="93829" autoAdjust="0"/>
  </p:normalViewPr>
  <p:slideViewPr>
    <p:cSldViewPr snapToGrid="0">
      <p:cViewPr varScale="1">
        <p:scale>
          <a:sx n="82" d="100"/>
          <a:sy n="82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10" Type="http://schemas.openxmlformats.org/officeDocument/2006/relationships/slide" Target="slide35.xml"/><Relationship Id="rId4" Type="http://schemas.openxmlformats.org/officeDocument/2006/relationships/slide" Target="slide13.xml"/><Relationship Id="rId9" Type="http://schemas.openxmlformats.org/officeDocument/2006/relationships/slide" Target="slide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oject-star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8Are9dDbW24" TargetMode="External"/><Relationship Id="rId4" Type="http://schemas.openxmlformats.org/officeDocument/2006/relationships/hyperlink" Target="https://youtu.be/uaGEjrADGP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2.jpg"/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1.png"/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-6761" y="1049639"/>
            <a:ext cx="12198761" cy="60068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Project:</a:t>
            </a:r>
            <a:r>
              <a:rPr sz="800">
                <a:latin typeface="Verdana"/>
                <a:ea typeface="Verdana"/>
                <a:cs typeface="Verdana"/>
                <a:sym typeface="Verdana"/>
              </a:rPr>
              <a:t> STARS (Successfully Teaching AstRonomy in Schools)		 			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"/>
                <a:ea typeface="Verdana"/>
                <a:cs typeface="Verdana"/>
                <a:sym typeface="Verdana"/>
              </a:rPr>
              <a:t>This project has been funded with the support of the Erasmus+ Programme, K2 Action, Strategic Partnerships in School Education.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 Agreement Number:</a:t>
            </a:r>
            <a:r>
              <a:rPr sz="8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800"/>
              <a:t>2017-1-SK01-KA201-035344 				</a:t>
            </a:r>
          </a:p>
        </p:txBody>
      </p:sp>
      <p:sp>
        <p:nvSpPr>
          <p:cNvPr id="58" name="Shape 5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59" name="Shape 59"/>
          <p:cNvSpPr/>
          <p:nvPr/>
        </p:nvSpPr>
        <p:spPr>
          <a:xfrm>
            <a:off x="-6761" y="1847151"/>
            <a:ext cx="12198761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lang="cs-CZ" sz="5400" b="1" dirty="0">
                <a:solidFill>
                  <a:srgbClr val="843C0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Tréninkový program pro učitele (O2)</a:t>
            </a:r>
          </a:p>
          <a:p>
            <a:pPr lvl="0" algn="ctr"/>
            <a:endParaRPr lang="cs-CZ" sz="1000" dirty="0"/>
          </a:p>
          <a:p>
            <a:pPr lvl="0" algn="ctr"/>
            <a:r>
              <a:rPr lang="cs-CZ" sz="4400" b="1" dirty="0">
                <a:solidFill>
                  <a:srgbClr val="002060"/>
                </a:solidFill>
              </a:rPr>
              <a:t>Modul #8</a:t>
            </a:r>
          </a:p>
          <a:p>
            <a:pPr lvl="0" algn="ctr"/>
            <a:r>
              <a:rPr lang="cs-CZ" sz="4400" b="1" u="sng" dirty="0">
                <a:solidFill>
                  <a:srgbClr val="002060"/>
                </a:solidFill>
              </a:rPr>
              <a:t>Naše Galaxie a jiné galaxie</a:t>
            </a:r>
            <a:br>
              <a:rPr lang="cs-CZ" sz="4400" b="1" dirty="0">
                <a:solidFill>
                  <a:srgbClr val="002060"/>
                </a:solidFill>
              </a:rPr>
            </a:br>
            <a:r>
              <a:rPr lang="cs-CZ" sz="4400" b="1" dirty="0">
                <a:solidFill>
                  <a:srgbClr val="002060"/>
                </a:solidFill>
              </a:rPr>
              <a:t>Jednotky, vzdálenosti ve vesmíru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F5425EE1-9285-4AE9-A3D0-0B1DB805585C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BD85AAD-3E33-4E52-9FF5-B942E32B6916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37" name="Shape 137"/>
          <p:cNvSpPr/>
          <p:nvPr/>
        </p:nvSpPr>
        <p:spPr>
          <a:xfrm>
            <a:off x="0" y="1042734"/>
            <a:ext cx="12192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Teoretický obsah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249958" y="1830053"/>
            <a:ext cx="11685322" cy="236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8</a:t>
            </a:r>
            <a:r>
              <a:rPr sz="3600" dirty="0">
                <a:solidFill>
                  <a:srgbClr val="002060"/>
                </a:solidFill>
              </a:rPr>
              <a:t>.</a:t>
            </a:r>
            <a:r>
              <a:rPr lang="cs-CZ" sz="3600" dirty="0">
                <a:solidFill>
                  <a:srgbClr val="002060"/>
                </a:solidFill>
              </a:rPr>
              <a:t>1</a:t>
            </a:r>
            <a:r>
              <a:rPr sz="3600" dirty="0">
                <a:solidFill>
                  <a:srgbClr val="002060"/>
                </a:solidFill>
              </a:rPr>
              <a:t> </a:t>
            </a:r>
            <a:r>
              <a:rPr lang="cs-CZ" sz="3600" dirty="0">
                <a:solidFill>
                  <a:srgbClr val="002060"/>
                </a:solidFill>
              </a:rPr>
              <a:t>Jednotky vzdálenosti</a:t>
            </a:r>
            <a:endParaRPr sz="3600" dirty="0">
              <a:solidFill>
                <a:srgbClr val="002060"/>
              </a:solidFill>
            </a:endParaRP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Astronomická jednotka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světelný rok;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roční paralaxa </a:t>
            </a:r>
            <a:r>
              <a:rPr lang="cs-CZ" sz="2000" dirty="0">
                <a:solidFill>
                  <a:srgbClr val="002060"/>
                </a:solidFill>
              </a:rPr>
              <a:t>(pozn. není jednotka vzdálenosti, je ovšem nutná pro objasnění parseku)</a:t>
            </a:r>
            <a:r>
              <a:rPr lang="cs-CZ" sz="2800" dirty="0">
                <a:solidFill>
                  <a:srgbClr val="002060"/>
                </a:solidFill>
              </a:rPr>
              <a:t>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parsek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14630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F5425EE1-9285-4AE9-A3D0-0B1DB805585C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BD85AAD-3E33-4E52-9FF5-B942E32B6916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37" name="Shape 137"/>
          <p:cNvSpPr/>
          <p:nvPr/>
        </p:nvSpPr>
        <p:spPr>
          <a:xfrm>
            <a:off x="0" y="1042734"/>
            <a:ext cx="12192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Teoretický obsah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249958" y="1830053"/>
            <a:ext cx="11685322" cy="236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8</a:t>
            </a:r>
            <a:r>
              <a:rPr sz="3600" dirty="0">
                <a:solidFill>
                  <a:srgbClr val="002060"/>
                </a:solidFill>
              </a:rPr>
              <a:t>.</a:t>
            </a:r>
            <a:r>
              <a:rPr lang="cs-CZ" sz="3600" dirty="0">
                <a:solidFill>
                  <a:srgbClr val="002060"/>
                </a:solidFill>
              </a:rPr>
              <a:t>2</a:t>
            </a:r>
            <a:r>
              <a:rPr sz="3600" dirty="0">
                <a:solidFill>
                  <a:srgbClr val="002060"/>
                </a:solidFill>
              </a:rPr>
              <a:t> </a:t>
            </a:r>
            <a:r>
              <a:rPr lang="cs-CZ" sz="3600" dirty="0">
                <a:solidFill>
                  <a:srgbClr val="002060"/>
                </a:solidFill>
              </a:rPr>
              <a:t>Vzdálenosti ve vesmíru</a:t>
            </a:r>
            <a:endParaRPr sz="3600" dirty="0">
              <a:solidFill>
                <a:srgbClr val="002060"/>
              </a:solidFill>
            </a:endParaRP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Naše Galaxie, Místní skupina galaxií, kupy galaxií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žebřík vzdáleností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standardní svíčka;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vesmír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54199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1C18904F-1950-41AD-91F0-AD8C93268D2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4D019DC-F0A9-4F96-9483-B2CDA3C8181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55" name="Shape 155"/>
          <p:cNvSpPr/>
          <p:nvPr/>
        </p:nvSpPr>
        <p:spPr>
          <a:xfrm>
            <a:off x="0" y="1054369"/>
            <a:ext cx="12192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Seznam praktických cvičení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261256" y="1941135"/>
            <a:ext cx="11685322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4" action="ppaction://hlinksldjump"/>
              </a:rPr>
              <a:t>8.1.1	Paralaxa</a:t>
            </a:r>
            <a:endParaRPr lang="cs-CZ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5" action="ppaction://hlinksldjump"/>
              </a:rPr>
              <a:t>8.1.2	Měření vzdálenosti</a:t>
            </a:r>
            <a:endParaRPr lang="cs-CZ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6" action="ppaction://hlinksldjump"/>
              </a:rPr>
              <a:t>8.1.3	Měřítka vzdáleností planet ve Sluneční soustavě</a:t>
            </a:r>
            <a:endParaRPr lang="cs-CZ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7" action="ppaction://hlinksldjump"/>
              </a:rPr>
              <a:t>8.1.4	Měřítka velikostí planet ve Sluneční soustavě</a:t>
            </a:r>
            <a:endParaRPr lang="cs-CZ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endParaRPr lang="cs-CZ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8" action="ppaction://hlinksldjump"/>
              </a:rPr>
              <a:t>8.2.1	</a:t>
            </a:r>
            <a:r>
              <a:rPr lang="fi-FI" sz="1600" dirty="0">
                <a:solidFill>
                  <a:srgbClr val="002060"/>
                </a:solidFill>
                <a:hlinkClick r:id="rId8" action="ppaction://hlinksldjump"/>
              </a:rPr>
              <a:t>Vzdálenosti a velikosti ve vesmíru</a:t>
            </a:r>
            <a:endParaRPr lang="cs-CZ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9" action="ppaction://hlinksldjump"/>
              </a:rPr>
              <a:t>8.2.2	Balónkový model rozpínání vesmíru</a:t>
            </a:r>
            <a:endParaRPr lang="cs-CZ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10" action="ppaction://hlinksldjump"/>
              </a:rPr>
              <a:t>8.2.3	Model souhvězdí Orionu</a:t>
            </a:r>
            <a:endParaRPr lang="cs-CZ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8.1.1 Paralaxa</a:t>
            </a:r>
          </a:p>
        </p:txBody>
      </p:sp>
      <p:sp>
        <p:nvSpPr>
          <p:cNvPr id="174" name="Shape 174"/>
          <p:cNvSpPr/>
          <p:nvPr/>
        </p:nvSpPr>
        <p:spPr>
          <a:xfrm>
            <a:off x="261256" y="3261702"/>
            <a:ext cx="11685322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Materiály a nářadí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az-Cyrl-AZ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Vzdálený objekt (strom, lampa), dvě obruče hula-hop, délkové měřidlo (velký dřevěný metr), stolek nebo laboratorní stojan, svinovací metr.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693686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Postup: </a:t>
            </a:r>
            <a:r>
              <a:rPr lang="cs-CZ" sz="2800" dirty="0">
                <a:solidFill>
                  <a:srgbClr val="002060"/>
                </a:solidFill>
              </a:rPr>
              <a:t>Žák se naučí pomocí paralaxy měřit vzdálenost.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1937439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Metodická část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Seznámení se s pojmem paralaxa a její užití k měření vzdáleností.</a:t>
            </a: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455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8.1.1 Paralaxa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0D72AB52-D469-42E4-8888-E71EE083B001}"/>
              </a:ext>
            </a:extLst>
          </p:cNvPr>
          <p:cNvGrpSpPr/>
          <p:nvPr/>
        </p:nvGrpSpPr>
        <p:grpSpPr>
          <a:xfrm rot="16200000">
            <a:off x="4796496" y="-2766822"/>
            <a:ext cx="2346160" cy="10756337"/>
            <a:chOff x="5735955" y="1885633"/>
            <a:chExt cx="720090" cy="3301365"/>
          </a:xfrm>
        </p:grpSpPr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0B91C8C0-1412-4C94-A73A-2EB714F55316}"/>
                </a:ext>
              </a:extLst>
            </p:cNvPr>
            <p:cNvSpPr/>
            <p:nvPr/>
          </p:nvSpPr>
          <p:spPr>
            <a:xfrm>
              <a:off x="5735955" y="4611688"/>
              <a:ext cx="360045" cy="3600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FB615454-E15D-4D95-8017-893B31941B5B}"/>
                </a:ext>
              </a:extLst>
            </p:cNvPr>
            <p:cNvCxnSpPr/>
            <p:nvPr/>
          </p:nvCxnSpPr>
          <p:spPr>
            <a:xfrm flipV="1">
              <a:off x="6098540" y="2130743"/>
              <a:ext cx="0" cy="3056255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82192CA6-6385-4168-871F-EA9904627B3E}"/>
                </a:ext>
              </a:extLst>
            </p:cNvPr>
            <p:cNvSpPr/>
            <p:nvPr/>
          </p:nvSpPr>
          <p:spPr>
            <a:xfrm>
              <a:off x="6062980" y="1885633"/>
              <a:ext cx="71755" cy="7404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6" name="Ovál 25">
              <a:extLst>
                <a:ext uri="{FF2B5EF4-FFF2-40B4-BE49-F238E27FC236}">
                  <a16:creationId xmlns:a16="http://schemas.microsoft.com/office/drawing/2014/main" id="{B1BB06CF-0F9F-4027-80A3-8F106BC03585}"/>
                </a:ext>
              </a:extLst>
            </p:cNvPr>
            <p:cNvSpPr/>
            <p:nvPr/>
          </p:nvSpPr>
          <p:spPr>
            <a:xfrm>
              <a:off x="6096000" y="4612323"/>
              <a:ext cx="360045" cy="3600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83594FB5-B88A-4A20-B007-3443C53FFCEE}"/>
                </a:ext>
              </a:extLst>
            </p:cNvPr>
            <p:cNvSpPr/>
            <p:nvPr/>
          </p:nvSpPr>
          <p:spPr>
            <a:xfrm>
              <a:off x="5772150" y="4256723"/>
              <a:ext cx="647700" cy="450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4AB6BD8B-7C37-482A-A47A-9822B06AA344}"/>
                </a:ext>
              </a:extLst>
            </p:cNvPr>
            <p:cNvSpPr/>
            <p:nvPr/>
          </p:nvSpPr>
          <p:spPr>
            <a:xfrm>
              <a:off x="5827395" y="4257358"/>
              <a:ext cx="45085" cy="450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1A532C66-7471-4F28-A5D6-AD1F5DEE349B}"/>
                </a:ext>
              </a:extLst>
            </p:cNvPr>
            <p:cNvSpPr/>
            <p:nvPr/>
          </p:nvSpPr>
          <p:spPr>
            <a:xfrm>
              <a:off x="5930900" y="4256723"/>
              <a:ext cx="45085" cy="450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0B82DF1B-BEE3-441B-BDF0-2DEB702088C8}"/>
                </a:ext>
              </a:extLst>
            </p:cNvPr>
            <p:cNvSpPr/>
            <p:nvPr/>
          </p:nvSpPr>
          <p:spPr>
            <a:xfrm>
              <a:off x="6026785" y="4257993"/>
              <a:ext cx="45085" cy="450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BD426508-F6E7-476B-BF61-42B8951BF3E2}"/>
                </a:ext>
              </a:extLst>
            </p:cNvPr>
            <p:cNvSpPr/>
            <p:nvPr/>
          </p:nvSpPr>
          <p:spPr>
            <a:xfrm>
              <a:off x="6129655" y="4258628"/>
              <a:ext cx="45085" cy="450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5B39E274-BF23-4AA4-A298-21355AFB72CE}"/>
                </a:ext>
              </a:extLst>
            </p:cNvPr>
            <p:cNvSpPr/>
            <p:nvPr/>
          </p:nvSpPr>
          <p:spPr>
            <a:xfrm>
              <a:off x="6223635" y="4256088"/>
              <a:ext cx="45085" cy="450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F2ED63E8-89D4-4C85-951E-C76CACCA66ED}"/>
                </a:ext>
              </a:extLst>
            </p:cNvPr>
            <p:cNvSpPr/>
            <p:nvPr/>
          </p:nvSpPr>
          <p:spPr>
            <a:xfrm>
              <a:off x="6325870" y="4255453"/>
              <a:ext cx="45085" cy="450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D11AAEC8-7E24-4C93-93EE-512430DF420E}"/>
                </a:ext>
              </a:extLst>
            </p:cNvPr>
            <p:cNvCxnSpPr/>
            <p:nvPr/>
          </p:nvCxnSpPr>
          <p:spPr>
            <a:xfrm flipV="1">
              <a:off x="5903595" y="2617153"/>
              <a:ext cx="193040" cy="21818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AD4C72EE-5569-46E4-BE8C-0D2E3AC9D28E}"/>
                </a:ext>
              </a:extLst>
            </p:cNvPr>
            <p:cNvCxnSpPr/>
            <p:nvPr/>
          </p:nvCxnSpPr>
          <p:spPr>
            <a:xfrm flipH="1" flipV="1">
              <a:off x="6101715" y="2630488"/>
              <a:ext cx="187960" cy="2174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66A0387-43C4-4B24-A606-6D75A544B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07484"/>
              </p:ext>
            </p:extLst>
          </p:nvPr>
        </p:nvGraphicFramePr>
        <p:xfrm>
          <a:off x="775485" y="3698133"/>
          <a:ext cx="5753735" cy="13653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7700">
                  <a:extLst>
                    <a:ext uri="{9D8B030D-6E8A-4147-A177-3AD203B41FA5}">
                      <a16:colId xmlns:a16="http://schemas.microsoft.com/office/drawing/2014/main" val="2975797459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451888995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val="616413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Vzdálenost blízkého objektu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(stolečku s metrem)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Číslo na metru, se kterým se kryje vzdálený objekt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VLEVO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Číslo na metru, se kterým se kryje vzdálený objekt VPRAVO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8905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 metry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568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 metry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033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508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8.1.1 Paralaxa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1882B5D-B6B3-494A-A38E-CCE44D0CE5B5}"/>
              </a:ext>
            </a:extLst>
          </p:cNvPr>
          <p:cNvSpPr/>
          <p:nvPr/>
        </p:nvSpPr>
        <p:spPr>
          <a:xfrm>
            <a:off x="385011" y="2194298"/>
            <a:ext cx="1141796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 je vztah mezi vzdáleností objektu a zdánlivou změnou polohy, když jej pozorujeme z různé perspektivy?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Kde a jak se v astronomii tato metoda používá?</a:t>
            </a:r>
            <a:endParaRPr lang="cs-CZ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469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8.1.2 Měření vzdálenosti</a:t>
            </a:r>
          </a:p>
        </p:txBody>
      </p:sp>
      <p:sp>
        <p:nvSpPr>
          <p:cNvPr id="174" name="Shape 174"/>
          <p:cNvSpPr/>
          <p:nvPr/>
        </p:nvSpPr>
        <p:spPr>
          <a:xfrm>
            <a:off x="261256" y="3013286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Materiály a nářadí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az-Cyrl-AZ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Dobře viditelný objekt (např. radniční věž, vysoký komín), pásmo, buzola nebo kompas.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693686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Postup: </a:t>
            </a:r>
            <a:r>
              <a:rPr lang="cs-CZ" sz="2800" dirty="0">
                <a:solidFill>
                  <a:srgbClr val="002060"/>
                </a:solidFill>
              </a:rPr>
              <a:t>Žák se naučí měřit pozemské vzdálenosti astronomickou metodou.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1937439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Metodická část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Měření pozemských vzdáleností astronomickou metodou.</a:t>
            </a: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2220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8.1.2 Měření vzdálenosti</a:t>
            </a:r>
          </a:p>
        </p:txBody>
      </p: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45736E2C-7CFF-4E5E-8F79-FB881AD17094}"/>
              </a:ext>
            </a:extLst>
          </p:cNvPr>
          <p:cNvGrpSpPr/>
          <p:nvPr/>
        </p:nvGrpSpPr>
        <p:grpSpPr>
          <a:xfrm>
            <a:off x="2534881" y="1624340"/>
            <a:ext cx="6488803" cy="4014204"/>
            <a:chOff x="3564255" y="1862773"/>
            <a:chExt cx="5063490" cy="3132455"/>
          </a:xfrm>
        </p:grpSpPr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FE8A410A-34FD-45EC-AFBB-B556DD853B8F}"/>
                </a:ext>
              </a:extLst>
            </p:cNvPr>
            <p:cNvCxnSpPr/>
            <p:nvPr/>
          </p:nvCxnSpPr>
          <p:spPr>
            <a:xfrm>
              <a:off x="4819650" y="4418013"/>
              <a:ext cx="1447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77A5083E-1674-4504-B9C2-BCC7F8D388E9}"/>
                </a:ext>
              </a:extLst>
            </p:cNvPr>
            <p:cNvCxnSpPr/>
            <p:nvPr/>
          </p:nvCxnSpPr>
          <p:spPr>
            <a:xfrm>
              <a:off x="4810760" y="4270058"/>
              <a:ext cx="0" cy="2749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1BFD20A2-5F18-4A28-9A4C-B9FA1527A80C}"/>
                </a:ext>
              </a:extLst>
            </p:cNvPr>
            <p:cNvCxnSpPr/>
            <p:nvPr/>
          </p:nvCxnSpPr>
          <p:spPr>
            <a:xfrm>
              <a:off x="6271895" y="4297363"/>
              <a:ext cx="0" cy="2749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Skupina 59">
              <a:extLst>
                <a:ext uri="{FF2B5EF4-FFF2-40B4-BE49-F238E27FC236}">
                  <a16:creationId xmlns:a16="http://schemas.microsoft.com/office/drawing/2014/main" id="{05B05422-D89F-470E-9BA2-91319CAD7DA4}"/>
                </a:ext>
              </a:extLst>
            </p:cNvPr>
            <p:cNvGrpSpPr/>
            <p:nvPr/>
          </p:nvGrpSpPr>
          <p:grpSpPr>
            <a:xfrm>
              <a:off x="3564255" y="1862773"/>
              <a:ext cx="5063490" cy="3132455"/>
              <a:chOff x="0" y="0"/>
              <a:chExt cx="5063490" cy="3132455"/>
            </a:xfrm>
          </p:grpSpPr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7325ECB2-2645-46FB-8DBF-2E346E460C4D}"/>
                  </a:ext>
                </a:extLst>
              </p:cNvPr>
              <p:cNvCxnSpPr/>
              <p:nvPr/>
            </p:nvCxnSpPr>
            <p:spPr>
              <a:xfrm flipH="1" flipV="1">
                <a:off x="0" y="1313180"/>
                <a:ext cx="1248833" cy="12319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>
                <a:extLst>
                  <a:ext uri="{FF2B5EF4-FFF2-40B4-BE49-F238E27FC236}">
                    <a16:creationId xmlns:a16="http://schemas.microsoft.com/office/drawing/2014/main" id="{B7648EA1-F126-48A2-823B-81EBA364837F}"/>
                  </a:ext>
                </a:extLst>
              </p:cNvPr>
              <p:cNvCxnSpPr/>
              <p:nvPr/>
            </p:nvCxnSpPr>
            <p:spPr>
              <a:xfrm flipH="1" flipV="1">
                <a:off x="1468120" y="1328420"/>
                <a:ext cx="1248833" cy="12319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62">
                <a:extLst>
                  <a:ext uri="{FF2B5EF4-FFF2-40B4-BE49-F238E27FC236}">
                    <a16:creationId xmlns:a16="http://schemas.microsoft.com/office/drawing/2014/main" id="{312CAEA4-6CFE-45E1-AD8D-877598F75486}"/>
                  </a:ext>
                </a:extLst>
              </p:cNvPr>
              <p:cNvCxnSpPr/>
              <p:nvPr/>
            </p:nvCxnSpPr>
            <p:spPr>
              <a:xfrm flipV="1">
                <a:off x="1247140" y="157480"/>
                <a:ext cx="2976457" cy="23791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63">
                <a:extLst>
                  <a:ext uri="{FF2B5EF4-FFF2-40B4-BE49-F238E27FC236}">
                    <a16:creationId xmlns:a16="http://schemas.microsoft.com/office/drawing/2014/main" id="{5B3732D6-EB7C-490B-A707-948E8F78B87D}"/>
                  </a:ext>
                </a:extLst>
              </p:cNvPr>
              <p:cNvCxnSpPr/>
              <p:nvPr/>
            </p:nvCxnSpPr>
            <p:spPr>
              <a:xfrm flipV="1">
                <a:off x="2705100" y="152400"/>
                <a:ext cx="1532255" cy="23871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ové pole 2">
                <a:extLst>
                  <a:ext uri="{FF2B5EF4-FFF2-40B4-BE49-F238E27FC236}">
                    <a16:creationId xmlns:a16="http://schemas.microsoft.com/office/drawing/2014/main" id="{862BEF74-B7B5-4116-9331-905D43FCA8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80" y="1219200"/>
                <a:ext cx="1489710" cy="275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sk-SK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Sever</a:t>
                </a:r>
                <a:endPara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6" name="Textové pole 2">
                <a:extLst>
                  <a:ext uri="{FF2B5EF4-FFF2-40B4-BE49-F238E27FC236}">
                    <a16:creationId xmlns:a16="http://schemas.microsoft.com/office/drawing/2014/main" id="{7D9A627A-3F17-4D00-B91A-7E0BB96B0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380" y="2717800"/>
                <a:ext cx="148971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endPara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7" name="Textové pole 2">
                <a:extLst>
                  <a:ext uri="{FF2B5EF4-FFF2-40B4-BE49-F238E27FC236}">
                    <a16:creationId xmlns:a16="http://schemas.microsoft.com/office/drawing/2014/main" id="{845CEEAD-5C15-4BC1-8B22-4A0F14A4CF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3420" y="2733040"/>
                <a:ext cx="148971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endPara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8" name="Textové pole 2">
                <a:extLst>
                  <a:ext uri="{FF2B5EF4-FFF2-40B4-BE49-F238E27FC236}">
                    <a16:creationId xmlns:a16="http://schemas.microsoft.com/office/drawing/2014/main" id="{F80804A6-AAC2-436B-B120-161F8B8C7B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3780" y="0"/>
                <a:ext cx="148971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endPara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9" name="Oblouk 68">
                <a:extLst>
                  <a:ext uri="{FF2B5EF4-FFF2-40B4-BE49-F238E27FC236}">
                    <a16:creationId xmlns:a16="http://schemas.microsoft.com/office/drawing/2014/main" id="{C849CE9C-9462-4660-9DE5-A913799C66C4}"/>
                  </a:ext>
                </a:extLst>
              </p:cNvPr>
              <p:cNvSpPr/>
              <p:nvPr/>
            </p:nvSpPr>
            <p:spPr>
              <a:xfrm>
                <a:off x="825500" y="2108200"/>
                <a:ext cx="935355" cy="1024255"/>
              </a:xfrm>
              <a:prstGeom prst="arc">
                <a:avLst>
                  <a:gd name="adj1" fmla="val 18534991"/>
                  <a:gd name="adj2" fmla="val 2104876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70" name="Oblouk 69">
                <a:extLst>
                  <a:ext uri="{FF2B5EF4-FFF2-40B4-BE49-F238E27FC236}">
                    <a16:creationId xmlns:a16="http://schemas.microsoft.com/office/drawing/2014/main" id="{96F1D772-9EED-4707-AD67-47EF841E18C2}"/>
                  </a:ext>
                </a:extLst>
              </p:cNvPr>
              <p:cNvSpPr/>
              <p:nvPr/>
            </p:nvSpPr>
            <p:spPr>
              <a:xfrm>
                <a:off x="2338070" y="2037080"/>
                <a:ext cx="922655" cy="1012190"/>
              </a:xfrm>
              <a:prstGeom prst="arc">
                <a:avLst>
                  <a:gd name="adj1" fmla="val 10746482"/>
                  <a:gd name="adj2" fmla="val 1759681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71" name="Textové pole 2">
                <a:extLst>
                  <a:ext uri="{FF2B5EF4-FFF2-40B4-BE49-F238E27FC236}">
                    <a16:creationId xmlns:a16="http://schemas.microsoft.com/office/drawing/2014/main" id="{6342CA07-BC97-48FE-9063-EE72F83C4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360" y="2255520"/>
                <a:ext cx="1183005" cy="284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α</a:t>
                </a:r>
                <a:endPara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" name="Textové pole 2">
                <a:extLst>
                  <a:ext uri="{FF2B5EF4-FFF2-40B4-BE49-F238E27FC236}">
                    <a16:creationId xmlns:a16="http://schemas.microsoft.com/office/drawing/2014/main" id="{CBD1548A-8F27-47C2-B5A3-2939F4864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2780" y="2108200"/>
                <a:ext cx="148971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4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β</a:t>
                </a:r>
                <a:endPara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3" name="Textové pole 2">
                <a:extLst>
                  <a:ext uri="{FF2B5EF4-FFF2-40B4-BE49-F238E27FC236}">
                    <a16:creationId xmlns:a16="http://schemas.microsoft.com/office/drawing/2014/main" id="{28165CBF-A605-492B-900F-DD1B0D3E6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7140" y="2597785"/>
                <a:ext cx="148971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cs-CZ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Základna</a:t>
                </a:r>
                <a:endParaRPr lang="cs-CZ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53" name="Obdélník 52">
            <a:extLst>
              <a:ext uri="{FF2B5EF4-FFF2-40B4-BE49-F238E27FC236}">
                <a16:creationId xmlns:a16="http://schemas.microsoft.com/office/drawing/2014/main" id="{07D8C1B3-9F9E-47A6-82E1-FAE3199BD1D8}"/>
              </a:ext>
            </a:extLst>
          </p:cNvPr>
          <p:cNvSpPr/>
          <p:nvPr/>
        </p:nvSpPr>
        <p:spPr>
          <a:xfrm>
            <a:off x="8739701" y="3487989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věta </a:t>
            </a:r>
            <a:r>
              <a:rPr lang="cs-CZ" sz="3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usu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Obdélník 75">
            <a:extLst>
              <a:ext uri="{FF2B5EF4-FFF2-40B4-BE49-F238E27FC236}">
                <a16:creationId xmlns:a16="http://schemas.microsoft.com/office/drawing/2014/main" id="{6875DB29-B510-4FCF-A380-5B8E35926A50}"/>
              </a:ext>
            </a:extLst>
          </p:cNvPr>
          <p:cNvSpPr/>
          <p:nvPr/>
        </p:nvSpPr>
        <p:spPr>
          <a:xfrm>
            <a:off x="8214570" y="1453200"/>
            <a:ext cx="2866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(měřený objekt)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8C945DAE-BEC0-483A-972F-E6213AA0D45A}"/>
              </a:ext>
            </a:extLst>
          </p:cNvPr>
          <p:cNvSpPr/>
          <p:nvPr/>
        </p:nvSpPr>
        <p:spPr>
          <a:xfrm>
            <a:off x="7183807" y="4834980"/>
            <a:ext cx="4482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rýsovat např. v měřítku 1:500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85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8.1.2 Měření vzdálenosti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B9FE2F8-1186-4B37-B48D-C879141CF45E}"/>
              </a:ext>
            </a:extLst>
          </p:cNvPr>
          <p:cNvSpPr/>
          <p:nvPr/>
        </p:nvSpPr>
        <p:spPr>
          <a:xfrm>
            <a:off x="427105" y="1838071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chyba měření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DEDA1E05-3955-4098-9EFB-D73E345F94D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71" y="1708272"/>
            <a:ext cx="9210407" cy="3583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89159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8.1.3 Měřítka vzdáleností planet ve Sluneční soustavě</a:t>
            </a:r>
          </a:p>
        </p:txBody>
      </p:sp>
      <p:sp>
        <p:nvSpPr>
          <p:cNvPr id="174" name="Shape 174"/>
          <p:cNvSpPr/>
          <p:nvPr/>
        </p:nvSpPr>
        <p:spPr>
          <a:xfrm>
            <a:off x="261256" y="3144261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Materiály a nářadí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az-Cyrl-AZ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Ne.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201652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Postup: </a:t>
            </a:r>
            <a:r>
              <a:rPr lang="cs-CZ" sz="2800" dirty="0">
                <a:solidFill>
                  <a:srgbClr val="002060"/>
                </a:solidFill>
              </a:rPr>
              <a:t>Žák si zopakuje vzdálenosti planet ve Sluneční soustavě a vytvoří vhodný model.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2200715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Metodická část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Upevnění znalosti astronomické jednotky.</a:t>
            </a: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031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2.jpg">
            <a:extLst>
              <a:ext uri="{FF2B5EF4-FFF2-40B4-BE49-F238E27FC236}">
                <a16:creationId xmlns:a16="http://schemas.microsoft.com/office/drawing/2014/main" id="{67DC00D4-5EDA-4398-9BDF-084CD55F4D6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1.png">
            <a:extLst>
              <a:ext uri="{FF2B5EF4-FFF2-40B4-BE49-F238E27FC236}">
                <a16:creationId xmlns:a16="http://schemas.microsoft.com/office/drawing/2014/main" id="{FD4AB659-7E47-4BC4-AD2D-C505FE1C6841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116521" y="3416575"/>
            <a:ext cx="3795125" cy="1779938"/>
            <a:chOff x="-723654" y="0"/>
            <a:chExt cx="3795123" cy="1779936"/>
          </a:xfrm>
        </p:grpSpPr>
        <p:sp>
          <p:nvSpPr>
            <p:cNvPr id="66" name="Shape 66"/>
            <p:cNvSpPr/>
            <p:nvPr/>
          </p:nvSpPr>
          <p:spPr>
            <a:xfrm>
              <a:off x="-1" y="0"/>
              <a:ext cx="2080590" cy="1768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-723654" y="683495"/>
              <a:ext cx="3795123" cy="1096441"/>
              <a:chOff x="-809993" y="347372"/>
              <a:chExt cx="3795121" cy="109644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-809993" y="347372"/>
                <a:ext cx="3707841" cy="1096440"/>
              </a:xfrm>
              <a:prstGeom prst="rect">
                <a:avLst/>
              </a:prstGeom>
              <a:solidFill>
                <a:srgbClr val="A5A5A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-600507" y="547911"/>
                <a:ext cx="3585635" cy="584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 dirty="0">
                    <a:solidFill>
                      <a:srgbClr val="0D0D0D"/>
                    </a:solidFill>
                  </a:rPr>
                  <a:t>4.</a:t>
                </a:r>
                <a:r>
                  <a:rPr sz="1900" b="1" dirty="0">
                    <a:solidFill>
                      <a:srgbClr val="FFFFFF"/>
                    </a:solidFill>
                  </a:rPr>
                  <a:t> </a:t>
                </a:r>
                <a:r>
                  <a:rPr sz="1900" b="1" dirty="0"/>
                  <a:t>STARS </a:t>
                </a:r>
                <a:r>
                  <a:rPr lang="cs-CZ" sz="1900" b="1" dirty="0"/>
                  <a:t>Koncept edukačního programu na výuku astronomie</a:t>
                </a:r>
                <a:endParaRPr sz="1900" b="1" dirty="0"/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5338533" y="4051202"/>
            <a:ext cx="4144137" cy="965203"/>
            <a:chOff x="0" y="0"/>
            <a:chExt cx="3830799" cy="965201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1954213" cy="965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 b="1"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7117" y="303594"/>
              <a:ext cx="3783682" cy="640514"/>
            </a:xfrm>
            <a:prstGeom prst="rect">
              <a:avLst/>
            </a:prstGeom>
            <a:solidFill>
              <a:srgbClr val="ED7D31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80000" tIns="180000" rIns="180000" bIns="180000" numCol="1" anchor="ctr">
              <a:spAutoFit/>
            </a:bodyPr>
            <a:lstStyle>
              <a:lvl1pPr>
                <a:defRPr b="1"/>
              </a:lvl1pPr>
            </a:lstStyle>
            <a:p>
              <a:pPr lvl="0" algn="ctr">
                <a:defRPr b="0"/>
              </a:pPr>
              <a:r>
                <a:rPr lang="cs-CZ" b="0" dirty="0"/>
                <a:t>Mezinárodní online konference </a:t>
              </a:r>
              <a:r>
                <a:rPr b="0" dirty="0"/>
                <a:t>2020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652964" y="1810399"/>
            <a:ext cx="3602726" cy="1880032"/>
            <a:chOff x="-1" y="-1"/>
            <a:chExt cx="3602724" cy="1942344"/>
          </a:xfrm>
        </p:grpSpPr>
        <p:sp>
          <p:nvSpPr>
            <p:cNvPr id="74" name="Shape 74"/>
            <p:cNvSpPr/>
            <p:nvPr/>
          </p:nvSpPr>
          <p:spPr>
            <a:xfrm>
              <a:off x="-1" y="-1"/>
              <a:ext cx="3356336" cy="1463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71458" y="65366"/>
              <a:ext cx="3531265" cy="1876977"/>
              <a:chOff x="-1" y="0"/>
              <a:chExt cx="3531263" cy="1876975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-1" y="0"/>
                <a:ext cx="3531263" cy="1876975"/>
              </a:xfrm>
              <a:prstGeom prst="rect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6350" cap="flat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177088" y="353713"/>
                <a:ext cx="3177984" cy="1169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cs-CZ" sz="1900" b="1" dirty="0">
                    <a:solidFill>
                      <a:srgbClr val="FFFFFF"/>
                    </a:solidFill>
                  </a:rPr>
                  <a:t>1.</a:t>
                </a:r>
                <a:r>
                  <a:rPr lang="cs-CZ" sz="1900" dirty="0">
                    <a:solidFill>
                      <a:srgbClr val="FFFFFF"/>
                    </a:solidFill>
                  </a:rPr>
                  <a:t> </a:t>
                </a:r>
                <a:r>
                  <a:rPr lang="cs-CZ" sz="1900" b="1" dirty="0">
                    <a:solidFill>
                      <a:srgbClr val="FFFFFF"/>
                    </a:solidFill>
                  </a:rPr>
                  <a:t>STARS Metodická příručka pro učitele</a:t>
                </a:r>
                <a:endParaRPr lang="cs-CZ" sz="190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cs-CZ" sz="1900" dirty="0">
                    <a:solidFill>
                      <a:srgbClr val="FFFFFF"/>
                    </a:solidFill>
                  </a:rPr>
                  <a:t>materiál pro učitele připravený </a:t>
                </a:r>
                <a:br>
                  <a:rPr lang="cs-CZ" sz="1900" dirty="0">
                    <a:solidFill>
                      <a:srgbClr val="FFFFFF"/>
                    </a:solidFill>
                  </a:rPr>
                </a:br>
                <a:r>
                  <a:rPr lang="cs-CZ" sz="1900" dirty="0">
                    <a:solidFill>
                      <a:srgbClr val="FFFFFF"/>
                    </a:solidFill>
                  </a:rPr>
                  <a:t>k okamžitému použití</a:t>
                </a:r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8186445" y="2447476"/>
            <a:ext cx="3640417" cy="1768689"/>
            <a:chOff x="-1" y="-2"/>
            <a:chExt cx="3640416" cy="1768687"/>
          </a:xfrm>
        </p:grpSpPr>
        <p:sp>
          <p:nvSpPr>
            <p:cNvPr id="79" name="Shape 79"/>
            <p:cNvSpPr/>
            <p:nvPr/>
          </p:nvSpPr>
          <p:spPr>
            <a:xfrm>
              <a:off x="-1" y="165338"/>
              <a:ext cx="3640416" cy="14380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70197" y="-2"/>
              <a:ext cx="3500021" cy="1768687"/>
              <a:chOff x="0" y="0"/>
              <a:chExt cx="3500019" cy="1768685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0" y="0"/>
                <a:ext cx="3500019" cy="1768685"/>
              </a:xfrm>
              <a:prstGeom prst="rect">
                <a:avLst/>
              </a:prstGeom>
              <a:gradFill flip="none" rotWithShape="1">
                <a:gsLst>
                  <a:gs pos="0">
                    <a:srgbClr val="FFDB9B"/>
                  </a:gs>
                  <a:gs pos="50000">
                    <a:srgbClr val="FFD58D"/>
                  </a:gs>
                  <a:gs pos="100000">
                    <a:srgbClr val="FFD078"/>
                  </a:gs>
                </a:gsLst>
                <a:lin ang="5400000" scaled="0"/>
              </a:gradFill>
              <a:ln w="6350" cap="flat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99362" y="299568"/>
                <a:ext cx="3253399" cy="1169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 dirty="0"/>
                  <a:t>3.</a:t>
                </a:r>
                <a:r>
                  <a:rPr sz="1900" dirty="0"/>
                  <a:t> </a:t>
                </a:r>
                <a:r>
                  <a:rPr sz="1900" b="1" dirty="0"/>
                  <a:t>STARS Online Platform</a:t>
                </a:r>
                <a:r>
                  <a:rPr lang="cs-CZ" sz="1900" b="1" dirty="0"/>
                  <a:t>a</a:t>
                </a:r>
                <a:r>
                  <a:rPr sz="1900" b="1" dirty="0"/>
                  <a:t> </a:t>
                </a:r>
                <a:br>
                  <a:rPr lang="cs-CZ" sz="1900" b="1" dirty="0"/>
                </a:br>
                <a:r>
                  <a:rPr lang="cs-CZ" sz="1900" dirty="0"/>
                  <a:t>s příklady dobré praxe </a:t>
                </a:r>
                <a:br>
                  <a:rPr lang="cs-CZ" sz="1900" dirty="0"/>
                </a:br>
                <a:r>
                  <a:rPr lang="cs-CZ" sz="1900" dirty="0"/>
                  <a:t>a příležitostí k diskusím </a:t>
                </a:r>
                <a:br>
                  <a:rPr lang="cs-CZ" sz="1900" dirty="0"/>
                </a:br>
                <a:r>
                  <a:rPr lang="cs-CZ" sz="1900" dirty="0"/>
                  <a:t>a výměně informací</a:t>
                </a:r>
                <a:endParaRPr sz="1900" dirty="0"/>
              </a:p>
            </p:txBody>
          </p:sp>
        </p:grpSp>
      </p:grpSp>
      <p:grpSp>
        <p:nvGrpSpPr>
          <p:cNvPr id="88" name="Group 88"/>
          <p:cNvGrpSpPr/>
          <p:nvPr/>
        </p:nvGrpSpPr>
        <p:grpSpPr>
          <a:xfrm>
            <a:off x="4478553" y="2064685"/>
            <a:ext cx="3289671" cy="1856276"/>
            <a:chOff x="-2" y="0"/>
            <a:chExt cx="3289670" cy="1856275"/>
          </a:xfrm>
        </p:grpSpPr>
        <p:sp>
          <p:nvSpPr>
            <p:cNvPr id="84" name="Shape 84"/>
            <p:cNvSpPr/>
            <p:nvPr/>
          </p:nvSpPr>
          <p:spPr>
            <a:xfrm>
              <a:off x="41451" y="0"/>
              <a:ext cx="2576601" cy="13296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-2" y="73640"/>
              <a:ext cx="3289670" cy="1782635"/>
              <a:chOff x="-1" y="-1"/>
              <a:chExt cx="3289669" cy="1782634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1" y="-1"/>
                <a:ext cx="3289669" cy="1782634"/>
              </a:xfrm>
              <a:prstGeom prst="rect">
                <a:avLst/>
              </a:prstGeom>
              <a:gradFill flip="none" rotWithShape="1">
                <a:gsLst>
                  <a:gs pos="0">
                    <a:srgbClr val="80B860"/>
                  </a:gs>
                  <a:gs pos="50000">
                    <a:srgbClr val="6FB242"/>
                  </a:gs>
                  <a:gs pos="100000">
                    <a:srgbClr val="61A236"/>
                  </a:gs>
                </a:gsLst>
                <a:lin ang="5400000" scaled="0"/>
              </a:gradFill>
              <a:ln w="6350" cap="flat">
                <a:solidFill>
                  <a:srgbClr val="5B9BD5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9364" y="452735"/>
                <a:ext cx="3106095" cy="877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cs-CZ" sz="1900" b="1" dirty="0">
                    <a:solidFill>
                      <a:srgbClr val="040404"/>
                    </a:solidFill>
                  </a:rPr>
                  <a:t>2.</a:t>
                </a:r>
                <a:r>
                  <a:rPr lang="cs-CZ" sz="1900" dirty="0">
                    <a:solidFill>
                      <a:srgbClr val="040404"/>
                    </a:solidFill>
                  </a:rPr>
                  <a:t> </a:t>
                </a:r>
                <a:r>
                  <a:rPr lang="cs-CZ" sz="1900" b="1" dirty="0"/>
                  <a:t>STARS Tréninkový program pro učitele</a:t>
                </a:r>
                <a:endParaRPr lang="cs-CZ" sz="190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cs-CZ" sz="1900" dirty="0"/>
                  <a:t>inovativní a komplexní přístup</a:t>
                </a:r>
              </a:p>
            </p:txBody>
          </p:sp>
        </p:grpSp>
      </p:grpSp>
      <p:sp>
        <p:nvSpPr>
          <p:cNvPr id="89" name="Shape 89"/>
          <p:cNvSpPr/>
          <p:nvPr/>
        </p:nvSpPr>
        <p:spPr>
          <a:xfrm>
            <a:off x="0" y="958288"/>
            <a:ext cx="121920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u="sng">
                <a:solidFill>
                  <a:srgbClr val="002060"/>
                </a:solidFill>
              </a:defRPr>
            </a:lvl1pPr>
          </a:lstStyle>
          <a:p>
            <a:pPr lvl="0" algn="ctr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Úvod do projektu </a:t>
            </a:r>
            <a:r>
              <a:rPr sz="4400" u="sng" dirty="0">
                <a:solidFill>
                  <a:srgbClr val="002060"/>
                </a:solidFill>
              </a:rPr>
              <a:t>STARS</a:t>
            </a:r>
          </a:p>
        </p:txBody>
      </p:sp>
      <p:sp>
        <p:nvSpPr>
          <p:cNvPr id="90" name="Shape 90"/>
          <p:cNvSpPr/>
          <p:nvPr/>
        </p:nvSpPr>
        <p:spPr>
          <a:xfrm>
            <a:off x="8828907" y="4977484"/>
            <a:ext cx="335633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hlinkClick r:id="rId4"/>
              </a:defRPr>
            </a:lvl1pPr>
          </a:lstStyle>
          <a:p>
            <a:pPr lvl="0">
              <a:defRPr sz="1800"/>
            </a:pPr>
            <a:r>
              <a:rPr sz="3200" dirty="0">
                <a:hlinkClick r:id="rId4"/>
              </a:rPr>
              <a:t>project-stars.com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8.1.3 Měřítka vzdáleností planet ve Sluneční soustavě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C6980FC-462F-44F3-967E-C29B00B1F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17179"/>
              </p:ext>
            </p:extLst>
          </p:nvPr>
        </p:nvGraphicFramePr>
        <p:xfrm>
          <a:off x="2660423" y="1743120"/>
          <a:ext cx="6069013" cy="33712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2189">
                  <a:extLst>
                    <a:ext uri="{9D8B030D-6E8A-4147-A177-3AD203B41FA5}">
                      <a16:colId xmlns:a16="http://schemas.microsoft.com/office/drawing/2014/main" val="2791380691"/>
                    </a:ext>
                  </a:extLst>
                </a:gridCol>
                <a:gridCol w="1713604">
                  <a:extLst>
                    <a:ext uri="{9D8B030D-6E8A-4147-A177-3AD203B41FA5}">
                      <a16:colId xmlns:a16="http://schemas.microsoft.com/office/drawing/2014/main" val="3590912188"/>
                    </a:ext>
                  </a:extLst>
                </a:gridCol>
                <a:gridCol w="1728635">
                  <a:extLst>
                    <a:ext uri="{9D8B030D-6E8A-4147-A177-3AD203B41FA5}">
                      <a16:colId xmlns:a16="http://schemas.microsoft.com/office/drawing/2014/main" val="75274276"/>
                    </a:ext>
                  </a:extLst>
                </a:gridCol>
                <a:gridCol w="1704585">
                  <a:extLst>
                    <a:ext uri="{9D8B030D-6E8A-4147-A177-3AD203B41FA5}">
                      <a16:colId xmlns:a16="http://schemas.microsoft.com/office/drawing/2014/main" val="922461702"/>
                    </a:ext>
                  </a:extLst>
                </a:gridCol>
              </a:tblGrid>
              <a:tr h="706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Planeta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Vzdálenost od Slunce v au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Vzdálenost</a:t>
                      </a:r>
                      <a:endParaRPr lang="cs-CZ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au = 1 metr)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Vzdálenost</a:t>
                      </a:r>
                      <a:endParaRPr lang="cs-CZ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96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au = 10 cm)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6226081"/>
                  </a:ext>
                </a:extLst>
              </a:tr>
              <a:tr h="333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Merkur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0,4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0,4 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4 cm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302395"/>
                  </a:ext>
                </a:extLst>
              </a:tr>
              <a:tr h="333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Venuše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0,7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0,7 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7 cm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163171"/>
                  </a:ext>
                </a:extLst>
              </a:tr>
              <a:tr h="333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1,0 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10 cm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0998638"/>
                  </a:ext>
                </a:extLst>
              </a:tr>
              <a:tr h="333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Mars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1,5 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15 cm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571832"/>
                  </a:ext>
                </a:extLst>
              </a:tr>
              <a:tr h="333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Jupiter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5,2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5,2 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52 cm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6818343"/>
                  </a:ext>
                </a:extLst>
              </a:tr>
              <a:tr h="333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9,5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9,5 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95 cm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944478"/>
                  </a:ext>
                </a:extLst>
              </a:tr>
              <a:tr h="333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Uran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19,2 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 cm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674864"/>
                  </a:ext>
                </a:extLst>
              </a:tr>
              <a:tr h="333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Neptun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30,1 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301 cm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83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98847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8.1.4 Měřítka velikostí planet ve Sluneční soustavě</a:t>
            </a:r>
          </a:p>
        </p:txBody>
      </p:sp>
      <p:sp>
        <p:nvSpPr>
          <p:cNvPr id="174" name="Shape 174"/>
          <p:cNvSpPr/>
          <p:nvPr/>
        </p:nvSpPr>
        <p:spPr>
          <a:xfrm>
            <a:off x="261256" y="3446572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Materiály a nářadí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az-Cyrl-AZ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Ne.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201652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Postup: </a:t>
            </a:r>
            <a:r>
              <a:rPr lang="cs-CZ" sz="2800" dirty="0">
                <a:solidFill>
                  <a:srgbClr val="002060"/>
                </a:solidFill>
              </a:rPr>
              <a:t>Žák si zopakuje velikosti planet ve Sluneční soustavě a vytvoří vhodný model.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2260605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Metodická část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Velikosti jednotlivých planet Sluneční soustavy a jejich srovnání se Zemí.</a:t>
            </a: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4528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8.1.4 Měřítka velikostí planet ve Sluneční soustavě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6258F0B-73CC-487A-9956-D5BB73086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849434"/>
              </p:ext>
            </p:extLst>
          </p:nvPr>
        </p:nvGraphicFramePr>
        <p:xfrm>
          <a:off x="3376625" y="1746606"/>
          <a:ext cx="5216492" cy="36086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7769">
                  <a:extLst>
                    <a:ext uri="{9D8B030D-6E8A-4147-A177-3AD203B41FA5}">
                      <a16:colId xmlns:a16="http://schemas.microsoft.com/office/drawing/2014/main" val="1241108825"/>
                    </a:ext>
                  </a:extLst>
                </a:gridCol>
                <a:gridCol w="2222272">
                  <a:extLst>
                    <a:ext uri="{9D8B030D-6E8A-4147-A177-3AD203B41FA5}">
                      <a16:colId xmlns:a16="http://schemas.microsoft.com/office/drawing/2014/main" val="2441481095"/>
                    </a:ext>
                  </a:extLst>
                </a:gridCol>
                <a:gridCol w="1676451">
                  <a:extLst>
                    <a:ext uri="{9D8B030D-6E8A-4147-A177-3AD203B41FA5}">
                      <a16:colId xmlns:a16="http://schemas.microsoft.com/office/drawing/2014/main" val="2199988987"/>
                    </a:ext>
                  </a:extLst>
                </a:gridCol>
              </a:tblGrid>
              <a:tr h="4009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Planeta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Průměr (km)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Měřítko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1510421"/>
                  </a:ext>
                </a:extLst>
              </a:tr>
              <a:tr h="400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Merkur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4 880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0,40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919696"/>
                  </a:ext>
                </a:extLst>
              </a:tr>
              <a:tr h="400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Venuše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12 103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0,95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575509"/>
                  </a:ext>
                </a:extLst>
              </a:tr>
              <a:tr h="400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12 756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1,00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5565230"/>
                  </a:ext>
                </a:extLst>
              </a:tr>
              <a:tr h="400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Mars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6 794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0,53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8424442"/>
                  </a:ext>
                </a:extLst>
              </a:tr>
              <a:tr h="400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Jupiter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142 984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11,23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012058"/>
                  </a:ext>
                </a:extLst>
              </a:tr>
              <a:tr h="400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120 536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9,46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4869896"/>
                  </a:ext>
                </a:extLst>
              </a:tr>
              <a:tr h="400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Uran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51 118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4,06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721078"/>
                  </a:ext>
                </a:extLst>
              </a:tr>
              <a:tr h="400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Neptun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49 532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3,88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46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19829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8.1.x Jednotky vzdálenosti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71F39C8-F233-4A17-8567-36C604B1B050}"/>
              </a:ext>
            </a:extLst>
          </p:cNvPr>
          <p:cNvSpPr/>
          <p:nvPr/>
        </p:nvSpPr>
        <p:spPr>
          <a:xfrm>
            <a:off x="261256" y="1749469"/>
            <a:ext cx="11461303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 absolvování aktivit 2.2.1 až 2.2.4 by měli být žáci schopni říci, že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kilometry</a:t>
            </a: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používáme např. pro měření vzdálenosti mezi planetami a jejich měsíci,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astronomické jednotky </a:t>
            </a: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používáme pro měření vzdáleností mezi planetami nebo mezi centrální hvězdou a planetami v planetárních soustavách,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světelné roky </a:t>
            </a: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(popularizační jednotka) např. pro měření vzdáleností mezi hvězdami,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parseky</a:t>
            </a: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(odborná jednotka) pro měření vzdáleností mezi galaxiemi.</a:t>
            </a:r>
            <a:endParaRPr lang="cs-CZ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0728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8.2.1 Vzdálenosti a velikosti ve vesmíru</a:t>
            </a:r>
          </a:p>
        </p:txBody>
      </p:sp>
      <p:sp>
        <p:nvSpPr>
          <p:cNvPr id="174" name="Shape 174"/>
          <p:cNvSpPr/>
          <p:nvPr/>
        </p:nvSpPr>
        <p:spPr>
          <a:xfrm>
            <a:off x="261256" y="3078482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Materiály a nářadí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az-Cyrl-AZ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Encyklopedie, atlas nebo internet/počítačový program typu </a:t>
            </a:r>
            <a:r>
              <a:rPr lang="cs-CZ" sz="2800" dirty="0" err="1">
                <a:solidFill>
                  <a:srgbClr val="002060"/>
                </a:solidFill>
              </a:rPr>
              <a:t>Stellarium</a:t>
            </a:r>
            <a:r>
              <a:rPr lang="cs-CZ" sz="2800" dirty="0">
                <a:solidFill>
                  <a:srgbClr val="002060"/>
                </a:solidFill>
              </a:rPr>
              <a:t>/Star chart, kalkulačka.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483005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Postup: </a:t>
            </a:r>
            <a:r>
              <a:rPr lang="cs-CZ" sz="2800" dirty="0">
                <a:solidFill>
                  <a:srgbClr val="002060"/>
                </a:solidFill>
              </a:rPr>
              <a:t>Žák si udělá představu o vzdálenostech ve vesmíru.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2133548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Metodická část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Podpořit představy o vzdálenostech ve vesmíru.</a:t>
            </a: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1121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8.2.1 Vzdálenosti a velikosti ve vesmíru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767F6C4-693F-4196-ACA8-B501F124C162}"/>
              </a:ext>
            </a:extLst>
          </p:cNvPr>
          <p:cNvSpPr txBox="1"/>
          <p:nvPr/>
        </p:nvSpPr>
        <p:spPr>
          <a:xfrm>
            <a:off x="261256" y="1791905"/>
            <a:ext cx="965745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různé zdroje na internetu, knihách </a:t>
            </a:r>
            <a:r>
              <a:rPr kumimoji="0" lang="cs-CZ" sz="24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různé hodnoty, ale řádově podobné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>
                <a:solidFill>
                  <a:srgbClr val="002060"/>
                </a:solidFill>
                <a:sym typeface="Wingdings" panose="05000000000000000000" pitchFamily="2" charset="2"/>
              </a:rPr>
              <a:t>počet platných číslic, dle zadání, typicky na 2 platné číslice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>
                <a:solidFill>
                  <a:srgbClr val="002060"/>
                </a:solidFill>
                <a:sym typeface="Wingdings" panose="05000000000000000000" pitchFamily="2" charset="2"/>
              </a:rPr>
              <a:t>počítání s velkými čísly (100 000 000 000 = 10</a:t>
            </a:r>
            <a:r>
              <a:rPr lang="cs-CZ" sz="2400" baseline="30000" dirty="0">
                <a:solidFill>
                  <a:srgbClr val="002060"/>
                </a:solidFill>
                <a:sym typeface="Wingdings" panose="05000000000000000000" pitchFamily="2" charset="2"/>
              </a:rPr>
              <a:t>12</a:t>
            </a:r>
            <a:r>
              <a:rPr lang="cs-CZ" sz="2400" dirty="0">
                <a:solidFill>
                  <a:srgbClr val="002060"/>
                </a:solidFill>
                <a:sym typeface="Wingdings" panose="05000000000000000000" pitchFamily="2" charset="2"/>
              </a:rPr>
              <a:t> = 100 miliard)</a:t>
            </a:r>
            <a:endParaRPr kumimoji="0" lang="cs-CZ" sz="2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56980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8.2.1 Vzdálenosti a velikosti ve vesmíru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C72C729-90C8-4D55-9EA6-A41F44AEBB5D}"/>
              </a:ext>
            </a:extLst>
          </p:cNvPr>
          <p:cNvSpPr/>
          <p:nvPr/>
        </p:nvSpPr>
        <p:spPr>
          <a:xfrm>
            <a:off x="261256" y="179608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Seřadit vesmírná tělesa podle jejich vzdálenosti od Země od největší po nejmenší. Určení jejich vzdálenosti.</a:t>
            </a:r>
          </a:p>
          <a:p>
            <a:endParaRPr lang="cs-CZ" sz="2400" dirty="0"/>
          </a:p>
          <a:p>
            <a:r>
              <a:rPr lang="cs-CZ" sz="2400" b="1" dirty="0"/>
              <a:t>ISS, Polárka, Jupiter, galaxie v Andromedě M31, střed naší Galaxie, galaxie NGC 4414 </a:t>
            </a:r>
            <a:br>
              <a:rPr lang="cs-CZ" sz="2400" b="1" dirty="0"/>
            </a:br>
            <a:r>
              <a:rPr lang="cs-CZ" sz="2400" b="1" dirty="0"/>
              <a:t>v souhvězdí Vlasy Bereniky, Měsíc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19AD324-FB66-4175-A9FD-BCD28F9F8229}"/>
              </a:ext>
            </a:extLst>
          </p:cNvPr>
          <p:cNvSpPr/>
          <p:nvPr/>
        </p:nvSpPr>
        <p:spPr>
          <a:xfrm>
            <a:off x="6260327" y="3702271"/>
            <a:ext cx="58426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Řešení: </a:t>
            </a:r>
            <a:r>
              <a:rPr lang="cs-CZ" b="1" dirty="0"/>
              <a:t>ISS</a:t>
            </a:r>
            <a:r>
              <a:rPr lang="cs-CZ" dirty="0"/>
              <a:t> (asi 400 km, tj. 0,0013 světelných sekund), </a:t>
            </a:r>
            <a:r>
              <a:rPr lang="cs-CZ" b="1" dirty="0"/>
              <a:t>Měsíc</a:t>
            </a:r>
            <a:r>
              <a:rPr lang="cs-CZ" dirty="0"/>
              <a:t> (384 000 km, tj. 1,3 světelné sekundy), </a:t>
            </a:r>
            <a:r>
              <a:rPr lang="cs-CZ" b="1" dirty="0"/>
              <a:t>Jupiter</a:t>
            </a:r>
            <a:r>
              <a:rPr lang="cs-CZ" dirty="0"/>
              <a:t> (5,2 au, </a:t>
            </a:r>
            <a:br>
              <a:rPr lang="cs-CZ" dirty="0"/>
            </a:br>
            <a:r>
              <a:rPr lang="cs-CZ" dirty="0"/>
              <a:t>tj. 2600 světelných sekund, 43 světelných minut), </a:t>
            </a:r>
            <a:r>
              <a:rPr lang="cs-CZ" b="1" dirty="0"/>
              <a:t>Polárka</a:t>
            </a:r>
            <a:r>
              <a:rPr lang="cs-CZ" dirty="0"/>
              <a:t> (přibližně 400 </a:t>
            </a:r>
            <a:r>
              <a:rPr lang="cs-CZ" dirty="0" err="1"/>
              <a:t>ly</a:t>
            </a:r>
            <a:r>
              <a:rPr lang="cs-CZ" dirty="0"/>
              <a:t>), </a:t>
            </a:r>
            <a:r>
              <a:rPr lang="cs-CZ" b="1" dirty="0"/>
              <a:t>střed naší Galaxie </a:t>
            </a:r>
            <a:r>
              <a:rPr lang="cs-CZ" dirty="0"/>
              <a:t>(30 000 </a:t>
            </a:r>
            <a:r>
              <a:rPr lang="cs-CZ" dirty="0" err="1"/>
              <a:t>ly</a:t>
            </a:r>
            <a:r>
              <a:rPr lang="cs-CZ" dirty="0"/>
              <a:t>), </a:t>
            </a:r>
            <a:r>
              <a:rPr lang="cs-CZ" b="1" dirty="0"/>
              <a:t>galaxie</a:t>
            </a:r>
            <a:r>
              <a:rPr lang="cs-CZ" dirty="0"/>
              <a:t> </a:t>
            </a:r>
            <a:br>
              <a:rPr lang="cs-CZ" dirty="0"/>
            </a:br>
            <a:r>
              <a:rPr lang="cs-CZ" b="1" dirty="0"/>
              <a:t>v Andromedě M31 </a:t>
            </a:r>
            <a:r>
              <a:rPr lang="cs-CZ" dirty="0"/>
              <a:t>(asi 2,5 miliónů </a:t>
            </a:r>
            <a:r>
              <a:rPr lang="cs-CZ" dirty="0" err="1"/>
              <a:t>ly</a:t>
            </a:r>
            <a:r>
              <a:rPr lang="cs-CZ" dirty="0"/>
              <a:t>), </a:t>
            </a:r>
            <a:r>
              <a:rPr lang="cs-CZ" b="1" dirty="0"/>
              <a:t>galaxie NGC 4414 </a:t>
            </a:r>
            <a:br>
              <a:rPr lang="cs-CZ" b="1" dirty="0"/>
            </a:br>
            <a:r>
              <a:rPr lang="cs-CZ" b="1" dirty="0"/>
              <a:t>v souhvězdí Vlasy Bereniky</a:t>
            </a:r>
            <a:r>
              <a:rPr lang="cs-CZ" dirty="0"/>
              <a:t> (asi 60 miliónů </a:t>
            </a:r>
            <a:r>
              <a:rPr lang="cs-CZ" dirty="0" err="1"/>
              <a:t>ly</a:t>
            </a:r>
            <a:r>
              <a:rPr lang="cs-CZ" dirty="0"/>
              <a:t>).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23A631-DF7C-4EAE-A4E3-A43E5C5008D1}"/>
              </a:ext>
            </a:extLst>
          </p:cNvPr>
          <p:cNvSpPr/>
          <p:nvPr/>
        </p:nvSpPr>
        <p:spPr>
          <a:xfrm>
            <a:off x="7247593" y="1872683"/>
            <a:ext cx="4263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Huang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C.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Scale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Universe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=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youtu.be/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uaGEjrADGPA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</a:rPr>
              <a:t>Obreschkow, D. </a:t>
            </a:r>
            <a:r>
              <a:rPr lang="cs-CZ" dirty="0" err="1">
                <a:latin typeface="Times New Roman" panose="02020603050405020304" pitchFamily="18" charset="0"/>
              </a:rPr>
              <a:t>Cosmic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</a:rPr>
              <a:t>Eye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youtu.be/8Are9dDbW24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203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8.2.1 Vzdálenosti a velikosti ve vesmíru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C72C729-90C8-4D55-9EA6-A41F44AEBB5D}"/>
              </a:ext>
            </a:extLst>
          </p:cNvPr>
          <p:cNvSpPr/>
          <p:nvPr/>
        </p:nvSpPr>
        <p:spPr>
          <a:xfrm>
            <a:off x="261256" y="236344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Seřadit vesmírná tělesa podle velikosti od nejmenší po největší. Určení jejich rozměrů.</a:t>
            </a:r>
          </a:p>
          <a:p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b="1" dirty="0">
                <a:solidFill>
                  <a:srgbClr val="002060"/>
                </a:solidFill>
              </a:rPr>
              <a:t>planeta Saturn, Slunce, jádro Halleyovy komety, měsíc Jupiteru </a:t>
            </a:r>
            <a:r>
              <a:rPr lang="cs-CZ" sz="2400" b="1" dirty="0" err="1">
                <a:solidFill>
                  <a:srgbClr val="002060"/>
                </a:solidFill>
              </a:rPr>
              <a:t>Io</a:t>
            </a:r>
            <a:r>
              <a:rPr lang="cs-CZ" sz="2400" b="1" dirty="0">
                <a:solidFill>
                  <a:srgbClr val="002060"/>
                </a:solidFill>
              </a:rPr>
              <a:t>, Galaxie, meteorit, místní skupina galaxií, planetka Vesta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19AD324-FB66-4175-A9FD-BCD28F9F8229}"/>
              </a:ext>
            </a:extLst>
          </p:cNvPr>
          <p:cNvSpPr/>
          <p:nvPr/>
        </p:nvSpPr>
        <p:spPr>
          <a:xfrm>
            <a:off x="387925" y="1708272"/>
            <a:ext cx="5842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pro srovnání převést na jednu jednotku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36EAA4B-3F98-4849-BDEB-55DAF0DF9B3F}"/>
              </a:ext>
            </a:extLst>
          </p:cNvPr>
          <p:cNvSpPr/>
          <p:nvPr/>
        </p:nvSpPr>
        <p:spPr>
          <a:xfrm>
            <a:off x="6260327" y="2611347"/>
            <a:ext cx="58426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Řešení: </a:t>
            </a:r>
            <a:r>
              <a:rPr lang="cs-CZ" b="1" dirty="0">
                <a:solidFill>
                  <a:srgbClr val="002060"/>
                </a:solidFill>
              </a:rPr>
              <a:t>meteorit</a:t>
            </a:r>
            <a:r>
              <a:rPr lang="cs-CZ" dirty="0">
                <a:solidFill>
                  <a:srgbClr val="002060"/>
                </a:solidFill>
              </a:rPr>
              <a:t> (rozměry jsou různé, od několika cm nebo desítek centimetrů – menší se hledají obtížně – po 2,7 m u meteoritu </a:t>
            </a:r>
            <a:r>
              <a:rPr lang="cs-CZ" dirty="0" err="1">
                <a:solidFill>
                  <a:srgbClr val="002060"/>
                </a:solidFill>
              </a:rPr>
              <a:t>Hoba</a:t>
            </a:r>
            <a:r>
              <a:rPr lang="cs-CZ" dirty="0">
                <a:solidFill>
                  <a:srgbClr val="002060"/>
                </a:solidFill>
              </a:rPr>
              <a:t> nalezeného roku 1920 v Namibii), </a:t>
            </a:r>
            <a:r>
              <a:rPr lang="cs-CZ" b="1" dirty="0">
                <a:solidFill>
                  <a:srgbClr val="002060"/>
                </a:solidFill>
              </a:rPr>
              <a:t>jádro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b="1" dirty="0">
                <a:solidFill>
                  <a:srgbClr val="002060"/>
                </a:solidFill>
              </a:rPr>
              <a:t>Halleyovy komety </a:t>
            </a:r>
            <a:r>
              <a:rPr lang="cs-CZ" dirty="0">
                <a:solidFill>
                  <a:srgbClr val="002060"/>
                </a:solidFill>
              </a:rPr>
              <a:t>(asi 10 km), </a:t>
            </a:r>
            <a:r>
              <a:rPr lang="cs-CZ" b="1" dirty="0">
                <a:solidFill>
                  <a:srgbClr val="002060"/>
                </a:solidFill>
              </a:rPr>
              <a:t>planetka Vesta </a:t>
            </a:r>
            <a:r>
              <a:rPr lang="cs-CZ" dirty="0">
                <a:solidFill>
                  <a:srgbClr val="002060"/>
                </a:solidFill>
              </a:rPr>
              <a:t>(střední průměr asi 525 km), </a:t>
            </a:r>
            <a:r>
              <a:rPr lang="cs-CZ" b="1" dirty="0">
                <a:solidFill>
                  <a:srgbClr val="002060"/>
                </a:solidFill>
              </a:rPr>
              <a:t>měsíc Jupiteru </a:t>
            </a:r>
            <a:r>
              <a:rPr lang="cs-CZ" b="1" dirty="0" err="1">
                <a:solidFill>
                  <a:srgbClr val="002060"/>
                </a:solidFill>
              </a:rPr>
              <a:t>Io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(průměr asi 3600 km, přibližně 1/4 poloměru Země), </a:t>
            </a:r>
            <a:r>
              <a:rPr lang="cs-CZ" b="1" dirty="0">
                <a:solidFill>
                  <a:srgbClr val="002060"/>
                </a:solidFill>
              </a:rPr>
              <a:t>planeta Saturn </a:t>
            </a:r>
            <a:r>
              <a:rPr lang="cs-CZ" dirty="0">
                <a:solidFill>
                  <a:srgbClr val="002060"/>
                </a:solidFill>
              </a:rPr>
              <a:t>(střední poloměr 58 000 km, střední průměr 116 000 km; asi 9× větší než Země), </a:t>
            </a:r>
            <a:r>
              <a:rPr lang="cs-CZ" b="1" dirty="0">
                <a:solidFill>
                  <a:srgbClr val="002060"/>
                </a:solidFill>
              </a:rPr>
              <a:t>Slunce</a:t>
            </a:r>
            <a:r>
              <a:rPr lang="cs-CZ" dirty="0">
                <a:solidFill>
                  <a:srgbClr val="002060"/>
                </a:solidFill>
              </a:rPr>
              <a:t> (střední průměr skoro 1 400 000 km, 109× větší než Země), </a:t>
            </a:r>
            <a:r>
              <a:rPr lang="cs-CZ" b="1" dirty="0">
                <a:solidFill>
                  <a:srgbClr val="002060"/>
                </a:solidFill>
              </a:rPr>
              <a:t>Galaxie</a:t>
            </a:r>
            <a:r>
              <a:rPr lang="cs-CZ" dirty="0">
                <a:solidFill>
                  <a:srgbClr val="002060"/>
                </a:solidFill>
              </a:rPr>
              <a:t> (průměr asi 100 000 </a:t>
            </a:r>
            <a:r>
              <a:rPr lang="cs-CZ" dirty="0" err="1">
                <a:solidFill>
                  <a:srgbClr val="002060"/>
                </a:solidFill>
              </a:rPr>
              <a:t>ly</a:t>
            </a:r>
            <a:r>
              <a:rPr lang="cs-CZ" b="1" dirty="0">
                <a:solidFill>
                  <a:srgbClr val="002060"/>
                </a:solidFill>
              </a:rPr>
              <a:t>), místní skupina galaxií </a:t>
            </a:r>
            <a:r>
              <a:rPr lang="cs-CZ" dirty="0">
                <a:solidFill>
                  <a:srgbClr val="002060"/>
                </a:solidFill>
              </a:rPr>
              <a:t>(průměr přibližně 10 000 000 </a:t>
            </a:r>
            <a:r>
              <a:rPr lang="cs-CZ" dirty="0" err="1">
                <a:solidFill>
                  <a:srgbClr val="002060"/>
                </a:solidFill>
              </a:rPr>
              <a:t>ly</a:t>
            </a:r>
            <a:r>
              <a:rPr lang="cs-CZ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94794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8.2.1 Vzdálenosti a velikosti ve vesmíru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FD3C65D-8BE3-4307-9FA9-D208D1E447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255" y="1708271"/>
            <a:ext cx="6380117" cy="3645781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9A2C59D4-39AE-4985-8F84-AA70F3CCCFF9}"/>
              </a:ext>
            </a:extLst>
          </p:cNvPr>
          <p:cNvSpPr/>
          <p:nvPr/>
        </p:nvSpPr>
        <p:spPr>
          <a:xfrm>
            <a:off x="5658854" y="190883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jak dlouho urazí světelný paprsek vzdálenost z východu České republiky na západ?</a:t>
            </a:r>
            <a:endParaRPr lang="cs-CZ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CFF9C0C-F6F3-4ABD-A1D0-DC76DE6ED21E}"/>
              </a:ext>
            </a:extLst>
          </p:cNvPr>
          <p:cNvSpPr/>
          <p:nvPr/>
        </p:nvSpPr>
        <p:spPr>
          <a:xfrm>
            <a:off x="2424166" y="3339054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0,0016 s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87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8.2.1 Vzdálenosti a velikosti ve vesmíru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77A3E13-C51F-4EC1-8A71-42D18FE27C90}"/>
              </a:ext>
            </a:extLst>
          </p:cNvPr>
          <p:cNvSpPr/>
          <p:nvPr/>
        </p:nvSpPr>
        <p:spPr>
          <a:xfrm>
            <a:off x="261256" y="1768076"/>
            <a:ext cx="6829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Nejbližší hvězda ležící mimo naši Sluneční soustavu Proxima Centauri je vzdálená asi 4,2 </a:t>
            </a:r>
            <a:r>
              <a:rPr lang="cs-CZ" sz="240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ly</a:t>
            </a: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Jak dlouho by cesta k ní trvala: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vlakovou soupravou Pendolino rychlostí 250 km/h;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letadlem Airbus s cestovní rychlostí 800 km/h;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sondou </a:t>
            </a:r>
            <a:r>
              <a:rPr lang="cs-CZ" sz="240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Voyager</a:t>
            </a: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rychlostí 17 km/s.</a:t>
            </a:r>
            <a:endParaRPr lang="cs-CZ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Výsledek obrázku pro pendolino">
            <a:extLst>
              <a:ext uri="{FF2B5EF4-FFF2-40B4-BE49-F238E27FC236}">
                <a16:creationId xmlns:a16="http://schemas.microsoft.com/office/drawing/2014/main" id="{F65B3213-E45A-46A9-859D-67689986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369" y="165339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 pro airbus">
            <a:extLst>
              <a:ext uri="{FF2B5EF4-FFF2-40B4-BE49-F238E27FC236}">
                <a16:creationId xmlns:a16="http://schemas.microsoft.com/office/drawing/2014/main" id="{4AD4E85E-C050-4817-B284-5F8ACA76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568" y="356055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ýsledek obrázku pro voyager">
            <a:extLst>
              <a:ext uri="{FF2B5EF4-FFF2-40B4-BE49-F238E27FC236}">
                <a16:creationId xmlns:a16="http://schemas.microsoft.com/office/drawing/2014/main" id="{D00BED2F-C53B-4867-9C1E-AEE7D4FF9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4392"/>
          <a:stretch/>
        </p:blipFill>
        <p:spPr bwMode="auto">
          <a:xfrm>
            <a:off x="5702778" y="3866418"/>
            <a:ext cx="2352675" cy="15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53334F8-DB9E-45F9-AC53-76FC2DEAF4E4}"/>
              </a:ext>
            </a:extLst>
          </p:cNvPr>
          <p:cNvSpPr/>
          <p:nvPr/>
        </p:nvSpPr>
        <p:spPr>
          <a:xfrm>
            <a:off x="9174233" y="1708272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18 000 000 let</a:t>
            </a:r>
            <a:endParaRPr lang="cs-CZ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B3F53BB-962C-46E9-BBFF-83EA35EE912C}"/>
              </a:ext>
            </a:extLst>
          </p:cNvPr>
          <p:cNvSpPr/>
          <p:nvPr/>
        </p:nvSpPr>
        <p:spPr>
          <a:xfrm>
            <a:off x="9342046" y="3681752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5 700 000 let</a:t>
            </a:r>
            <a:endParaRPr lang="cs-CZ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F15D3B5-1424-4EB6-81EE-E31B262737B3}"/>
              </a:ext>
            </a:extLst>
          </p:cNvPr>
          <p:cNvSpPr/>
          <p:nvPr/>
        </p:nvSpPr>
        <p:spPr>
          <a:xfrm>
            <a:off x="6879116" y="394410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75 000 let</a:t>
            </a:r>
            <a:endParaRPr lang="cs-CZ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A4BFA9-94EA-4F74-89DE-70A29AE5236A}"/>
              </a:ext>
            </a:extLst>
          </p:cNvPr>
          <p:cNvSpPr txBox="1"/>
          <p:nvPr/>
        </p:nvSpPr>
        <p:spPr>
          <a:xfrm>
            <a:off x="293890" y="4122271"/>
            <a:ext cx="5069773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Obrovské vzdálenosti ve vesmíru a cestování běžnými cestovnými prostředky.</a:t>
            </a:r>
          </a:p>
        </p:txBody>
      </p:sp>
    </p:spTree>
    <p:extLst>
      <p:ext uri="{BB962C8B-B14F-4D97-AF65-F5344CB8AC3E}">
        <p14:creationId xmlns:p14="http://schemas.microsoft.com/office/powerpoint/2010/main" val="4060712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36223A4D-3023-401C-B87B-D47558DCCF2C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4EDCB3E2-1EBA-4425-9C15-3D3A560D8617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-6761" y="981862"/>
            <a:ext cx="12198760" cy="6887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600">
                <a:solidFill>
                  <a:srgbClr val="142A9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defTabSz="71323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Moduly projektu </a:t>
            </a:r>
            <a:r>
              <a:rPr sz="4400" u="sng" dirty="0">
                <a:solidFill>
                  <a:srgbClr val="002060"/>
                </a:solidFill>
                <a:sym typeface="Calibri Light"/>
              </a:rPr>
              <a:t>STARS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781665" y="2016189"/>
            <a:ext cx="10826932" cy="33318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868680">
              <a:spcBef>
                <a:spcPts val="900"/>
              </a:spcBef>
              <a:defRPr sz="1800"/>
            </a:pPr>
            <a:r>
              <a:rPr sz="2600" dirty="0">
                <a:solidFill>
                  <a:srgbClr val="002060"/>
                </a:solidFill>
              </a:rPr>
              <a:t>#1 </a:t>
            </a:r>
            <a:r>
              <a:rPr lang="cs-CZ" sz="2600" dirty="0">
                <a:solidFill>
                  <a:srgbClr val="002060"/>
                </a:solidFill>
              </a:rPr>
              <a:t>	Souhvězdí.				#6 	Galaktické prostředí.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cs-CZ" sz="2600" dirty="0">
                <a:solidFill>
                  <a:srgbClr val="002060"/>
                </a:solidFill>
              </a:rPr>
              <a:t>#2 	Pohyb nebeských těles.		#7 	Slunce a hvězdy.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sz="2600" dirty="0">
                <a:solidFill>
                  <a:srgbClr val="002060"/>
                </a:solidFill>
              </a:rPr>
              <a:t>#</a:t>
            </a:r>
            <a:r>
              <a:rPr lang="cs-CZ" sz="2600" dirty="0">
                <a:solidFill>
                  <a:srgbClr val="002060"/>
                </a:solidFill>
              </a:rPr>
              <a:t>3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rgbClr val="002060"/>
                </a:solidFill>
              </a:rPr>
              <a:t>	Newtonův gravitační zákon.	#8 	Naše Galaxie a jiné galaxie.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sz="2600" dirty="0">
                <a:solidFill>
                  <a:srgbClr val="002060"/>
                </a:solidFill>
              </a:rPr>
              <a:t>#</a:t>
            </a:r>
            <a:r>
              <a:rPr lang="cs-CZ" sz="2600" dirty="0">
                <a:solidFill>
                  <a:srgbClr val="002060"/>
                </a:solidFill>
              </a:rPr>
              <a:t>4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rgbClr val="002060"/>
                </a:solidFill>
              </a:rPr>
              <a:t>	Objevování vesmíru</a:t>
            </a:r>
            <a:r>
              <a:rPr sz="2600" dirty="0">
                <a:solidFill>
                  <a:srgbClr val="002060"/>
                </a:solidFill>
              </a:rPr>
              <a:t>. </a:t>
            </a:r>
            <a:r>
              <a:rPr lang="cs-CZ" sz="2600" dirty="0">
                <a:solidFill>
                  <a:srgbClr val="002060"/>
                </a:solidFill>
              </a:rPr>
              <a:t>		#9 	Vesmír.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cs-CZ" sz="2600" dirty="0">
                <a:solidFill>
                  <a:srgbClr val="002060"/>
                </a:solidFill>
              </a:rPr>
              <a:t>#5 	Sluneční soustava.			#10	Hvězdárny / observatoře.</a:t>
            </a:r>
          </a:p>
        </p:txBody>
      </p:sp>
    </p:spTree>
    <p:extLst>
      <p:ext uri="{BB962C8B-B14F-4D97-AF65-F5344CB8AC3E}">
        <p14:creationId xmlns:p14="http://schemas.microsoft.com/office/powerpoint/2010/main" val="41340119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8.2.1 Vzdálenosti a velikosti ve vesmíru</a:t>
            </a:r>
          </a:p>
        </p:txBody>
      </p:sp>
      <p:pic>
        <p:nvPicPr>
          <p:cNvPr id="4" name="Obrázek 3" descr="Obsah obrázku hvězda, fotka, světlo, noc&#10;&#10;Popis byl vytvořen automaticky">
            <a:extLst>
              <a:ext uri="{FF2B5EF4-FFF2-40B4-BE49-F238E27FC236}">
                <a16:creationId xmlns:a16="http://schemas.microsoft.com/office/drawing/2014/main" id="{7ED920ED-2359-4CC5-8CD1-A59DAA481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21" y="1694286"/>
            <a:ext cx="6604557" cy="371459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DD2E804-63E9-4C25-8536-073AE99E54B4}"/>
              </a:ext>
            </a:extLst>
          </p:cNvPr>
          <p:cNvSpPr/>
          <p:nvPr/>
        </p:nvSpPr>
        <p:spPr>
          <a:xfrm>
            <a:off x="261256" y="1734184"/>
            <a:ext cx="48401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Galaxie GN-z11 v souhvězdí Velké medvědice objevená v roce 2016 HST je jedním z nejvzdálenějších pozorovaných objektů ve vesmíru. Její současnou vzdálenost odhadujeme na 9 800 </a:t>
            </a:r>
            <a:r>
              <a:rPr lang="cs-CZ" sz="240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Mpc</a:t>
            </a: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Kolik je to světelných let?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Kolikrát je tato vzdálenost větší než průměr Galaxie?</a:t>
            </a:r>
            <a:endParaRPr lang="cs-CZ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5AB612D-25EC-45BA-AFB8-C53D79EAA482}"/>
              </a:ext>
            </a:extLst>
          </p:cNvPr>
          <p:cNvSpPr/>
          <p:nvPr/>
        </p:nvSpPr>
        <p:spPr>
          <a:xfrm>
            <a:off x="5798648" y="1927714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jednotka </a:t>
            </a:r>
            <a:r>
              <a:rPr lang="cs-CZ" dirty="0" err="1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Mpc</a:t>
            </a:r>
            <a:r>
              <a:rPr lang="cs-CZ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převod na </a:t>
            </a:r>
            <a:r>
              <a:rPr lang="cs-CZ" dirty="0" err="1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ly</a:t>
            </a:r>
            <a:endParaRPr lang="cs-CZ" dirty="0"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9 800 </a:t>
            </a:r>
            <a:r>
              <a:rPr lang="cs-CZ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Mpc</a:t>
            </a:r>
            <a:r>
              <a:rPr lang="cs-CZ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cs-CZ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32 </a:t>
            </a:r>
            <a:r>
              <a:rPr lang="cs-CZ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Gly</a:t>
            </a:r>
            <a:endParaRPr lang="cs-CZ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2357E43-D64A-4C6F-A212-4C0A3DACD53A}"/>
              </a:ext>
            </a:extLst>
          </p:cNvPr>
          <p:cNvSpPr/>
          <p:nvPr/>
        </p:nvSpPr>
        <p:spPr>
          <a:xfrm>
            <a:off x="5633538" y="3950175"/>
            <a:ext cx="31886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zvídaví žáci </a:t>
            </a:r>
            <a:r>
              <a:rPr lang="en-GB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GB" dirty="0" err="1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pozorov</a:t>
            </a:r>
            <a:r>
              <a:rPr lang="cs-CZ" dirty="0" err="1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ání</a:t>
            </a:r>
            <a:r>
              <a:rPr lang="cs-CZ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32 </a:t>
            </a:r>
            <a:r>
              <a:rPr lang="cs-CZ" dirty="0" err="1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Gly</a:t>
            </a:r>
            <a:r>
              <a:rPr lang="cs-CZ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cs-CZ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při stáří vesmíru 14 mld. let</a:t>
            </a:r>
          </a:p>
          <a:p>
            <a:endParaRPr lang="cs-CZ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souvislost s rozpínáním vesmíru</a:t>
            </a:r>
          </a:p>
        </p:txBody>
      </p:sp>
    </p:spTree>
    <p:extLst>
      <p:ext uri="{BB962C8B-B14F-4D97-AF65-F5344CB8AC3E}">
        <p14:creationId xmlns:p14="http://schemas.microsoft.com/office/powerpoint/2010/main" val="183350175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8.2.2 Balónkový model rozpínání vesmíru</a:t>
            </a:r>
          </a:p>
        </p:txBody>
      </p:sp>
      <p:sp>
        <p:nvSpPr>
          <p:cNvPr id="174" name="Shape 174"/>
          <p:cNvSpPr/>
          <p:nvPr/>
        </p:nvSpPr>
        <p:spPr>
          <a:xfrm>
            <a:off x="261256" y="2898203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Materiály a nářadí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az-Cyrl-AZ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Gumový nafukovací balónek, fixa (nebo samolepicí dekorační hvězdičky), papírové měřítko/krejčovský metr, kalkulačka.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471282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Postup: </a:t>
            </a:r>
            <a:r>
              <a:rPr lang="cs-CZ" sz="2800" dirty="0">
                <a:solidFill>
                  <a:srgbClr val="002060"/>
                </a:solidFill>
              </a:rPr>
              <a:t>Žák si udělá představu o rozpínání vesmíru.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1883903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Metodická část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Podpořit představy o rozpínání vesmíru.</a:t>
            </a: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7306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8.2.2 Balónkový model rozpínání vesmíru</a:t>
            </a:r>
          </a:p>
        </p:txBody>
      </p:sp>
      <p:pic>
        <p:nvPicPr>
          <p:cNvPr id="11" name="Obrázek9">
            <a:extLst>
              <a:ext uri="{FF2B5EF4-FFF2-40B4-BE49-F238E27FC236}">
                <a16:creationId xmlns:a16="http://schemas.microsoft.com/office/drawing/2014/main" id="{FF53A6C6-5A82-4374-BFA5-5331439730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261256" y="1714134"/>
            <a:ext cx="5044866" cy="2465143"/>
          </a:xfrm>
          <a:prstGeom prst="rect">
            <a:avLst/>
          </a:prstGeom>
        </p:spPr>
      </p:pic>
      <p:pic>
        <p:nvPicPr>
          <p:cNvPr id="12" name="Obrázek10">
            <a:extLst>
              <a:ext uri="{FF2B5EF4-FFF2-40B4-BE49-F238E27FC236}">
                <a16:creationId xmlns:a16="http://schemas.microsoft.com/office/drawing/2014/main" id="{48E9997D-1620-4A23-9849-4D377980635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5615526" y="2022737"/>
            <a:ext cx="6070022" cy="224996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F8F9C34-A61D-4383-B9FB-E275AEDE9A4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1923048" y="3284562"/>
            <a:ext cx="2296795" cy="17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711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8.2.2 Balónkový model rozpínání vesmíru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F8F9C34-A61D-4383-B9FB-E275AEDE9A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03915" y="1807601"/>
            <a:ext cx="4265167" cy="3322986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54CDF28-6AF5-4176-9A9F-62363D1EF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639"/>
              </p:ext>
            </p:extLst>
          </p:nvPr>
        </p:nvGraphicFramePr>
        <p:xfrm>
          <a:off x="5165578" y="2022737"/>
          <a:ext cx="6268720" cy="302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8295">
                  <a:extLst>
                    <a:ext uri="{9D8B030D-6E8A-4147-A177-3AD203B41FA5}">
                      <a16:colId xmlns:a16="http://schemas.microsoft.com/office/drawing/2014/main" val="1714433376"/>
                    </a:ext>
                  </a:extLst>
                </a:gridCol>
                <a:gridCol w="805815">
                  <a:extLst>
                    <a:ext uri="{9D8B030D-6E8A-4147-A177-3AD203B41FA5}">
                      <a16:colId xmlns:a16="http://schemas.microsoft.com/office/drawing/2014/main" val="983092662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504926594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187561109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580372391"/>
                    </a:ext>
                  </a:extLst>
                </a:gridCol>
                <a:gridCol w="1106805">
                  <a:extLst>
                    <a:ext uri="{9D8B030D-6E8A-4147-A177-3AD203B41FA5}">
                      <a16:colId xmlns:a16="http://schemas.microsoft.com/office/drawing/2014/main" val="532387309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Vzdálenost od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„galaxie“ G /cm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Měření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cs-CZ" sz="14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/cm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Měření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cs-CZ" sz="14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/cm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Měření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cs-CZ" sz="14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/cm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</a:t>
                      </a:r>
                      <a:r>
                        <a:rPr lang="cs-CZ" sz="14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 d</a:t>
                      </a:r>
                      <a:r>
                        <a:rPr lang="cs-CZ" sz="14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/cm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</a:t>
                      </a:r>
                      <a:r>
                        <a:rPr lang="cs-CZ" sz="14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 d</a:t>
                      </a:r>
                      <a:r>
                        <a:rPr lang="cs-CZ" sz="14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/cm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138369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Značka 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606201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Značka 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168548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Značka 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934225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Značka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358393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Značka 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852065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Obvod balónku /cm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246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38307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8.2.2 Balónkový model rozpínání vesmíru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F9385A9-97CC-4E2D-9C11-16A6A436AE32}"/>
              </a:ext>
            </a:extLst>
          </p:cNvPr>
          <p:cNvSpPr/>
          <p:nvPr/>
        </p:nvSpPr>
        <p:spPr>
          <a:xfrm>
            <a:off x="261256" y="1838796"/>
            <a:ext cx="102811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  <a:tab pos="914400" algn="l"/>
              </a:tabLst>
            </a:pP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 se změnila vzdálenost od „galaxie“ G ke zbývajícím značkám 1–5 po každém nafouknutí balónku?</a:t>
            </a:r>
          </a:p>
          <a:p>
            <a:pPr marL="3429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  <a:tab pos="914400" algn="l"/>
              </a:tabLst>
            </a:pPr>
            <a:endParaRPr lang="cs-CZ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  <a:tab pos="914400" algn="l"/>
              </a:tabLst>
            </a:pP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Vzdalovaly se více značky, které byly na počátku blíže nebo dále od G?</a:t>
            </a:r>
          </a:p>
          <a:p>
            <a:pPr marL="3429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  <a:tab pos="914400" algn="l"/>
              </a:tabLst>
            </a:pPr>
            <a:endParaRPr lang="cs-CZ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  <a:tab pos="914400" algn="l"/>
              </a:tabLst>
            </a:pP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Řekněme, že přifouknutí balónku trvá vždy stejnou dobu t (např. 10 s). </a:t>
            </a:r>
            <a:b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rozdílů d2 — d1 a d3 — d2 můžeme spočítat „rychlosti“ vzdalování </a:t>
            </a:r>
            <a:b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v1 = (d2 — d1)/t  a  v2 = (d3 — d2)/t </a:t>
            </a:r>
            <a:b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(naše rychlosti jsou malé, u galaxií ve vesmíru vycházejí v km/s!).</a:t>
            </a:r>
          </a:p>
          <a:p>
            <a:pPr marL="3429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  <a:tab pos="914400" algn="l"/>
              </a:tabLst>
            </a:pPr>
            <a:endParaRPr lang="cs-CZ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  <a:tab pos="914400" algn="l"/>
              </a:tabLst>
            </a:pP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Závisejí rychlosti na vzdálenosti d1? Pokud ano, jak?</a:t>
            </a:r>
          </a:p>
        </p:txBody>
      </p:sp>
    </p:spTree>
    <p:extLst>
      <p:ext uri="{BB962C8B-B14F-4D97-AF65-F5344CB8AC3E}">
        <p14:creationId xmlns:p14="http://schemas.microsoft.com/office/powerpoint/2010/main" val="241390297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8.2.3 Model souhvězdí Orionu</a:t>
            </a:r>
          </a:p>
        </p:txBody>
      </p:sp>
      <p:sp>
        <p:nvSpPr>
          <p:cNvPr id="174" name="Shape 174"/>
          <p:cNvSpPr/>
          <p:nvPr/>
        </p:nvSpPr>
        <p:spPr>
          <a:xfrm>
            <a:off x="261256" y="2812002"/>
            <a:ext cx="11685322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Materiály a nářadí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az-Cyrl-AZ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Špejle, papír, lepidlo nebo izolepa, svinovací metr, pásmo, barevný papír nebo pastelky/fixy, lepidlo, polystyrenová deska, případně internet nebo počítačový program typu </a:t>
            </a:r>
            <a:r>
              <a:rPr lang="cs-CZ" sz="2800" dirty="0" err="1">
                <a:solidFill>
                  <a:srgbClr val="002060"/>
                </a:solidFill>
              </a:rPr>
              <a:t>Stellarium</a:t>
            </a:r>
            <a:r>
              <a:rPr lang="cs-CZ" sz="2800" dirty="0">
                <a:solidFill>
                  <a:srgbClr val="002060"/>
                </a:solidFill>
              </a:rPr>
              <a:t>/Star chart.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471282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Postup: </a:t>
            </a:r>
            <a:r>
              <a:rPr lang="cs-CZ" sz="2800" dirty="0">
                <a:solidFill>
                  <a:srgbClr val="002060"/>
                </a:solidFill>
              </a:rPr>
              <a:t>Žák si udělá představu o významu souhvězdí a polohy hvězd v něm.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1949290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Metodická část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Vytvořit prostorový model souhvězdí Orionu.</a:t>
            </a: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0499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8.2.3 Model souhvězdí Orionu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30F5EFE-A649-4A30-A286-768AE0BC122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8" y="1708272"/>
            <a:ext cx="2742754" cy="366990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1B12006-537D-414F-AF54-D557424DEBD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849320" y="1627780"/>
            <a:ext cx="7360353" cy="38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9425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8.2.3 Model souhvězdí Orionu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65B8AC1-2E7E-42D6-A16D-67D03A754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419081"/>
              </p:ext>
            </p:extLst>
          </p:nvPr>
        </p:nvGraphicFramePr>
        <p:xfrm>
          <a:off x="422144" y="1841437"/>
          <a:ext cx="10515600" cy="33261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11223">
                  <a:extLst>
                    <a:ext uri="{9D8B030D-6E8A-4147-A177-3AD203B41FA5}">
                      <a16:colId xmlns:a16="http://schemas.microsoft.com/office/drawing/2014/main" val="2524311886"/>
                    </a:ext>
                  </a:extLst>
                </a:gridCol>
                <a:gridCol w="3561623">
                  <a:extLst>
                    <a:ext uri="{9D8B030D-6E8A-4147-A177-3AD203B41FA5}">
                      <a16:colId xmlns:a16="http://schemas.microsoft.com/office/drawing/2014/main" val="1451444157"/>
                    </a:ext>
                  </a:extLst>
                </a:gridCol>
                <a:gridCol w="1455025">
                  <a:extLst>
                    <a:ext uri="{9D8B030D-6E8A-4147-A177-3AD203B41FA5}">
                      <a16:colId xmlns:a16="http://schemas.microsoft.com/office/drawing/2014/main" val="2145757867"/>
                    </a:ext>
                  </a:extLst>
                </a:gridCol>
                <a:gridCol w="1423722">
                  <a:extLst>
                    <a:ext uri="{9D8B030D-6E8A-4147-A177-3AD203B41FA5}">
                      <a16:colId xmlns:a16="http://schemas.microsoft.com/office/drawing/2014/main" val="498520278"/>
                    </a:ext>
                  </a:extLst>
                </a:gridCol>
                <a:gridCol w="1564007">
                  <a:extLst>
                    <a:ext uri="{9D8B030D-6E8A-4147-A177-3AD203B41FA5}">
                      <a16:colId xmlns:a16="http://schemas.microsoft.com/office/drawing/2014/main" val="3917287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Hvězda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Vzdálenost r /</a:t>
                      </a:r>
                      <a:r>
                        <a:rPr lang="cs-CZ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 /cm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/cm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/ cm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249718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Betelgeuse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 4,1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87672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Rigel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269215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Bellatrix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067422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Mintaka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877711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Alnilam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 2,9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090891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Alnitak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 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526677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Saiph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 5,0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629671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M42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 2,3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25440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04259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lang="cs-CZ"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8.2.3 Model souhvězdí Orionu</a:t>
            </a:r>
          </a:p>
        </p:txBody>
      </p:sp>
      <p:pic>
        <p:nvPicPr>
          <p:cNvPr id="7" name="Obrázek6">
            <a:extLst>
              <a:ext uri="{FF2B5EF4-FFF2-40B4-BE49-F238E27FC236}">
                <a16:creationId xmlns:a16="http://schemas.microsoft.com/office/drawing/2014/main" id="{2628AFF0-54F6-4052-9C92-B55EDA94899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261256" y="1654089"/>
            <a:ext cx="7347530" cy="35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8467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48934854-248E-461B-8764-B1D131EA1BE8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5D5B77DD-D63F-412B-8DAD-A01FFFFFA716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498" name="Shape 498"/>
          <p:cNvSpPr/>
          <p:nvPr/>
        </p:nvSpPr>
        <p:spPr>
          <a:xfrm>
            <a:off x="0" y="1044405"/>
            <a:ext cx="1219200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Závěry, ověření výsledků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412530" y="1923452"/>
            <a:ext cx="11685322" cy="3447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cs-CZ" sz="2800" dirty="0">
                <a:solidFill>
                  <a:srgbClr val="002060"/>
                </a:solidFill>
              </a:rPr>
              <a:t>Co bude dál</a:t>
            </a:r>
            <a:r>
              <a:rPr sz="2800" dirty="0">
                <a:solidFill>
                  <a:srgbClr val="002060"/>
                </a:solidFill>
              </a:rPr>
              <a:t> (Feed Forward): </a:t>
            </a:r>
            <a:r>
              <a:rPr lang="cs-CZ" sz="2800" dirty="0">
                <a:solidFill>
                  <a:srgbClr val="002060"/>
                </a:solidFill>
              </a:rPr>
              <a:t>Plánujte další hodinu na základě výkonu žáka</a:t>
            </a:r>
            <a:r>
              <a:rPr sz="2800" dirty="0">
                <a:solidFill>
                  <a:srgbClr val="002060"/>
                </a:solidFill>
              </a:rPr>
              <a:t>:</a:t>
            </a:r>
          </a:p>
          <a:p>
            <a:pPr lvl="0"/>
            <a:endParaRPr sz="28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Obtížnost ve třídě</a:t>
            </a:r>
            <a:r>
              <a:rPr sz="2800" b="1" dirty="0">
                <a:solidFill>
                  <a:srgbClr val="002060"/>
                </a:solidFill>
              </a:rPr>
              <a:t>:</a:t>
            </a:r>
            <a:r>
              <a:rPr sz="28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V závislosti na tom, jak dobře žáci porozuměli materiálu </a:t>
            </a:r>
            <a:br>
              <a:rPr lang="cs-CZ" sz="2800" dirty="0">
                <a:solidFill>
                  <a:srgbClr val="002060"/>
                </a:solidFill>
              </a:rPr>
            </a:br>
            <a:r>
              <a:rPr lang="cs-CZ" sz="2800" dirty="0">
                <a:solidFill>
                  <a:srgbClr val="002060"/>
                </a:solidFill>
              </a:rPr>
              <a:t>a zvládli úkoly.</a:t>
            </a:r>
            <a:endParaRPr sz="28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Přístup k materiálu</a:t>
            </a:r>
            <a:r>
              <a:rPr sz="2800" dirty="0">
                <a:solidFill>
                  <a:srgbClr val="002060"/>
                </a:solidFill>
              </a:rPr>
              <a:t>: </a:t>
            </a:r>
            <a:r>
              <a:rPr lang="cs-CZ" sz="2800" dirty="0">
                <a:solidFill>
                  <a:srgbClr val="002060"/>
                </a:solidFill>
              </a:rPr>
              <a:t>Jaký je správný postup, který vám pomůže porozumět materiálu a splnit stanovené úkoly</a:t>
            </a:r>
            <a:r>
              <a:rPr sz="2800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Sebehodnocení</a:t>
            </a:r>
            <a:r>
              <a:rPr sz="2800" dirty="0">
                <a:solidFill>
                  <a:srgbClr val="002060"/>
                </a:solidFill>
              </a:rPr>
              <a:t>: </a:t>
            </a:r>
            <a:r>
              <a:rPr lang="cs-CZ" sz="2800" dirty="0">
                <a:solidFill>
                  <a:srgbClr val="002060"/>
                </a:solidFill>
              </a:rPr>
              <a:t>sebekázeň,</a:t>
            </a:r>
            <a:r>
              <a:rPr sz="28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vedení a kontrola činností</a:t>
            </a:r>
            <a:r>
              <a:rPr sz="2800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Individuální přístup</a:t>
            </a:r>
            <a:r>
              <a:rPr lang="cs-CZ" sz="2800" dirty="0">
                <a:solidFill>
                  <a:srgbClr val="002060"/>
                </a:solidFill>
              </a:rPr>
              <a:t>: Individuální hodnocení a vedení</a:t>
            </a:r>
            <a:r>
              <a:rPr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1F4DABE8-AE72-4301-BEC5-EAEBFCB9396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709AA62F-BCAB-4629-B7C4-096F41662BB1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7917" y="1072925"/>
            <a:ext cx="12192000" cy="657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13230">
              <a:defRPr sz="4600">
                <a:solidFill>
                  <a:srgbClr val="142A9D"/>
                </a:solidFill>
              </a:defRPr>
            </a:lvl1pPr>
          </a:lstStyle>
          <a:p>
            <a:pPr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Jak jsou moduly strukturovány</a:t>
            </a:r>
            <a:endParaRPr sz="4400" u="sng" dirty="0">
              <a:solidFill>
                <a:srgbClr val="00206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92783" y="2036010"/>
            <a:ext cx="11608597" cy="32306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algn="just">
              <a:defRPr sz="1800"/>
            </a:pPr>
            <a:r>
              <a:rPr sz="2000" dirty="0"/>
              <a:t>	</a:t>
            </a:r>
            <a:r>
              <a:rPr lang="cs-CZ" sz="2600" dirty="0">
                <a:solidFill>
                  <a:srgbClr val="002060"/>
                </a:solidFill>
              </a:rPr>
              <a:t>Každý modul je rozdělen do několika témat.</a:t>
            </a:r>
            <a:endParaRPr sz="2600" dirty="0">
              <a:solidFill>
                <a:srgbClr val="002060"/>
              </a:solidFill>
            </a:endParaRPr>
          </a:p>
          <a:p>
            <a:pPr lvl="0" algn="just">
              <a:defRPr sz="1800"/>
            </a:pPr>
            <a:r>
              <a:rPr sz="2600" dirty="0">
                <a:solidFill>
                  <a:srgbClr val="002060"/>
                </a:solidFill>
              </a:rPr>
              <a:t>	</a:t>
            </a:r>
            <a:r>
              <a:rPr lang="cs-CZ" sz="2600" dirty="0">
                <a:solidFill>
                  <a:srgbClr val="002060"/>
                </a:solidFill>
              </a:rPr>
              <a:t>Každé téma obsahuje</a:t>
            </a:r>
            <a:r>
              <a:rPr sz="2600" dirty="0">
                <a:solidFill>
                  <a:srgbClr val="002060"/>
                </a:solidFill>
              </a:rPr>
              <a:t>: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Stručný úvod a klíčová slova</a:t>
            </a:r>
            <a:r>
              <a:rPr sz="2000" dirty="0">
                <a:solidFill>
                  <a:srgbClr val="002060"/>
                </a:solidFill>
              </a:rPr>
              <a:t>;</a:t>
            </a:r>
          </a:p>
          <a:p>
            <a:pPr marL="1435100" lvl="0" indent="-304800" algn="l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Teoretická část pro učitele - Poskytuje základní informace potřebné k přípravě lekce na toto téma (v některých případech odkazy na další materiály na internetu).</a:t>
            </a:r>
          </a:p>
          <a:p>
            <a:pPr marL="1435100" lvl="0" indent="-304800" algn="l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Praktická cvičení pro žáky – (ve většině případů) připravené k použití ve třídě, doplněné odpověďmi.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850D3BD7-257A-462D-8479-26DD74A2234C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D1A32783-570E-4B76-A4B2-FB883A2295C5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506" name="Shape 506"/>
          <p:cNvSpPr/>
          <p:nvPr/>
        </p:nvSpPr>
        <p:spPr>
          <a:xfrm>
            <a:off x="261256" y="1054369"/>
            <a:ext cx="116853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Závěry, ověření výsledků </a:t>
            </a:r>
            <a:r>
              <a:rPr sz="4400" u="sng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07" name="Shape 507"/>
          <p:cNvSpPr/>
          <p:nvPr/>
        </p:nvSpPr>
        <p:spPr>
          <a:xfrm>
            <a:off x="261256" y="1915859"/>
            <a:ext cx="11685322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Příprava</a:t>
            </a:r>
            <a:r>
              <a:rPr sz="2800" dirty="0">
                <a:solidFill>
                  <a:srgbClr val="002060"/>
                </a:solidFill>
              </a:rPr>
              <a:t>: </a:t>
            </a:r>
            <a:r>
              <a:rPr lang="cs-CZ" sz="2400" dirty="0">
                <a:solidFill>
                  <a:srgbClr val="002060"/>
                </a:solidFill>
              </a:rPr>
              <a:t>Jasné a dobře definované cíle lekce a cvičení. Když budou dobře rozumět konečnému cíli, mohou se žáci snadněji a efektivněji zaměřit na konkrétní úkol / materiál</a:t>
            </a:r>
            <a:r>
              <a:rPr sz="2400" dirty="0">
                <a:solidFill>
                  <a:srgbClr val="002060"/>
                </a:solidFill>
              </a:rPr>
              <a:t>.</a:t>
            </a:r>
            <a:r>
              <a:rPr sz="2800" dirty="0">
                <a:solidFill>
                  <a:srgbClr val="002060"/>
                </a:solidFill>
              </a:rPr>
              <a:t>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sz="28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Ověřování</a:t>
            </a:r>
            <a:r>
              <a:rPr sz="2800" dirty="0">
                <a:solidFill>
                  <a:srgbClr val="002060"/>
                </a:solidFill>
              </a:rPr>
              <a:t>: </a:t>
            </a:r>
            <a:r>
              <a:rPr lang="cs-CZ" sz="2300" dirty="0">
                <a:solidFill>
                  <a:srgbClr val="002060"/>
                </a:solidFill>
              </a:rPr>
              <a:t>Jak jsem to udělal? Individuální hodnocení a zpětná vazba od učitele o práci žáka, která se konkrétně týká dosažení cíle. Poskytněte informace o pokroku žáka (nebo jeho nedostatku) a poskytněte pokyny, které pomohou dosáhnout cíle a dosáhnout očekávané úrovně.</a:t>
            </a:r>
            <a:endParaRPr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FAFEDBA9-8232-46EB-B435-372FD91950AE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661739D2-11F9-42BA-A045-07F1C81794BD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08" name="Shape 108"/>
          <p:cNvSpPr/>
          <p:nvPr/>
        </p:nvSpPr>
        <p:spPr>
          <a:xfrm>
            <a:off x="748072" y="2191194"/>
            <a:ext cx="11198505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502057" lvl="0" indent="-502057">
              <a:buClr>
                <a:srgbClr val="002060"/>
              </a:buClr>
              <a:buSzPct val="100000"/>
              <a:buAutoNum type="arabicPeriod"/>
            </a:pPr>
            <a:r>
              <a:rPr lang="cs-CZ" sz="2600" dirty="0">
                <a:solidFill>
                  <a:srgbClr val="002060"/>
                </a:solidFill>
              </a:rPr>
              <a:t>Pozorně si přečtěte teoretickou část pro učitele.</a:t>
            </a:r>
            <a:endParaRPr sz="2600" dirty="0">
              <a:solidFill>
                <a:srgbClr val="002060"/>
              </a:solidFill>
            </a:endParaRPr>
          </a:p>
          <a:p>
            <a:pPr lvl="0"/>
            <a:endParaRPr sz="2600" dirty="0">
              <a:solidFill>
                <a:srgbClr val="002060"/>
              </a:solidFill>
            </a:endParaRPr>
          </a:p>
          <a:p>
            <a:pPr marL="502057" lvl="0" indent="-502057">
              <a:buClr>
                <a:srgbClr val="002060"/>
              </a:buClr>
              <a:buSzPct val="100000"/>
              <a:buAutoNum type="arabicPeriod" startAt="2"/>
            </a:pPr>
            <a:r>
              <a:rPr lang="cs-CZ" sz="2600" dirty="0">
                <a:solidFill>
                  <a:srgbClr val="002060"/>
                </a:solidFill>
              </a:rPr>
              <a:t>Máte-li jakékoli dotazy, vyhledejte další materiál na stránce projektu </a:t>
            </a:r>
            <a:br>
              <a:rPr lang="cs-CZ" sz="2600" dirty="0">
                <a:solidFill>
                  <a:srgbClr val="002060"/>
                </a:solidFill>
              </a:rPr>
            </a:br>
            <a:r>
              <a:rPr lang="cs-CZ" sz="2600" dirty="0">
                <a:solidFill>
                  <a:srgbClr val="002060"/>
                </a:solidFill>
              </a:rPr>
              <a:t>(project-stars.com) nebo na jiných webových stránkách.</a:t>
            </a:r>
            <a:r>
              <a:rPr sz="2600" dirty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sz="2600" dirty="0">
                <a:solidFill>
                  <a:srgbClr val="002060"/>
                </a:solidFill>
              </a:rPr>
              <a:t>	</a:t>
            </a:r>
            <a:r>
              <a:rPr lang="cs-CZ" sz="2600" dirty="0">
                <a:solidFill>
                  <a:srgbClr val="F22D25"/>
                </a:solidFill>
              </a:rPr>
              <a:t>Pozor! Ujistěte se, že zdroje jsou spolehlivé!</a:t>
            </a:r>
            <a:endParaRPr sz="2600" dirty="0">
              <a:solidFill>
                <a:srgbClr val="F22D25"/>
              </a:solidFill>
            </a:endParaRPr>
          </a:p>
        </p:txBody>
      </p:sp>
      <p:sp>
        <p:nvSpPr>
          <p:cNvPr id="9" name="Shape 114">
            <a:extLst>
              <a:ext uri="{FF2B5EF4-FFF2-40B4-BE49-F238E27FC236}">
                <a16:creationId xmlns:a16="http://schemas.microsoft.com/office/drawing/2014/main" id="{C62839CD-CF2A-4145-ADA6-6B29B2B191F0}"/>
              </a:ext>
            </a:extLst>
          </p:cNvPr>
          <p:cNvSpPr/>
          <p:nvPr/>
        </p:nvSpPr>
        <p:spPr>
          <a:xfrm>
            <a:off x="-6762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Jak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lang="cs-CZ" sz="4400" u="sng" dirty="0">
                <a:solidFill>
                  <a:srgbClr val="002060"/>
                </a:solidFill>
              </a:rPr>
              <a:t>přistupovat k materiálu 1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57766CD6-1A30-4EC7-9007-558110A5F9D7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D2AFB0D9-C260-4509-8235-3A828CA36B4C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13" name="Shape 113"/>
          <p:cNvSpPr/>
          <p:nvPr/>
        </p:nvSpPr>
        <p:spPr>
          <a:xfrm>
            <a:off x="668185" y="2181619"/>
            <a:ext cx="11198506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buClr>
                <a:srgbClr val="002163"/>
              </a:buClr>
            </a:pPr>
            <a:r>
              <a:rPr lang="cs-CZ" sz="2600" dirty="0">
                <a:solidFill>
                  <a:srgbClr val="002163"/>
                </a:solidFill>
              </a:rPr>
              <a:t>Při přípravě teoretické části:</a:t>
            </a:r>
          </a:p>
          <a:p>
            <a:pPr lvl="0"/>
            <a:r>
              <a:rPr lang="cs-CZ">
                <a:solidFill>
                  <a:srgbClr val="002163"/>
                </a:solidFill>
              </a:rPr>
              <a:t>Metody </a:t>
            </a:r>
            <a:r>
              <a:rPr lang="cs-CZ" dirty="0">
                <a:solidFill>
                  <a:srgbClr val="002163"/>
                </a:solidFill>
              </a:rPr>
              <a:t>používané pro měření vzdáleností ve vesmíru nám umožňují vytvořit si představu o objektech kolem nás. Jsme totiž omezeni na pozorování z jednoho místa ve vesmíru, ze Země. Nejsložitější bývá pro žáky představivost o obrovských vzdálenostech nejenom ve Sluneční soustavě, ale i obecně ve vesmíru. Mezi jednotky vzdálenosti používané v astronomii patří: astronomická jednotka, světelný rok a parsek. Pro bližší hvězdy používáme metodu založenou na roční hvězdné paralaxe, což je metoda snáze představitelné pro žáky.</a:t>
            </a:r>
            <a:endParaRPr lang="ru-RU" dirty="0">
              <a:solidFill>
                <a:srgbClr val="002163"/>
              </a:solidFill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Jak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lang="cs-CZ" sz="4400" u="sng" dirty="0">
                <a:solidFill>
                  <a:srgbClr val="002060"/>
                </a:solidFill>
              </a:rPr>
              <a:t>přistupovat k materiálu 2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4CEB8788-6861-4F51-902A-57CA98832C78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0C739F15-AB8A-472A-9547-7741D95343D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20" name="Shape 120"/>
          <p:cNvSpPr/>
          <p:nvPr/>
        </p:nvSpPr>
        <p:spPr>
          <a:xfrm>
            <a:off x="496747" y="1970566"/>
            <a:ext cx="11198506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3"/>
            </a:pPr>
            <a:r>
              <a:rPr lang="cs-CZ" sz="2200" dirty="0">
                <a:solidFill>
                  <a:srgbClr val="002060"/>
                </a:solidFill>
              </a:rPr>
              <a:t>Přečtěte si pozorně praktická cvičení a jejich odpovědi.</a:t>
            </a:r>
            <a:endParaRPr sz="2200" dirty="0">
              <a:solidFill>
                <a:srgbClr val="002060"/>
              </a:solidFill>
            </a:endParaRPr>
          </a:p>
          <a:p>
            <a:pPr lvl="0"/>
            <a:endParaRPr sz="24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4"/>
            </a:pPr>
            <a:r>
              <a:rPr lang="cs-CZ" sz="2200" dirty="0">
                <a:solidFill>
                  <a:srgbClr val="002060"/>
                </a:solidFill>
              </a:rPr>
              <a:t>Pokud máte nějaké dotazy, podívejte se na další materiály a / nebo stránky projektu </a:t>
            </a:r>
            <a:br>
              <a:rPr lang="cs-CZ" sz="2200" dirty="0">
                <a:solidFill>
                  <a:srgbClr val="002060"/>
                </a:solidFill>
              </a:rPr>
            </a:br>
            <a:r>
              <a:rPr lang="cs-CZ" sz="2200" dirty="0">
                <a:solidFill>
                  <a:srgbClr val="002060"/>
                </a:solidFill>
              </a:rPr>
              <a:t>(project-stars.com) nebo na jiné webové stránky. </a:t>
            </a:r>
            <a:r>
              <a:rPr lang="cs-CZ" sz="2200" dirty="0">
                <a:solidFill>
                  <a:srgbClr val="F22D25"/>
                </a:solidFill>
              </a:rPr>
              <a:t>Pozor! Ujistěte se, že zdroje jsou spolehlivé!</a:t>
            </a:r>
            <a:endParaRPr sz="2200" dirty="0">
              <a:solidFill>
                <a:srgbClr val="F22D25"/>
              </a:solidFill>
            </a:endParaRPr>
          </a:p>
          <a:p>
            <a:pPr lvl="0"/>
            <a:endParaRPr sz="2400" dirty="0">
              <a:solidFill>
                <a:srgbClr val="002163"/>
              </a:solidFill>
            </a:endParaRPr>
          </a:p>
          <a:p>
            <a:pPr marL="457200" lvl="0" indent="-457200">
              <a:buClr>
                <a:srgbClr val="002163"/>
              </a:buClr>
              <a:buSzPct val="100000"/>
              <a:buFont typeface="+mj-lt"/>
              <a:buAutoNum type="arabicPeriod" startAt="5"/>
            </a:pPr>
            <a:r>
              <a:rPr lang="cs-CZ" sz="2200" dirty="0">
                <a:solidFill>
                  <a:srgbClr val="002163"/>
                </a:solidFill>
              </a:rPr>
              <a:t>Na základě teoretické části vyberte pro ilustraci praktická cvičení. Další cvičení můžete hledat </a:t>
            </a:r>
            <a:br>
              <a:rPr lang="cs-CZ" sz="2200" dirty="0">
                <a:solidFill>
                  <a:srgbClr val="002163"/>
                </a:solidFill>
              </a:rPr>
            </a:br>
            <a:r>
              <a:rPr lang="cs-CZ" sz="2200" dirty="0">
                <a:solidFill>
                  <a:srgbClr val="002163"/>
                </a:solidFill>
              </a:rPr>
              <a:t>v doplňkových materiálech a / nebo na stránce projektu (project-stars.com) nebo na jiných webových stránkách.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>
                <a:solidFill>
                  <a:srgbClr val="F22D25"/>
                </a:solidFill>
              </a:rPr>
              <a:t>Pozor! Ujistěte se, že zdroje jsou spolehlivé!</a:t>
            </a:r>
          </a:p>
        </p:txBody>
      </p:sp>
      <p:sp>
        <p:nvSpPr>
          <p:cNvPr id="9" name="Shape 114">
            <a:extLst>
              <a:ext uri="{FF2B5EF4-FFF2-40B4-BE49-F238E27FC236}">
                <a16:creationId xmlns:a16="http://schemas.microsoft.com/office/drawing/2014/main" id="{17C274E4-3DE8-4357-B821-416555839368}"/>
              </a:ext>
            </a:extLst>
          </p:cNvPr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Jak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lang="cs-CZ" sz="4400" u="sng" dirty="0">
                <a:solidFill>
                  <a:srgbClr val="002060"/>
                </a:solidFill>
              </a:rPr>
              <a:t>přistupovat k materiálu 3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26" name="Shape 126"/>
          <p:cNvSpPr/>
          <p:nvPr/>
        </p:nvSpPr>
        <p:spPr>
          <a:xfrm>
            <a:off x="496747" y="1895860"/>
            <a:ext cx="11198506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6"/>
            </a:pPr>
            <a:r>
              <a:rPr lang="cs-CZ" sz="2200" dirty="0">
                <a:solidFill>
                  <a:srgbClr val="002060"/>
                </a:solidFill>
              </a:rPr>
              <a:t>Uvědomte si, že některá cvičení vyžadují další materiály, které jsou ve třídě stěží dostupné. Pro ně je třeba se připravit předem - buď je dodat, nebo upozornit žáky, aby si je připravili předem!</a:t>
            </a:r>
            <a:endParaRPr sz="2200" dirty="0">
              <a:solidFill>
                <a:srgbClr val="002060"/>
              </a:solidFill>
            </a:endParaRPr>
          </a:p>
          <a:p>
            <a:pPr lvl="0"/>
            <a:endParaRPr sz="22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7"/>
            </a:pPr>
            <a:r>
              <a:rPr lang="cs-CZ" sz="2200" dirty="0">
                <a:solidFill>
                  <a:srgbClr val="002060"/>
                </a:solidFill>
              </a:rPr>
              <a:t>Doporučujeme vyzkoušet vybraná cvičení a udělat si vlastní úsudek ohledně složitosti a času potřebného k dokončení cvičení. Pokud se rozhodnete, můžete provádět změny, vynechat některé části, usnadnit si části cvičení, pokud to nenarušuje fyzikální význam úkolů.</a:t>
            </a:r>
            <a:endParaRPr sz="2200" dirty="0">
              <a:solidFill>
                <a:srgbClr val="002060"/>
              </a:solidFill>
            </a:endParaRPr>
          </a:p>
          <a:p>
            <a:pPr lvl="0"/>
            <a:endParaRPr sz="2400" dirty="0">
              <a:solidFill>
                <a:srgbClr val="002163"/>
              </a:solidFill>
            </a:endParaRPr>
          </a:p>
          <a:p>
            <a:pPr marL="457200" lvl="0" indent="-457200">
              <a:buClr>
                <a:srgbClr val="002163"/>
              </a:buClr>
              <a:buSzPct val="100000"/>
              <a:buFont typeface="+mj-lt"/>
              <a:buAutoNum type="arabicPeriod" startAt="8"/>
            </a:pPr>
            <a:r>
              <a:rPr lang="cs-CZ" sz="2200" dirty="0">
                <a:solidFill>
                  <a:srgbClr val="002163"/>
                </a:solidFill>
              </a:rPr>
              <a:t>Podle svého uvážení můžete dát některá cvičení (nebo některá z nich) za domácí úkoly, provést předběžnou přípravu doma nebo naopak nechat dokončit doma.</a:t>
            </a:r>
            <a:endParaRPr sz="2200" dirty="0">
              <a:solidFill>
                <a:srgbClr val="002163"/>
              </a:solidFill>
            </a:endParaRPr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4FF6AEB2-B1EB-48CA-89F9-0BEA488A7F26}"/>
              </a:ext>
            </a:extLst>
          </p:cNvPr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Jak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lang="cs-CZ" sz="4400" u="sng" dirty="0">
                <a:solidFill>
                  <a:srgbClr val="002060"/>
                </a:solidFill>
              </a:rPr>
              <a:t>přistupovat k materiálu 4</a:t>
            </a:r>
            <a:endParaRPr sz="4400" u="sng" dirty="0">
              <a:solidFill>
                <a:srgbClr val="002060"/>
              </a:solidFill>
            </a:endParaRPr>
          </a:p>
        </p:txBody>
      </p:sp>
      <p:pic>
        <p:nvPicPr>
          <p:cNvPr id="8" name="image2.jpg">
            <a:extLst>
              <a:ext uri="{FF2B5EF4-FFF2-40B4-BE49-F238E27FC236}">
                <a16:creationId xmlns:a16="http://schemas.microsoft.com/office/drawing/2014/main" id="{D6DA53BC-1A43-4671-9D80-69E6DB3E3E8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D8D5E18E-20A1-4D31-BBD7-E0497C007662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D8A46CFB-C2C3-482B-8175-3780BFCF28FA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9B96CC1A-5494-47C6-BD7F-49BB45CFCFC2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31" name="Shape 131"/>
          <p:cNvSpPr/>
          <p:nvPr/>
        </p:nvSpPr>
        <p:spPr>
          <a:xfrm>
            <a:off x="-6763" y="1054369"/>
            <a:ext cx="1219876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 err="1">
                <a:solidFill>
                  <a:srgbClr val="002060"/>
                </a:solidFill>
              </a:rPr>
              <a:t>Моdul</a:t>
            </a:r>
            <a:r>
              <a:rPr lang="cs-CZ" sz="4400" u="sng" dirty="0">
                <a:solidFill>
                  <a:srgbClr val="002060"/>
                </a:solidFill>
              </a:rPr>
              <a:t> 8 – obsah</a:t>
            </a:r>
          </a:p>
        </p:txBody>
      </p:sp>
      <p:sp>
        <p:nvSpPr>
          <p:cNvPr id="132" name="Shape 132"/>
          <p:cNvSpPr/>
          <p:nvPr/>
        </p:nvSpPr>
        <p:spPr>
          <a:xfrm>
            <a:off x="249956" y="1823810"/>
            <a:ext cx="11685322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8</a:t>
            </a:r>
            <a:r>
              <a:rPr sz="3600" dirty="0">
                <a:solidFill>
                  <a:srgbClr val="002060"/>
                </a:solidFill>
              </a:rPr>
              <a:t>.</a:t>
            </a:r>
            <a:r>
              <a:rPr lang="cs-CZ" sz="3600" dirty="0">
                <a:solidFill>
                  <a:srgbClr val="002060"/>
                </a:solidFill>
              </a:rPr>
              <a:t>1</a:t>
            </a:r>
            <a:r>
              <a:rPr sz="3600" dirty="0">
                <a:solidFill>
                  <a:srgbClr val="002060"/>
                </a:solidFill>
              </a:rPr>
              <a:t> </a:t>
            </a:r>
            <a:r>
              <a:rPr lang="cs-CZ" sz="3600" dirty="0">
                <a:solidFill>
                  <a:srgbClr val="002060"/>
                </a:solidFill>
              </a:rPr>
              <a:t>Jednotky vzdálenosti</a:t>
            </a:r>
            <a:endParaRPr sz="3600" dirty="0">
              <a:solidFill>
                <a:srgbClr val="002060"/>
              </a:solidFill>
            </a:endParaRPr>
          </a:p>
          <a:p>
            <a:pPr lvl="1"/>
            <a:r>
              <a:rPr sz="2800" dirty="0">
                <a:solidFill>
                  <a:srgbClr val="002060"/>
                </a:solidFill>
              </a:rPr>
              <a:t>   </a:t>
            </a:r>
            <a:r>
              <a:rPr sz="2400" dirty="0">
                <a:solidFill>
                  <a:srgbClr val="002060"/>
                </a:solidFill>
              </a:rPr>
              <a:t>  </a:t>
            </a:r>
            <a:r>
              <a:rPr lang="cs-CZ" sz="2800" dirty="0">
                <a:solidFill>
                  <a:srgbClr val="002060"/>
                </a:solidFill>
              </a:rPr>
              <a:t>Astronomická jednotka, světelný rok, parsek, roční paralaxa.</a:t>
            </a:r>
            <a:endParaRPr sz="2800" dirty="0">
              <a:solidFill>
                <a:srgbClr val="002060"/>
              </a:solidFill>
            </a:endParaRPr>
          </a:p>
          <a:p>
            <a:pPr lvl="0"/>
            <a:r>
              <a:rPr lang="cs-CZ" sz="3600" dirty="0">
                <a:solidFill>
                  <a:srgbClr val="002060"/>
                </a:solidFill>
              </a:rPr>
              <a:t>8</a:t>
            </a:r>
            <a:r>
              <a:rPr sz="3600" dirty="0">
                <a:solidFill>
                  <a:srgbClr val="002060"/>
                </a:solidFill>
              </a:rPr>
              <a:t>.</a:t>
            </a:r>
            <a:r>
              <a:rPr lang="cs-CZ" sz="3600" dirty="0">
                <a:solidFill>
                  <a:srgbClr val="002060"/>
                </a:solidFill>
              </a:rPr>
              <a:t>2</a:t>
            </a:r>
            <a:r>
              <a:rPr sz="3600" dirty="0">
                <a:solidFill>
                  <a:srgbClr val="002060"/>
                </a:solidFill>
              </a:rPr>
              <a:t> </a:t>
            </a:r>
            <a:r>
              <a:rPr lang="cs-CZ" sz="3600" dirty="0">
                <a:solidFill>
                  <a:srgbClr val="002060"/>
                </a:solidFill>
              </a:rPr>
              <a:t>Vzdálenosti ve vesmíru</a:t>
            </a:r>
            <a:endParaRPr sz="3600" dirty="0">
              <a:solidFill>
                <a:srgbClr val="002060"/>
              </a:solidFill>
            </a:endParaRPr>
          </a:p>
          <a:p>
            <a:pPr lvl="1"/>
            <a:r>
              <a:rPr sz="2800" dirty="0">
                <a:solidFill>
                  <a:srgbClr val="002060"/>
                </a:solidFill>
              </a:rPr>
              <a:t>	</a:t>
            </a:r>
            <a:r>
              <a:rPr lang="cs-CZ" sz="2800" dirty="0">
                <a:solidFill>
                  <a:srgbClr val="002060"/>
                </a:solidFill>
              </a:rPr>
              <a:t>Metody měření vzdáleností, model vesmíru, model souhvězdí.</a:t>
            </a:r>
            <a:endParaRPr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3986</Words>
  <Application>Microsoft Office PowerPoint</Application>
  <PresentationFormat>Širokouhlá</PresentationFormat>
  <Paragraphs>402</Paragraphs>
  <Slides>40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50" baseType="lpstr">
      <vt:lpstr>Arial</vt:lpstr>
      <vt:lpstr>Avenir Roman</vt:lpstr>
      <vt:lpstr>Calibri</vt:lpstr>
      <vt:lpstr>Calibri Light</vt:lpstr>
      <vt:lpstr>Franklin Gothic Book</vt:lpstr>
      <vt:lpstr>Symbol</vt:lpstr>
      <vt:lpstr>Times New Roman</vt:lpstr>
      <vt:lpstr>Verdana</vt:lpstr>
      <vt:lpstr>Verdana Bold</vt:lpstr>
      <vt:lpstr>Default</vt:lpstr>
      <vt:lpstr>Prezentácia programu PowerPoint</vt:lpstr>
      <vt:lpstr>Prezentácia programu PowerPoint</vt:lpstr>
      <vt:lpstr>Moduly projektu STARS</vt:lpstr>
      <vt:lpstr>Jak jsou moduly strukturovány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Andrea Vadasova</cp:lastModifiedBy>
  <cp:revision>56</cp:revision>
  <dcterms:modified xsi:type="dcterms:W3CDTF">2020-09-21T08:59:23Z</dcterms:modified>
</cp:coreProperties>
</file>