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362" r:id="rId3"/>
    <p:sldId id="363" r:id="rId4"/>
    <p:sldId id="364" r:id="rId5"/>
    <p:sldId id="365" r:id="rId6"/>
    <p:sldId id="366" r:id="rId7"/>
    <p:sldId id="367" r:id="rId8"/>
    <p:sldId id="264" r:id="rId9"/>
    <p:sldId id="318" r:id="rId10"/>
    <p:sldId id="319" r:id="rId11"/>
    <p:sldId id="268"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8" r:id="rId39"/>
    <p:sldId id="369" r:id="rId40"/>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1" autoAdjust="0"/>
    <p:restoredTop sz="93829" autoAdjust="0"/>
  </p:normalViewPr>
  <p:slideViewPr>
    <p:cSldViewPr snapToGrid="0">
      <p:cViewPr varScale="1">
        <p:scale>
          <a:sx n="65" d="100"/>
          <a:sy n="65" d="100"/>
        </p:scale>
        <p:origin x="486" y="66"/>
      </p:cViewPr>
      <p:guideLst/>
    </p:cSldViewPr>
  </p:slideViewPr>
  <p:notesTextViewPr>
    <p:cViewPr>
      <p:scale>
        <a:sx n="1" d="1"/>
        <a:sy n="1" d="1"/>
      </p:scale>
      <p:origin x="0" y="0"/>
    </p:cViewPr>
  </p:notesTextViewPr>
  <p:sorterViewPr>
    <p:cViewPr>
      <p:scale>
        <a:sx n="100" d="100"/>
        <a:sy n="100" d="100"/>
      </p:scale>
      <p:origin x="0" y="-42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146947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12528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34.xml"/><Relationship Id="rId4" Type="http://schemas.openxmlformats.org/officeDocument/2006/relationships/slide" Target="slide12.xml"/><Relationship Id="rId9" Type="http://schemas.openxmlformats.org/officeDocument/2006/relationships/slide" Target="slide3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youtu.be/8Are9dDbW24" TargetMode="External"/><Relationship Id="rId4" Type="http://schemas.openxmlformats.org/officeDocument/2006/relationships/hyperlink" Target="https://youtu.be/uaGEjrADGP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en-GB" sz="5400" b="1" dirty="0" smtClean="0">
                <a:solidFill>
                  <a:schemeClr val="accent2">
                    <a:lumMod val="50000"/>
                  </a:schemeClr>
                </a:solidFill>
                <a:latin typeface="Franklin Gothic Book" panose="020B0503020102020204" pitchFamily="34" charset="0"/>
              </a:rPr>
              <a:t>Training programme for teachers </a:t>
            </a:r>
            <a:r>
              <a:rPr lang="en-GB" sz="5400" b="1" dirty="0" smtClean="0">
                <a:solidFill>
                  <a:srgbClr val="843C0B"/>
                </a:solidFill>
                <a:latin typeface="Franklin Gothic Book"/>
                <a:ea typeface="Franklin Gothic Book"/>
                <a:cs typeface="Franklin Gothic Book"/>
                <a:sym typeface="Franklin Gothic Book"/>
              </a:rPr>
              <a:t>(O2)</a:t>
            </a:r>
          </a:p>
          <a:p>
            <a:pPr lvl="0" algn="ctr"/>
            <a:endParaRPr lang="en-GB" sz="1000" dirty="0" smtClean="0"/>
          </a:p>
          <a:p>
            <a:pPr lvl="0" algn="ctr"/>
            <a:r>
              <a:rPr lang="en-GB" sz="4400" b="1" dirty="0" smtClean="0">
                <a:solidFill>
                  <a:srgbClr val="152392"/>
                </a:solidFill>
              </a:rPr>
              <a:t>Module #8</a:t>
            </a:r>
          </a:p>
          <a:p>
            <a:pPr lvl="0" algn="ctr"/>
            <a:r>
              <a:rPr lang="en-GB" sz="4400" b="1" u="sng" dirty="0" smtClean="0">
                <a:solidFill>
                  <a:srgbClr val="152392"/>
                </a:solidFill>
              </a:rPr>
              <a:t>Our Galaxy and other galaxies</a:t>
            </a:r>
            <a:r>
              <a:rPr lang="en-GB" sz="4400" b="1" dirty="0" smtClean="0">
                <a:solidFill>
                  <a:srgbClr val="152392"/>
                </a:solidFill>
              </a:rPr>
              <a:t/>
            </a:r>
            <a:br>
              <a:rPr lang="en-GB" sz="4400" b="1" dirty="0" smtClean="0">
                <a:solidFill>
                  <a:srgbClr val="152392"/>
                </a:solidFill>
              </a:rPr>
            </a:br>
            <a:r>
              <a:rPr lang="en-GB" sz="4400" b="1" dirty="0" smtClean="0">
                <a:solidFill>
                  <a:srgbClr val="152392"/>
                </a:solidFill>
              </a:rPr>
              <a:t>Units, distances in Universe</a:t>
            </a:r>
            <a:endParaRPr lang="en-GB" sz="4400" b="1" dirty="0">
              <a:solidFill>
                <a:srgbClr val="1523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a:t>
            </a:r>
            <a:r>
              <a:rPr lang="cs-CZ" sz="4400" u="sng" dirty="0" err="1" smtClean="0">
                <a:solidFill>
                  <a:srgbClr val="002060"/>
                </a:solidFill>
              </a:rPr>
              <a:t>contents</a:t>
            </a:r>
            <a:endParaRPr lang="en-GB" sz="4400" u="sng" dirty="0">
              <a:solidFill>
                <a:srgbClr val="002060"/>
              </a:solidFill>
            </a:endParaRPr>
          </a:p>
        </p:txBody>
      </p:sp>
      <p:sp>
        <p:nvSpPr>
          <p:cNvPr id="138" name="Shape 138"/>
          <p:cNvSpPr/>
          <p:nvPr/>
        </p:nvSpPr>
        <p:spPr>
          <a:xfrm>
            <a:off x="249958" y="1830053"/>
            <a:ext cx="11685322" cy="23698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8.2 Distances in Universe</a:t>
            </a:r>
          </a:p>
          <a:p>
            <a:pPr marL="661736" lvl="1" indent="-280736">
              <a:buSzPct val="100000"/>
              <a:buChar char="•"/>
            </a:pPr>
            <a:r>
              <a:rPr lang="en-GB" sz="2800" dirty="0" smtClean="0">
                <a:solidFill>
                  <a:srgbClr val="002060"/>
                </a:solidFill>
              </a:rPr>
              <a:t>Our Galaxy, Local Group, galaxy cluster;</a:t>
            </a:r>
          </a:p>
          <a:p>
            <a:pPr marL="661736" lvl="1" indent="-280736">
              <a:buSzPct val="100000"/>
              <a:buChar char="•"/>
            </a:pPr>
            <a:r>
              <a:rPr lang="en-GB" sz="2800" dirty="0" smtClean="0">
                <a:solidFill>
                  <a:srgbClr val="002060"/>
                </a:solidFill>
              </a:rPr>
              <a:t>Cosmic distance ladder;</a:t>
            </a:r>
          </a:p>
          <a:p>
            <a:pPr marL="661736" lvl="1" indent="-280736">
              <a:buSzPct val="100000"/>
              <a:buChar char="•"/>
            </a:pPr>
            <a:r>
              <a:rPr lang="en-GB" sz="2800" dirty="0" smtClean="0">
                <a:solidFill>
                  <a:srgbClr val="002060"/>
                </a:solidFill>
              </a:rPr>
              <a:t>Standard candles;</a:t>
            </a:r>
          </a:p>
          <a:p>
            <a:pPr marL="661736" lvl="1" indent="-280736">
              <a:buSzPct val="100000"/>
              <a:buChar char="•"/>
            </a:pPr>
            <a:r>
              <a:rPr lang="en-GB" sz="2800" dirty="0" smtClean="0">
                <a:solidFill>
                  <a:srgbClr val="002060"/>
                </a:solidFill>
              </a:rPr>
              <a:t>Universe.</a:t>
            </a:r>
            <a:endParaRPr lang="en-GB" sz="2800" dirty="0">
              <a:solidFill>
                <a:srgbClr val="002060"/>
              </a:solidFill>
            </a:endParaRPr>
          </a:p>
        </p:txBody>
      </p:sp>
    </p:spTree>
    <p:extLst>
      <p:ext uri="{BB962C8B-B14F-4D97-AF65-F5344CB8AC3E}">
        <p14:creationId xmlns:p14="http://schemas.microsoft.com/office/powerpoint/2010/main" val="367541997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List of practical activities</a:t>
            </a:r>
            <a:endParaRPr lang="en-GB" sz="4400" u="sng" dirty="0">
              <a:solidFill>
                <a:srgbClr val="002060"/>
              </a:solidFill>
            </a:endParaRPr>
          </a:p>
        </p:txBody>
      </p:sp>
      <p:sp>
        <p:nvSpPr>
          <p:cNvPr id="156" name="Shape 156"/>
          <p:cNvSpPr/>
          <p:nvPr/>
        </p:nvSpPr>
        <p:spPr>
          <a:xfrm>
            <a:off x="261256" y="1941135"/>
            <a:ext cx="11685322" cy="20621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002060"/>
              </a:buClr>
              <a:buSzPct val="100000"/>
            </a:pPr>
            <a:r>
              <a:rPr lang="en-GB" sz="1600" dirty="0" smtClean="0">
                <a:solidFill>
                  <a:srgbClr val="002060"/>
                </a:solidFill>
                <a:hlinkClick r:id="rId4" action="ppaction://hlinksldjump"/>
              </a:rPr>
              <a:t>8.1.1	Parallax</a:t>
            </a:r>
            <a:endParaRPr lang="en-GB" sz="1600" dirty="0" smtClean="0">
              <a:solidFill>
                <a:srgbClr val="002060"/>
              </a:solidFill>
            </a:endParaRPr>
          </a:p>
          <a:p>
            <a:pPr lvl="0">
              <a:buClr>
                <a:srgbClr val="002060"/>
              </a:buClr>
              <a:buSzPct val="100000"/>
            </a:pPr>
            <a:r>
              <a:rPr lang="en-GB" sz="1600" dirty="0" smtClean="0">
                <a:solidFill>
                  <a:srgbClr val="002060"/>
                </a:solidFill>
                <a:hlinkClick r:id="rId5" action="ppaction://hlinksldjump"/>
              </a:rPr>
              <a:t>8.1.2	Measurement of distance</a:t>
            </a:r>
            <a:endParaRPr lang="en-GB" sz="1600" dirty="0" smtClean="0">
              <a:solidFill>
                <a:srgbClr val="002060"/>
              </a:solidFill>
            </a:endParaRPr>
          </a:p>
          <a:p>
            <a:pPr lvl="0">
              <a:buClr>
                <a:srgbClr val="002060"/>
              </a:buClr>
              <a:buSzPct val="100000"/>
            </a:pPr>
            <a:r>
              <a:rPr lang="en-GB" sz="1600" dirty="0" smtClean="0">
                <a:solidFill>
                  <a:srgbClr val="002060"/>
                </a:solidFill>
                <a:hlinkClick r:id="rId6" action="ppaction://hlinksldjump"/>
              </a:rPr>
              <a:t>8.1.3	Scales of planet distances in the Solar system</a:t>
            </a:r>
            <a:endParaRPr lang="en-GB" sz="1600" dirty="0" smtClean="0">
              <a:solidFill>
                <a:srgbClr val="002060"/>
              </a:solidFill>
            </a:endParaRPr>
          </a:p>
          <a:p>
            <a:pPr lvl="0">
              <a:buClr>
                <a:srgbClr val="002060"/>
              </a:buClr>
              <a:buSzPct val="100000"/>
            </a:pPr>
            <a:r>
              <a:rPr lang="en-GB" sz="1600" dirty="0" smtClean="0">
                <a:solidFill>
                  <a:srgbClr val="002060"/>
                </a:solidFill>
                <a:hlinkClick r:id="rId7" action="ppaction://hlinksldjump"/>
              </a:rPr>
              <a:t>8.1.4	Scales of planet size</a:t>
            </a:r>
            <a:r>
              <a:rPr lang="cs-CZ" sz="1600" dirty="0" smtClean="0">
                <a:solidFill>
                  <a:srgbClr val="002060"/>
                </a:solidFill>
                <a:hlinkClick r:id="rId7" action="ppaction://hlinksldjump"/>
              </a:rPr>
              <a:t>s</a:t>
            </a:r>
            <a:r>
              <a:rPr lang="en-GB" sz="1600" dirty="0" smtClean="0">
                <a:solidFill>
                  <a:srgbClr val="002060"/>
                </a:solidFill>
                <a:hlinkClick r:id="rId7" action="ppaction://hlinksldjump"/>
              </a:rPr>
              <a:t> in the Solar system</a:t>
            </a:r>
            <a:endParaRPr lang="en-GB" sz="1600" dirty="0" smtClean="0">
              <a:solidFill>
                <a:srgbClr val="002060"/>
              </a:solidFill>
            </a:endParaRPr>
          </a:p>
          <a:p>
            <a:pPr lvl="0">
              <a:buClr>
                <a:srgbClr val="002060"/>
              </a:buClr>
              <a:buSzPct val="100000"/>
            </a:pPr>
            <a:endParaRPr lang="en-GB" sz="1600" dirty="0" smtClean="0">
              <a:solidFill>
                <a:srgbClr val="002060"/>
              </a:solidFill>
            </a:endParaRPr>
          </a:p>
          <a:p>
            <a:pPr lvl="0">
              <a:buClr>
                <a:srgbClr val="002060"/>
              </a:buClr>
              <a:buSzPct val="100000"/>
            </a:pPr>
            <a:r>
              <a:rPr lang="en-GB" sz="1600" dirty="0" smtClean="0">
                <a:solidFill>
                  <a:srgbClr val="002060"/>
                </a:solidFill>
                <a:hlinkClick r:id="rId8" action="ppaction://hlinksldjump"/>
              </a:rPr>
              <a:t>8.2.1	Distances and scales in the Universe</a:t>
            </a:r>
            <a:endParaRPr lang="en-GB" sz="1600" dirty="0" smtClean="0">
              <a:solidFill>
                <a:srgbClr val="002060"/>
              </a:solidFill>
            </a:endParaRPr>
          </a:p>
          <a:p>
            <a:pPr lvl="0">
              <a:buClr>
                <a:srgbClr val="002060"/>
              </a:buClr>
              <a:buSzPct val="100000"/>
            </a:pPr>
            <a:r>
              <a:rPr lang="en-GB" sz="1600" dirty="0" smtClean="0">
                <a:solidFill>
                  <a:srgbClr val="002060"/>
                </a:solidFill>
                <a:hlinkClick r:id="rId9" action="ppaction://hlinksldjump"/>
              </a:rPr>
              <a:t>8.2.2	Balloon model of expanding Universe</a:t>
            </a:r>
            <a:endParaRPr lang="en-GB" sz="1600" dirty="0" smtClean="0">
              <a:solidFill>
                <a:srgbClr val="002060"/>
              </a:solidFill>
            </a:endParaRPr>
          </a:p>
          <a:p>
            <a:pPr lvl="0">
              <a:buClr>
                <a:srgbClr val="002060"/>
              </a:buClr>
              <a:buSzPct val="100000"/>
            </a:pPr>
            <a:r>
              <a:rPr lang="en-GB" sz="1600" dirty="0" smtClean="0">
                <a:solidFill>
                  <a:srgbClr val="002060"/>
                </a:solidFill>
                <a:hlinkClick r:id="rId10" action="ppaction://hlinksldjump"/>
              </a:rPr>
              <a:t>8.2.3	Model of Orion constellation</a:t>
            </a:r>
            <a:endParaRPr lang="en-GB" sz="1600" dirty="0">
              <a:solidFill>
                <a:srgbClr val="002060"/>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8.1.1 Parallax</a:t>
            </a:r>
            <a:endParaRPr lang="en-GB" sz="3200" dirty="0">
              <a:solidFill>
                <a:srgbClr val="02236A"/>
              </a:solidFill>
            </a:endParaRPr>
          </a:p>
        </p:txBody>
      </p:sp>
      <p:sp>
        <p:nvSpPr>
          <p:cNvPr id="174" name="Shape 174"/>
          <p:cNvSpPr/>
          <p:nvPr/>
        </p:nvSpPr>
        <p:spPr>
          <a:xfrm>
            <a:off x="261256" y="3014657"/>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Distance object (tree, lamppost), two hula-hoops, length measuring tool (long wooden metre), table or laboratory stand, tape measure.</a:t>
            </a:r>
            <a:endParaRPr lang="en-GB" sz="3600" dirty="0">
              <a:solidFill>
                <a:srgbClr val="002060"/>
              </a:solidFill>
            </a:endParaRPr>
          </a:p>
        </p:txBody>
      </p:sp>
      <p:sp>
        <p:nvSpPr>
          <p:cNvPr id="175" name="Shape 175"/>
          <p:cNvSpPr/>
          <p:nvPr/>
        </p:nvSpPr>
        <p:spPr>
          <a:xfrm>
            <a:off x="261256" y="4693686"/>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learns to measure the distance using parallax.</a:t>
            </a:r>
            <a:endParaRPr lang="en-GB" sz="2800" dirty="0">
              <a:solidFill>
                <a:srgbClr val="002060"/>
              </a:solidFill>
            </a:endParaRPr>
          </a:p>
        </p:txBody>
      </p:sp>
      <p:sp>
        <p:nvSpPr>
          <p:cNvPr id="176" name="Shape 176"/>
          <p:cNvSpPr/>
          <p:nvPr/>
        </p:nvSpPr>
        <p:spPr>
          <a:xfrm>
            <a:off x="261256" y="1937439"/>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a:t>
            </a:r>
            <a:r>
              <a:rPr lang="en-GB" sz="3600" dirty="0" smtClean="0">
                <a:solidFill>
                  <a:srgbClr val="002060"/>
                </a:solidFill>
              </a:rPr>
              <a:t>part</a:t>
            </a:r>
            <a:r>
              <a:rPr lang="en-GB" sz="3600" dirty="0" smtClean="0">
                <a:solidFill>
                  <a:srgbClr val="002060"/>
                </a:solidFill>
              </a:rPr>
              <a:t>: </a:t>
            </a:r>
            <a:r>
              <a:rPr lang="en-GB" sz="2800" dirty="0" smtClean="0">
                <a:solidFill>
                  <a:srgbClr val="002060"/>
                </a:solidFill>
              </a:rPr>
              <a:t>Introduction to the concept of parallax and its use to measure distances.</a:t>
            </a:r>
            <a:endParaRPr lang="en-GB" sz="2800" dirty="0">
              <a:solidFill>
                <a:srgbClr val="002060"/>
              </a:solidFill>
            </a:endParaRPr>
          </a:p>
        </p:txBody>
      </p:sp>
    </p:spTree>
    <p:extLst>
      <p:ext uri="{BB962C8B-B14F-4D97-AF65-F5344CB8AC3E}">
        <p14:creationId xmlns:p14="http://schemas.microsoft.com/office/powerpoint/2010/main" val="38520455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2" name="Skupina 1">
            <a:extLst>
              <a:ext uri="{FF2B5EF4-FFF2-40B4-BE49-F238E27FC236}">
                <a16:creationId xmlns:a16="http://schemas.microsoft.com/office/drawing/2014/main" id="{0D72AB52-D469-42E4-8888-E71EE083B001}"/>
              </a:ext>
            </a:extLst>
          </p:cNvPr>
          <p:cNvGrpSpPr/>
          <p:nvPr/>
        </p:nvGrpSpPr>
        <p:grpSpPr>
          <a:xfrm rot="16200000">
            <a:off x="4796496" y="-2766822"/>
            <a:ext cx="2346160" cy="10756337"/>
            <a:chOff x="5735955" y="1885633"/>
            <a:chExt cx="720090" cy="3301365"/>
          </a:xfrm>
        </p:grpSpPr>
        <p:sp>
          <p:nvSpPr>
            <p:cNvPr id="23" name="Ovál 22">
              <a:extLst>
                <a:ext uri="{FF2B5EF4-FFF2-40B4-BE49-F238E27FC236}">
                  <a16:creationId xmlns:a16="http://schemas.microsoft.com/office/drawing/2014/main" id="{0B91C8C0-1412-4C94-A73A-2EB714F55316}"/>
                </a:ext>
              </a:extLst>
            </p:cNvPr>
            <p:cNvSpPr/>
            <p:nvPr/>
          </p:nvSpPr>
          <p:spPr>
            <a:xfrm>
              <a:off x="5735955" y="4611688"/>
              <a:ext cx="360045" cy="360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24" name="Přímá spojnice 23">
              <a:extLst>
                <a:ext uri="{FF2B5EF4-FFF2-40B4-BE49-F238E27FC236}">
                  <a16:creationId xmlns:a16="http://schemas.microsoft.com/office/drawing/2014/main" id="{FB615454-E15D-4D95-8017-893B31941B5B}"/>
                </a:ext>
              </a:extLst>
            </p:cNvPr>
            <p:cNvCxnSpPr/>
            <p:nvPr/>
          </p:nvCxnSpPr>
          <p:spPr>
            <a:xfrm flipV="1">
              <a:off x="6098540" y="2130743"/>
              <a:ext cx="0" cy="3056255"/>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82192CA6-6385-4168-871F-EA9904627B3E}"/>
                </a:ext>
              </a:extLst>
            </p:cNvPr>
            <p:cNvSpPr/>
            <p:nvPr/>
          </p:nvSpPr>
          <p:spPr>
            <a:xfrm>
              <a:off x="6062980" y="1885633"/>
              <a:ext cx="71755" cy="740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6" name="Ovál 25">
              <a:extLst>
                <a:ext uri="{FF2B5EF4-FFF2-40B4-BE49-F238E27FC236}">
                  <a16:creationId xmlns:a16="http://schemas.microsoft.com/office/drawing/2014/main" id="{B1BB06CF-0F9F-4027-80A3-8F106BC03585}"/>
                </a:ext>
              </a:extLst>
            </p:cNvPr>
            <p:cNvSpPr/>
            <p:nvPr/>
          </p:nvSpPr>
          <p:spPr>
            <a:xfrm>
              <a:off x="6096000" y="4612323"/>
              <a:ext cx="360045" cy="360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bdélník 26">
              <a:extLst>
                <a:ext uri="{FF2B5EF4-FFF2-40B4-BE49-F238E27FC236}">
                  <a16:creationId xmlns:a16="http://schemas.microsoft.com/office/drawing/2014/main" id="{83594FB5-B88A-4A20-B007-3443C53FFCEE}"/>
                </a:ext>
              </a:extLst>
            </p:cNvPr>
            <p:cNvSpPr/>
            <p:nvPr/>
          </p:nvSpPr>
          <p:spPr>
            <a:xfrm>
              <a:off x="5772150" y="4256723"/>
              <a:ext cx="647700" cy="45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bdélník 27">
              <a:extLst>
                <a:ext uri="{FF2B5EF4-FFF2-40B4-BE49-F238E27FC236}">
                  <a16:creationId xmlns:a16="http://schemas.microsoft.com/office/drawing/2014/main" id="{4AB6BD8B-7C37-482A-A47A-9822B06AA344}"/>
                </a:ext>
              </a:extLst>
            </p:cNvPr>
            <p:cNvSpPr/>
            <p:nvPr/>
          </p:nvSpPr>
          <p:spPr>
            <a:xfrm>
              <a:off x="5827395" y="4257358"/>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9" name="Obdélník 28">
              <a:extLst>
                <a:ext uri="{FF2B5EF4-FFF2-40B4-BE49-F238E27FC236}">
                  <a16:creationId xmlns:a16="http://schemas.microsoft.com/office/drawing/2014/main" id="{1A532C66-7471-4F28-A5D6-AD1F5DEE349B}"/>
                </a:ext>
              </a:extLst>
            </p:cNvPr>
            <p:cNvSpPr/>
            <p:nvPr/>
          </p:nvSpPr>
          <p:spPr>
            <a:xfrm>
              <a:off x="5930900" y="4256723"/>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bdélník 29">
              <a:extLst>
                <a:ext uri="{FF2B5EF4-FFF2-40B4-BE49-F238E27FC236}">
                  <a16:creationId xmlns:a16="http://schemas.microsoft.com/office/drawing/2014/main" id="{0B82DF1B-BEE3-441B-BDF0-2DEB702088C8}"/>
                </a:ext>
              </a:extLst>
            </p:cNvPr>
            <p:cNvSpPr/>
            <p:nvPr/>
          </p:nvSpPr>
          <p:spPr>
            <a:xfrm>
              <a:off x="6026785" y="4257993"/>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bdélník 30">
              <a:extLst>
                <a:ext uri="{FF2B5EF4-FFF2-40B4-BE49-F238E27FC236}">
                  <a16:creationId xmlns:a16="http://schemas.microsoft.com/office/drawing/2014/main" id="{BD426508-F6E7-476B-BF61-42B8951BF3E2}"/>
                </a:ext>
              </a:extLst>
            </p:cNvPr>
            <p:cNvSpPr/>
            <p:nvPr/>
          </p:nvSpPr>
          <p:spPr>
            <a:xfrm>
              <a:off x="6129655" y="4258628"/>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bdélník 31">
              <a:extLst>
                <a:ext uri="{FF2B5EF4-FFF2-40B4-BE49-F238E27FC236}">
                  <a16:creationId xmlns:a16="http://schemas.microsoft.com/office/drawing/2014/main" id="{5B39E274-BF23-4AA4-A298-21355AFB72CE}"/>
                </a:ext>
              </a:extLst>
            </p:cNvPr>
            <p:cNvSpPr/>
            <p:nvPr/>
          </p:nvSpPr>
          <p:spPr>
            <a:xfrm>
              <a:off x="6223635" y="4256088"/>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bdélník 32">
              <a:extLst>
                <a:ext uri="{FF2B5EF4-FFF2-40B4-BE49-F238E27FC236}">
                  <a16:creationId xmlns:a16="http://schemas.microsoft.com/office/drawing/2014/main" id="{F2ED63E8-89D4-4C85-951E-C76CACCA66ED}"/>
                </a:ext>
              </a:extLst>
            </p:cNvPr>
            <p:cNvSpPr/>
            <p:nvPr/>
          </p:nvSpPr>
          <p:spPr>
            <a:xfrm>
              <a:off x="6325870" y="4255453"/>
              <a:ext cx="45085" cy="45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4" name="Přímá spojnice 33">
              <a:extLst>
                <a:ext uri="{FF2B5EF4-FFF2-40B4-BE49-F238E27FC236}">
                  <a16:creationId xmlns:a16="http://schemas.microsoft.com/office/drawing/2014/main" id="{D11AAEC8-7E24-4C93-93EE-512430DF420E}"/>
                </a:ext>
              </a:extLst>
            </p:cNvPr>
            <p:cNvCxnSpPr/>
            <p:nvPr/>
          </p:nvCxnSpPr>
          <p:spPr>
            <a:xfrm flipV="1">
              <a:off x="5903595" y="2617153"/>
              <a:ext cx="193040" cy="2181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AD4C72EE-5569-46E4-BE8C-0D2E3AC9D28E}"/>
                </a:ext>
              </a:extLst>
            </p:cNvPr>
            <p:cNvCxnSpPr/>
            <p:nvPr/>
          </p:nvCxnSpPr>
          <p:spPr>
            <a:xfrm flipH="1" flipV="1">
              <a:off x="6101715" y="2630488"/>
              <a:ext cx="187960" cy="2174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ulka 2">
            <a:extLst>
              <a:ext uri="{FF2B5EF4-FFF2-40B4-BE49-F238E27FC236}">
                <a16:creationId xmlns:a16="http://schemas.microsoft.com/office/drawing/2014/main" id="{166A0387-43C4-4B24-A606-6D75A544B3C9}"/>
              </a:ext>
            </a:extLst>
          </p:cNvPr>
          <p:cNvGraphicFramePr>
            <a:graphicFrameLocks noGrp="1"/>
          </p:cNvGraphicFramePr>
          <p:nvPr>
            <p:extLst>
              <p:ext uri="{D42A27DB-BD31-4B8C-83A1-F6EECF244321}">
                <p14:modId xmlns:p14="http://schemas.microsoft.com/office/powerpoint/2010/main" val="3165959236"/>
              </p:ext>
            </p:extLst>
          </p:nvPr>
        </p:nvGraphicFramePr>
        <p:xfrm>
          <a:off x="775485" y="3698133"/>
          <a:ext cx="5753735" cy="1737360"/>
        </p:xfrm>
        <a:graphic>
          <a:graphicData uri="http://schemas.openxmlformats.org/drawingml/2006/table">
            <a:tbl>
              <a:tblPr firstRow="1" firstCol="1" bandRow="1">
                <a:tableStyleId>{5940675A-B579-460E-94D1-54222C63F5DA}</a:tableStyleId>
              </a:tblPr>
              <a:tblGrid>
                <a:gridCol w="1917700">
                  <a:extLst>
                    <a:ext uri="{9D8B030D-6E8A-4147-A177-3AD203B41FA5}">
                      <a16:colId xmlns:a16="http://schemas.microsoft.com/office/drawing/2014/main" val="2975797459"/>
                    </a:ext>
                  </a:extLst>
                </a:gridCol>
                <a:gridCol w="1917700">
                  <a:extLst>
                    <a:ext uri="{9D8B030D-6E8A-4147-A177-3AD203B41FA5}">
                      <a16:colId xmlns:a16="http://schemas.microsoft.com/office/drawing/2014/main" val="451888995"/>
                    </a:ext>
                  </a:extLst>
                </a:gridCol>
                <a:gridCol w="1918335">
                  <a:extLst>
                    <a:ext uri="{9D8B030D-6E8A-4147-A177-3AD203B41FA5}">
                      <a16:colId xmlns:a16="http://schemas.microsoft.com/office/drawing/2014/main" val="616413964"/>
                    </a:ext>
                  </a:extLst>
                </a:gridCol>
              </a:tblGrid>
              <a:tr h="0">
                <a:tc>
                  <a:txBody>
                    <a:bodyPr/>
                    <a:lstStyle/>
                    <a:p>
                      <a:pPr algn="ctr">
                        <a:lnSpc>
                          <a:spcPct val="150000"/>
                        </a:lnSpc>
                        <a:spcAft>
                          <a:spcPts val="0"/>
                        </a:spcAft>
                      </a:pPr>
                      <a:r>
                        <a:rPr lang="en-GB" sz="1200" noProof="0" dirty="0" smtClean="0">
                          <a:effectLst/>
                        </a:rPr>
                        <a:t>Distance of the close object</a:t>
                      </a:r>
                    </a:p>
                    <a:p>
                      <a:pPr algn="ctr">
                        <a:lnSpc>
                          <a:spcPct val="150000"/>
                        </a:lnSpc>
                        <a:spcAft>
                          <a:spcPts val="0"/>
                        </a:spcAft>
                      </a:pPr>
                      <a:r>
                        <a:rPr lang="en-GB" sz="1200" noProof="0" dirty="0" smtClean="0">
                          <a:effectLst/>
                        </a:rPr>
                        <a:t>(coffee table with metre)</a:t>
                      </a:r>
                      <a:endParaRPr lang="en-GB" sz="1200" noProof="0" dirty="0">
                        <a:effectLst/>
                      </a:endParaRPr>
                    </a:p>
                  </a:txBody>
                  <a:tcPr marL="68580" marR="68580" marT="0" marB="0" anchor="ctr"/>
                </a:tc>
                <a:tc>
                  <a:txBody>
                    <a:bodyPr/>
                    <a:lstStyle/>
                    <a:p>
                      <a:pPr algn="ctr">
                        <a:lnSpc>
                          <a:spcPct val="150000"/>
                        </a:lnSpc>
                        <a:spcAft>
                          <a:spcPts val="0"/>
                        </a:spcAft>
                      </a:pPr>
                      <a:r>
                        <a:rPr lang="en-GB" sz="1200" noProof="0" dirty="0" smtClean="0">
                          <a:effectLst/>
                        </a:rPr>
                        <a:t>The number on the metre that overlaps with the distant object ON THE LEFT</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200" noProof="0" dirty="0" smtClean="0">
                          <a:effectLst/>
                        </a:rPr>
                        <a:t>The number on the metre that overlaps with the distant object ON THE RIGHT</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8905650"/>
                  </a:ext>
                </a:extLst>
              </a:tr>
              <a:tr h="0">
                <a:tc>
                  <a:txBody>
                    <a:bodyPr/>
                    <a:lstStyle/>
                    <a:p>
                      <a:pPr algn="ctr">
                        <a:lnSpc>
                          <a:spcPct val="150000"/>
                        </a:lnSpc>
                        <a:spcAft>
                          <a:spcPts val="0"/>
                        </a:spcAft>
                      </a:pPr>
                      <a:r>
                        <a:rPr lang="en-GB" sz="1200" noProof="0" dirty="0" smtClean="0">
                          <a:effectLst/>
                        </a:rPr>
                        <a:t>2 metres</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400" noProof="0" dirty="0" smtClean="0">
                          <a:effectLst/>
                        </a:rPr>
                        <a:t> </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400" noProof="0" dirty="0" smtClean="0">
                          <a:effectLst/>
                        </a:rPr>
                        <a:t> </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568028"/>
                  </a:ext>
                </a:extLst>
              </a:tr>
              <a:tr h="0">
                <a:tc>
                  <a:txBody>
                    <a:bodyPr/>
                    <a:lstStyle/>
                    <a:p>
                      <a:pPr algn="ctr">
                        <a:lnSpc>
                          <a:spcPct val="150000"/>
                        </a:lnSpc>
                        <a:spcAft>
                          <a:spcPts val="0"/>
                        </a:spcAft>
                      </a:pPr>
                      <a:r>
                        <a:rPr lang="en-GB" sz="1200" noProof="0" dirty="0" smtClean="0">
                          <a:effectLst/>
                        </a:rPr>
                        <a:t>4 metres</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400" noProof="0" dirty="0" smtClean="0">
                          <a:effectLst/>
                        </a:rPr>
                        <a:t> </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400" noProof="0" dirty="0" smtClean="0">
                          <a:effectLst/>
                        </a:rPr>
                        <a:t> </a:t>
                      </a:r>
                      <a:endParaRPr lang="en-GB"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0339128"/>
                  </a:ext>
                </a:extLst>
              </a:tr>
            </a:tbl>
          </a:graphicData>
        </a:graphic>
      </p:graphicFrame>
      <p:sp>
        <p:nvSpPr>
          <p:cNvPr id="2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8.1.1 Parallax</a:t>
            </a:r>
            <a:endParaRPr lang="en-GB" sz="3200" dirty="0">
              <a:solidFill>
                <a:srgbClr val="02236A"/>
              </a:solidFill>
            </a:endParaRPr>
          </a:p>
        </p:txBody>
      </p:sp>
    </p:spTree>
    <p:extLst>
      <p:ext uri="{BB962C8B-B14F-4D97-AF65-F5344CB8AC3E}">
        <p14:creationId xmlns:p14="http://schemas.microsoft.com/office/powerpoint/2010/main" val="214545081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a:extLst>
              <a:ext uri="{FF2B5EF4-FFF2-40B4-BE49-F238E27FC236}">
                <a16:creationId xmlns:a16="http://schemas.microsoft.com/office/drawing/2014/main" id="{41882B5D-B6B3-494A-A38E-CCE44D0CE5B5}"/>
              </a:ext>
            </a:extLst>
          </p:cNvPr>
          <p:cNvSpPr/>
          <p:nvPr/>
        </p:nvSpPr>
        <p:spPr>
          <a:xfrm>
            <a:off x="385011" y="2194298"/>
            <a:ext cx="11417968" cy="1754326"/>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n-US" sz="2400" dirty="0" smtClean="0">
                <a:latin typeface="Calibri" panose="020F0502020204030204" pitchFamily="34" charset="0"/>
                <a:ea typeface="Times New Roman" panose="02020603050405020304" pitchFamily="18" charset="0"/>
                <a:cs typeface="Calibri" panose="020F0502020204030204" pitchFamily="34" charset="0"/>
              </a:rPr>
              <a:t>What </a:t>
            </a:r>
            <a:r>
              <a:rPr lang="en-US" sz="2400" dirty="0">
                <a:latin typeface="Calibri" panose="020F0502020204030204" pitchFamily="34" charset="0"/>
                <a:ea typeface="Times New Roman" panose="02020603050405020304" pitchFamily="18" charset="0"/>
                <a:cs typeface="Calibri" panose="020F0502020204030204" pitchFamily="34" charset="0"/>
              </a:rPr>
              <a:t>is the relationship between the distance of the object and the apparent change of position when viewed from a different perspective?</a:t>
            </a:r>
            <a:endParaRPr lang="cs-CZ" sz="2400" dirty="0" smtClean="0">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a:lnSpc>
                <a:spcPct val="150000"/>
              </a:lnSpc>
              <a:spcAft>
                <a:spcPts val="0"/>
              </a:spcAft>
              <a:buFont typeface="Arial" panose="020B0604020202020204" pitchFamily="34" charset="0"/>
              <a:buChar char="•"/>
            </a:pPr>
            <a:r>
              <a:rPr lang="en-US" sz="2400" dirty="0" smtClean="0">
                <a:latin typeface="Calibri" panose="020F0502020204030204" pitchFamily="34" charset="0"/>
                <a:ea typeface="Times New Roman" panose="02020603050405020304" pitchFamily="18" charset="0"/>
                <a:cs typeface="Calibri" panose="020F0502020204030204" pitchFamily="34" charset="0"/>
              </a:rPr>
              <a:t>Where </a:t>
            </a:r>
            <a:r>
              <a:rPr lang="en-US" sz="2400" dirty="0">
                <a:latin typeface="Calibri" panose="020F0502020204030204" pitchFamily="34" charset="0"/>
                <a:ea typeface="Times New Roman" panose="02020603050405020304" pitchFamily="18" charset="0"/>
                <a:cs typeface="Calibri" panose="020F0502020204030204" pitchFamily="34" charset="0"/>
              </a:rPr>
              <a:t>and how is this method used in astronomy?</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8.1.1 Parallax</a:t>
            </a:r>
            <a:endParaRPr lang="en-GB" sz="3200" dirty="0">
              <a:solidFill>
                <a:srgbClr val="02236A"/>
              </a:solidFill>
            </a:endParaRPr>
          </a:p>
        </p:txBody>
      </p:sp>
    </p:spTree>
    <p:extLst>
      <p:ext uri="{BB962C8B-B14F-4D97-AF65-F5344CB8AC3E}">
        <p14:creationId xmlns:p14="http://schemas.microsoft.com/office/powerpoint/2010/main" val="87394691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8.1.2 Measurement of distances</a:t>
            </a:r>
            <a:endParaRPr lang="en-GB" sz="3200" dirty="0">
              <a:solidFill>
                <a:srgbClr val="02236A"/>
              </a:solidFill>
            </a:endParaRPr>
          </a:p>
        </p:txBody>
      </p:sp>
      <p:sp>
        <p:nvSpPr>
          <p:cNvPr id="174" name="Shape 174"/>
          <p:cNvSpPr/>
          <p:nvPr/>
        </p:nvSpPr>
        <p:spPr>
          <a:xfrm>
            <a:off x="261256" y="3033731"/>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Clearly visible object (e.g. hall tower, tall chimney), band, compass or compass</a:t>
            </a:r>
            <a:r>
              <a:rPr lang="en-GB" sz="2800" dirty="0" smtClean="0">
                <a:solidFill>
                  <a:srgbClr val="002060"/>
                </a:solidFill>
              </a:rPr>
              <a:t>.</a:t>
            </a:r>
            <a:endParaRPr lang="en-GB" sz="3600" dirty="0">
              <a:solidFill>
                <a:srgbClr val="002060"/>
              </a:solidFill>
            </a:endParaRPr>
          </a:p>
        </p:txBody>
      </p:sp>
      <p:sp>
        <p:nvSpPr>
          <p:cNvPr id="175" name="Shape 175"/>
          <p:cNvSpPr/>
          <p:nvPr/>
        </p:nvSpPr>
        <p:spPr>
          <a:xfrm>
            <a:off x="261256" y="4342226"/>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will learn to measure earth distances by astronomical method.</a:t>
            </a:r>
            <a:endParaRPr lang="en-GB" sz="2800" dirty="0">
              <a:solidFill>
                <a:srgbClr val="002060"/>
              </a:solidFill>
            </a:endParaRPr>
          </a:p>
        </p:txBody>
      </p:sp>
      <p:sp>
        <p:nvSpPr>
          <p:cNvPr id="176" name="Shape 176"/>
          <p:cNvSpPr/>
          <p:nvPr/>
        </p:nvSpPr>
        <p:spPr>
          <a:xfrm>
            <a:off x="261256" y="1803467"/>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Measurement of terrestrial distances by astronomical method.</a:t>
            </a:r>
            <a:endParaRPr lang="en-GB" sz="2800" dirty="0">
              <a:solidFill>
                <a:srgbClr val="002060"/>
              </a:solidFill>
            </a:endParaRPr>
          </a:p>
        </p:txBody>
      </p:sp>
    </p:spTree>
    <p:extLst>
      <p:ext uri="{BB962C8B-B14F-4D97-AF65-F5344CB8AC3E}">
        <p14:creationId xmlns:p14="http://schemas.microsoft.com/office/powerpoint/2010/main" val="8333222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52" name="Skupina 51">
            <a:extLst>
              <a:ext uri="{FF2B5EF4-FFF2-40B4-BE49-F238E27FC236}">
                <a16:creationId xmlns:a16="http://schemas.microsoft.com/office/drawing/2014/main" id="{45736E2C-7CFF-4E5E-8F79-FB881AD17094}"/>
              </a:ext>
            </a:extLst>
          </p:cNvPr>
          <p:cNvGrpSpPr/>
          <p:nvPr/>
        </p:nvGrpSpPr>
        <p:grpSpPr>
          <a:xfrm>
            <a:off x="2534881" y="1624340"/>
            <a:ext cx="6488803" cy="4014204"/>
            <a:chOff x="3564255" y="1862773"/>
            <a:chExt cx="5063490" cy="3132455"/>
          </a:xfrm>
        </p:grpSpPr>
        <p:cxnSp>
          <p:nvCxnSpPr>
            <p:cNvPr id="57" name="Přímá spojnice 56">
              <a:extLst>
                <a:ext uri="{FF2B5EF4-FFF2-40B4-BE49-F238E27FC236}">
                  <a16:creationId xmlns:a16="http://schemas.microsoft.com/office/drawing/2014/main" id="{FE8A410A-34FD-45EC-AFBB-B556DD853B8F}"/>
                </a:ext>
              </a:extLst>
            </p:cNvPr>
            <p:cNvCxnSpPr/>
            <p:nvPr/>
          </p:nvCxnSpPr>
          <p:spPr>
            <a:xfrm>
              <a:off x="4819650" y="4418013"/>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77A5083E-1674-4504-B9C2-BCC7F8D388E9}"/>
                </a:ext>
              </a:extLst>
            </p:cNvPr>
            <p:cNvCxnSpPr/>
            <p:nvPr/>
          </p:nvCxnSpPr>
          <p:spPr>
            <a:xfrm>
              <a:off x="4810760" y="4270058"/>
              <a:ext cx="0" cy="2749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a:extLst>
                <a:ext uri="{FF2B5EF4-FFF2-40B4-BE49-F238E27FC236}">
                  <a16:creationId xmlns:a16="http://schemas.microsoft.com/office/drawing/2014/main" id="{1BFD20A2-5F18-4A28-9A4C-B9FA1527A80C}"/>
                </a:ext>
              </a:extLst>
            </p:cNvPr>
            <p:cNvCxnSpPr/>
            <p:nvPr/>
          </p:nvCxnSpPr>
          <p:spPr>
            <a:xfrm>
              <a:off x="6271895" y="4297363"/>
              <a:ext cx="0" cy="2749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Skupina 59">
              <a:extLst>
                <a:ext uri="{FF2B5EF4-FFF2-40B4-BE49-F238E27FC236}">
                  <a16:creationId xmlns:a16="http://schemas.microsoft.com/office/drawing/2014/main" id="{05B05422-D89F-470E-9BA2-91319CAD7DA4}"/>
                </a:ext>
              </a:extLst>
            </p:cNvPr>
            <p:cNvGrpSpPr/>
            <p:nvPr/>
          </p:nvGrpSpPr>
          <p:grpSpPr>
            <a:xfrm>
              <a:off x="3564255" y="1862773"/>
              <a:ext cx="5063490" cy="3132455"/>
              <a:chOff x="0" y="0"/>
              <a:chExt cx="5063490" cy="3132455"/>
            </a:xfrm>
          </p:grpSpPr>
          <p:cxnSp>
            <p:nvCxnSpPr>
              <p:cNvPr id="61" name="Přímá spojnice 60">
                <a:extLst>
                  <a:ext uri="{FF2B5EF4-FFF2-40B4-BE49-F238E27FC236}">
                    <a16:creationId xmlns:a16="http://schemas.microsoft.com/office/drawing/2014/main" id="{7325ECB2-2645-46FB-8DBF-2E346E460C4D}"/>
                  </a:ext>
                </a:extLst>
              </p:cNvPr>
              <p:cNvCxnSpPr/>
              <p:nvPr/>
            </p:nvCxnSpPr>
            <p:spPr>
              <a:xfrm flipH="1" flipV="1">
                <a:off x="0" y="1313180"/>
                <a:ext cx="1248833" cy="1231900"/>
              </a:xfrm>
              <a:prstGeom prst="line">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římá spojnice 61">
                <a:extLst>
                  <a:ext uri="{FF2B5EF4-FFF2-40B4-BE49-F238E27FC236}">
                    <a16:creationId xmlns:a16="http://schemas.microsoft.com/office/drawing/2014/main" id="{B7648EA1-F126-48A2-823B-81EBA364837F}"/>
                  </a:ext>
                </a:extLst>
              </p:cNvPr>
              <p:cNvCxnSpPr/>
              <p:nvPr/>
            </p:nvCxnSpPr>
            <p:spPr>
              <a:xfrm flipH="1" flipV="1">
                <a:off x="1468120" y="1328420"/>
                <a:ext cx="1248833" cy="1231900"/>
              </a:xfrm>
              <a:prstGeom prst="line">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Přímá spojnice 62">
                <a:extLst>
                  <a:ext uri="{FF2B5EF4-FFF2-40B4-BE49-F238E27FC236}">
                    <a16:creationId xmlns:a16="http://schemas.microsoft.com/office/drawing/2014/main" id="{312CAEA4-6CFE-45E1-AD8D-877598F75486}"/>
                  </a:ext>
                </a:extLst>
              </p:cNvPr>
              <p:cNvCxnSpPr/>
              <p:nvPr/>
            </p:nvCxnSpPr>
            <p:spPr>
              <a:xfrm flipV="1">
                <a:off x="1247140" y="157480"/>
                <a:ext cx="2976457" cy="2379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a:extLst>
                  <a:ext uri="{FF2B5EF4-FFF2-40B4-BE49-F238E27FC236}">
                    <a16:creationId xmlns:a16="http://schemas.microsoft.com/office/drawing/2014/main" id="{5B3732D6-EB7C-490B-A707-948E8F78B87D}"/>
                  </a:ext>
                </a:extLst>
              </p:cNvPr>
              <p:cNvCxnSpPr/>
              <p:nvPr/>
            </p:nvCxnSpPr>
            <p:spPr>
              <a:xfrm flipV="1">
                <a:off x="2705100" y="152400"/>
                <a:ext cx="1532255" cy="2387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ové pole 2">
                <a:extLst>
                  <a:ext uri="{FF2B5EF4-FFF2-40B4-BE49-F238E27FC236}">
                    <a16:creationId xmlns:a16="http://schemas.microsoft.com/office/drawing/2014/main" id="{862BEF74-B7B5-4116-9331-905D43FCA8B4}"/>
                  </a:ext>
                </a:extLst>
              </p:cNvPr>
              <p:cNvSpPr txBox="1">
                <a:spLocks noChangeArrowheads="1"/>
              </p:cNvSpPr>
              <p:nvPr/>
            </p:nvSpPr>
            <p:spPr bwMode="auto">
              <a:xfrm>
                <a:off x="17780" y="1219200"/>
                <a:ext cx="1489710" cy="216154"/>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sk-SK" sz="1200" dirty="0" smtClean="0">
                    <a:effectLst/>
                    <a:latin typeface="Times New Roman" panose="02020603050405020304" pitchFamily="18" charset="0"/>
                    <a:ea typeface="Times New Roman" panose="02020603050405020304" pitchFamily="18" charset="0"/>
                  </a:rPr>
                  <a:t>North</a:t>
                </a:r>
                <a:endParaRPr lang="cs-CZ" sz="1200" dirty="0">
                  <a:effectLst/>
                  <a:latin typeface="Times New Roman" panose="02020603050405020304" pitchFamily="18" charset="0"/>
                  <a:ea typeface="Times New Roman" panose="02020603050405020304" pitchFamily="18" charset="0"/>
                </a:endParaRPr>
              </a:p>
            </p:txBody>
          </p:sp>
          <p:sp>
            <p:nvSpPr>
              <p:cNvPr id="66" name="Textové pole 2">
                <a:extLst>
                  <a:ext uri="{FF2B5EF4-FFF2-40B4-BE49-F238E27FC236}">
                    <a16:creationId xmlns:a16="http://schemas.microsoft.com/office/drawing/2014/main" id="{7D9A627A-3F17-4D00-B91A-7E0BB96B0401}"/>
                  </a:ext>
                </a:extLst>
              </p:cNvPr>
              <p:cNvSpPr txBox="1">
                <a:spLocks noChangeArrowheads="1"/>
              </p:cNvSpPr>
              <p:nvPr/>
            </p:nvSpPr>
            <p:spPr bwMode="auto">
              <a:xfrm>
                <a:off x="500380" y="2717800"/>
                <a:ext cx="1489710" cy="30480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cs-CZ" sz="1400">
                    <a:effectLst/>
                    <a:latin typeface="Times New Roman" panose="02020603050405020304" pitchFamily="18" charset="0"/>
                    <a:ea typeface="Times New Roman" panose="02020603050405020304" pitchFamily="18" charset="0"/>
                  </a:rPr>
                  <a:t>A</a:t>
                </a:r>
                <a:endParaRPr lang="cs-CZ" sz="1200">
                  <a:effectLst/>
                  <a:latin typeface="Times New Roman" panose="02020603050405020304" pitchFamily="18" charset="0"/>
                  <a:ea typeface="Times New Roman" panose="02020603050405020304" pitchFamily="18" charset="0"/>
                </a:endParaRPr>
              </a:p>
            </p:txBody>
          </p:sp>
          <p:sp>
            <p:nvSpPr>
              <p:cNvPr id="67" name="Textové pole 2">
                <a:extLst>
                  <a:ext uri="{FF2B5EF4-FFF2-40B4-BE49-F238E27FC236}">
                    <a16:creationId xmlns:a16="http://schemas.microsoft.com/office/drawing/2014/main" id="{845CEEAD-5C15-4BC1-8B22-4A0F14A4CF99}"/>
                  </a:ext>
                </a:extLst>
              </p:cNvPr>
              <p:cNvSpPr txBox="1">
                <a:spLocks noChangeArrowheads="1"/>
              </p:cNvSpPr>
              <p:nvPr/>
            </p:nvSpPr>
            <p:spPr bwMode="auto">
              <a:xfrm>
                <a:off x="1963420" y="2733040"/>
                <a:ext cx="1489710" cy="30480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cs-CZ" sz="1400">
                    <a:effectLst/>
                    <a:latin typeface="Times New Roman" panose="02020603050405020304" pitchFamily="18" charset="0"/>
                    <a:ea typeface="Times New Roman" panose="02020603050405020304" pitchFamily="18" charset="0"/>
                  </a:rPr>
                  <a:t>B</a:t>
                </a:r>
                <a:endParaRPr lang="cs-CZ" sz="1200">
                  <a:effectLst/>
                  <a:latin typeface="Times New Roman" panose="02020603050405020304" pitchFamily="18" charset="0"/>
                  <a:ea typeface="Times New Roman" panose="02020603050405020304" pitchFamily="18" charset="0"/>
                </a:endParaRPr>
              </a:p>
            </p:txBody>
          </p:sp>
          <p:sp>
            <p:nvSpPr>
              <p:cNvPr id="68" name="Textové pole 2">
                <a:extLst>
                  <a:ext uri="{FF2B5EF4-FFF2-40B4-BE49-F238E27FC236}">
                    <a16:creationId xmlns:a16="http://schemas.microsoft.com/office/drawing/2014/main" id="{F80804A6-AAC2-436B-B120-161F8B8C7BE0}"/>
                  </a:ext>
                </a:extLst>
              </p:cNvPr>
              <p:cNvSpPr txBox="1">
                <a:spLocks noChangeArrowheads="1"/>
              </p:cNvSpPr>
              <p:nvPr/>
            </p:nvSpPr>
            <p:spPr bwMode="auto">
              <a:xfrm>
                <a:off x="3573780" y="0"/>
                <a:ext cx="1489710" cy="30480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cs-CZ" sz="1400">
                    <a:effectLst/>
                    <a:latin typeface="Times New Roman" panose="02020603050405020304" pitchFamily="18" charset="0"/>
                    <a:ea typeface="Times New Roman" panose="02020603050405020304" pitchFamily="18" charset="0"/>
                  </a:rPr>
                  <a:t>C</a:t>
                </a:r>
                <a:endParaRPr lang="cs-CZ" sz="1200">
                  <a:effectLst/>
                  <a:latin typeface="Times New Roman" panose="02020603050405020304" pitchFamily="18" charset="0"/>
                  <a:ea typeface="Times New Roman" panose="02020603050405020304" pitchFamily="18" charset="0"/>
                </a:endParaRPr>
              </a:p>
            </p:txBody>
          </p:sp>
          <p:sp>
            <p:nvSpPr>
              <p:cNvPr id="69" name="Oblouk 68">
                <a:extLst>
                  <a:ext uri="{FF2B5EF4-FFF2-40B4-BE49-F238E27FC236}">
                    <a16:creationId xmlns:a16="http://schemas.microsoft.com/office/drawing/2014/main" id="{C849CE9C-9462-4660-9DE5-A913799C66C4}"/>
                  </a:ext>
                </a:extLst>
              </p:cNvPr>
              <p:cNvSpPr/>
              <p:nvPr/>
            </p:nvSpPr>
            <p:spPr>
              <a:xfrm>
                <a:off x="825500" y="2108200"/>
                <a:ext cx="935355" cy="1024255"/>
              </a:xfrm>
              <a:prstGeom prst="arc">
                <a:avLst>
                  <a:gd name="adj1" fmla="val 18534991"/>
                  <a:gd name="adj2" fmla="val 2104876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0" name="Oblouk 69">
                <a:extLst>
                  <a:ext uri="{FF2B5EF4-FFF2-40B4-BE49-F238E27FC236}">
                    <a16:creationId xmlns:a16="http://schemas.microsoft.com/office/drawing/2014/main" id="{96F1D772-9EED-4707-AD67-47EF841E18C2}"/>
                  </a:ext>
                </a:extLst>
              </p:cNvPr>
              <p:cNvSpPr/>
              <p:nvPr/>
            </p:nvSpPr>
            <p:spPr>
              <a:xfrm>
                <a:off x="2338070" y="2037080"/>
                <a:ext cx="922655" cy="1012190"/>
              </a:xfrm>
              <a:prstGeom prst="arc">
                <a:avLst>
                  <a:gd name="adj1" fmla="val 10746482"/>
                  <a:gd name="adj2" fmla="val 175968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1" name="Textové pole 2">
                <a:extLst>
                  <a:ext uri="{FF2B5EF4-FFF2-40B4-BE49-F238E27FC236}">
                    <a16:creationId xmlns:a16="http://schemas.microsoft.com/office/drawing/2014/main" id="{6342CA07-BC97-48FE-9063-EE72F83C4885}"/>
                  </a:ext>
                </a:extLst>
              </p:cNvPr>
              <p:cNvSpPr txBox="1">
                <a:spLocks noChangeArrowheads="1"/>
              </p:cNvSpPr>
              <p:nvPr/>
            </p:nvSpPr>
            <p:spPr bwMode="auto">
              <a:xfrm>
                <a:off x="975360" y="2255520"/>
                <a:ext cx="1183005" cy="284057"/>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cs-CZ" sz="1400" i="1">
                    <a:effectLst/>
                    <a:latin typeface="Times New Roman" panose="02020603050405020304" pitchFamily="18" charset="0"/>
                    <a:ea typeface="Times New Roman" panose="02020603050405020304" pitchFamily="18" charset="0"/>
                  </a:rPr>
                  <a:t>α</a:t>
                </a:r>
                <a:endParaRPr lang="cs-CZ" sz="1200">
                  <a:effectLst/>
                  <a:latin typeface="Times New Roman" panose="02020603050405020304" pitchFamily="18" charset="0"/>
                  <a:ea typeface="Times New Roman" panose="02020603050405020304" pitchFamily="18" charset="0"/>
                </a:endParaRPr>
              </a:p>
            </p:txBody>
          </p:sp>
          <p:sp>
            <p:nvSpPr>
              <p:cNvPr id="72" name="Textové pole 2">
                <a:extLst>
                  <a:ext uri="{FF2B5EF4-FFF2-40B4-BE49-F238E27FC236}">
                    <a16:creationId xmlns:a16="http://schemas.microsoft.com/office/drawing/2014/main" id="{CBD1548A-8F27-47C2-B5A3-2939F4864FE5}"/>
                  </a:ext>
                </a:extLst>
              </p:cNvPr>
              <p:cNvSpPr txBox="1">
                <a:spLocks noChangeArrowheads="1"/>
              </p:cNvSpPr>
              <p:nvPr/>
            </p:nvSpPr>
            <p:spPr bwMode="auto">
              <a:xfrm>
                <a:off x="1922780" y="2108200"/>
                <a:ext cx="1489710" cy="30480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cs-CZ" sz="1400" i="1">
                    <a:effectLst/>
                    <a:latin typeface="Times New Roman" panose="02020603050405020304" pitchFamily="18" charset="0"/>
                    <a:ea typeface="Times New Roman" panose="02020603050405020304" pitchFamily="18" charset="0"/>
                  </a:rPr>
                  <a:t>β</a:t>
                </a:r>
                <a:endParaRPr lang="cs-CZ" sz="1200">
                  <a:effectLst/>
                  <a:latin typeface="Times New Roman" panose="02020603050405020304" pitchFamily="18" charset="0"/>
                  <a:ea typeface="Times New Roman" panose="02020603050405020304" pitchFamily="18" charset="0"/>
                </a:endParaRPr>
              </a:p>
            </p:txBody>
          </p:sp>
          <p:sp>
            <p:nvSpPr>
              <p:cNvPr id="73" name="Textové pole 2">
                <a:extLst>
                  <a:ext uri="{FF2B5EF4-FFF2-40B4-BE49-F238E27FC236}">
                    <a16:creationId xmlns:a16="http://schemas.microsoft.com/office/drawing/2014/main" id="{28165CBF-A605-492B-900F-DD1B0D3E69C3}"/>
                  </a:ext>
                </a:extLst>
              </p:cNvPr>
              <p:cNvSpPr txBox="1">
                <a:spLocks noChangeArrowheads="1"/>
              </p:cNvSpPr>
              <p:nvPr/>
            </p:nvSpPr>
            <p:spPr bwMode="auto">
              <a:xfrm>
                <a:off x="1247140" y="2597785"/>
                <a:ext cx="1489710" cy="2401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cs-CZ" sz="1400" dirty="0" smtClean="0">
                    <a:effectLst/>
                    <a:latin typeface="Times New Roman" panose="02020603050405020304" pitchFamily="18" charset="0"/>
                    <a:ea typeface="Times New Roman" panose="02020603050405020304" pitchFamily="18" charset="0"/>
                  </a:rPr>
                  <a:t>Base</a:t>
                </a:r>
                <a:endParaRPr lang="cs-CZ" sz="1200" dirty="0">
                  <a:effectLst/>
                  <a:latin typeface="Times New Roman" panose="02020603050405020304" pitchFamily="18" charset="0"/>
                  <a:ea typeface="Times New Roman" panose="02020603050405020304" pitchFamily="18" charset="0"/>
                </a:endParaRPr>
              </a:p>
            </p:txBody>
          </p:sp>
        </p:grpSp>
      </p:grpSp>
      <p:sp>
        <p:nvSpPr>
          <p:cNvPr id="53" name="Obdélník 52">
            <a:extLst>
              <a:ext uri="{FF2B5EF4-FFF2-40B4-BE49-F238E27FC236}">
                <a16:creationId xmlns:a16="http://schemas.microsoft.com/office/drawing/2014/main" id="{07D8C1B3-9F9E-47A6-82E1-FAE3199BD1D8}"/>
              </a:ext>
            </a:extLst>
          </p:cNvPr>
          <p:cNvSpPr/>
          <p:nvPr/>
        </p:nvSpPr>
        <p:spPr>
          <a:xfrm>
            <a:off x="8739701" y="3487989"/>
            <a:ext cx="2310248" cy="584775"/>
          </a:xfrm>
          <a:prstGeom prst="rect">
            <a:avLst/>
          </a:prstGeom>
        </p:spPr>
        <p:txBody>
          <a:bodyPr wrap="none">
            <a:spAutoFit/>
          </a:bodyPr>
          <a:lstStyle/>
          <a:p>
            <a:r>
              <a:rPr lang="en-GB" sz="3200" i="1" dirty="0" err="1" smtClean="0">
                <a:latin typeface="Calibri" panose="020F0502020204030204" pitchFamily="34" charset="0"/>
                <a:ea typeface="Times New Roman" panose="02020603050405020304" pitchFamily="18" charset="0"/>
                <a:cs typeface="Calibri" panose="020F0502020204030204" pitchFamily="34" charset="0"/>
              </a:rPr>
              <a:t>a</a:t>
            </a:r>
            <a:r>
              <a:rPr lang="en-GB" sz="3200" i="1" dirty="0" err="1" smtClean="0">
                <a:latin typeface="Calibri" panose="020F0502020204030204" pitchFamily="34" charset="0"/>
                <a:ea typeface="Times New Roman" panose="02020603050405020304" pitchFamily="18" charset="0"/>
                <a:cs typeface="Calibri" panose="020F0502020204030204" pitchFamily="34" charset="0"/>
              </a:rPr>
              <a:t>sa</a:t>
            </a:r>
            <a:r>
              <a:rPr lang="en-GB" sz="3200" dirty="0" smtClean="0">
                <a:latin typeface="Calibri" panose="020F0502020204030204" pitchFamily="34" charset="0"/>
                <a:ea typeface="Times New Roman" panose="02020603050405020304" pitchFamily="18" charset="0"/>
                <a:cs typeface="Calibri" panose="020F0502020204030204" pitchFamily="34" charset="0"/>
              </a:rPr>
              <a:t> theorem</a:t>
            </a:r>
            <a:endParaRPr lang="en-GB" sz="3200" dirty="0">
              <a:latin typeface="Calibri" panose="020F0502020204030204" pitchFamily="34" charset="0"/>
              <a:cs typeface="Calibri" panose="020F0502020204030204" pitchFamily="34" charset="0"/>
            </a:endParaRPr>
          </a:p>
        </p:txBody>
      </p:sp>
      <p:sp>
        <p:nvSpPr>
          <p:cNvPr id="76" name="Obdélník 75">
            <a:extLst>
              <a:ext uri="{FF2B5EF4-FFF2-40B4-BE49-F238E27FC236}">
                <a16:creationId xmlns:a16="http://schemas.microsoft.com/office/drawing/2014/main" id="{6875DB29-B510-4FCF-A380-5B8E35926A50}"/>
              </a:ext>
            </a:extLst>
          </p:cNvPr>
          <p:cNvSpPr/>
          <p:nvPr/>
        </p:nvSpPr>
        <p:spPr>
          <a:xfrm>
            <a:off x="8214570" y="1453200"/>
            <a:ext cx="3241593" cy="584775"/>
          </a:xfrm>
          <a:prstGeom prst="rect">
            <a:avLst/>
          </a:prstGeom>
        </p:spPr>
        <p:txBody>
          <a:bodyPr wrap="none">
            <a:spAutoFit/>
          </a:bodyPr>
          <a:lstStyle/>
          <a:p>
            <a:r>
              <a:rPr lang="en-GB" sz="3200" dirty="0" smtClean="0">
                <a:latin typeface="Calibri" panose="020F0502020204030204" pitchFamily="34" charset="0"/>
                <a:ea typeface="Times New Roman" panose="02020603050405020304" pitchFamily="18" charset="0"/>
                <a:cs typeface="Calibri" panose="020F0502020204030204" pitchFamily="34" charset="0"/>
              </a:rPr>
              <a:t>(measured object)</a:t>
            </a:r>
            <a:endParaRPr lang="en-GB" sz="3200" dirty="0">
              <a:latin typeface="Calibri" panose="020F0502020204030204" pitchFamily="34" charset="0"/>
              <a:cs typeface="Calibri" panose="020F0502020204030204" pitchFamily="34" charset="0"/>
            </a:endParaRPr>
          </a:p>
        </p:txBody>
      </p:sp>
      <p:sp>
        <p:nvSpPr>
          <p:cNvPr id="54" name="Obdélník 53">
            <a:extLst>
              <a:ext uri="{FF2B5EF4-FFF2-40B4-BE49-F238E27FC236}">
                <a16:creationId xmlns:a16="http://schemas.microsoft.com/office/drawing/2014/main" id="{8C945DAE-BEC0-483A-972F-E6213AA0D45A}"/>
              </a:ext>
            </a:extLst>
          </p:cNvPr>
          <p:cNvSpPr/>
          <p:nvPr/>
        </p:nvSpPr>
        <p:spPr>
          <a:xfrm>
            <a:off x="7183807" y="4834980"/>
            <a:ext cx="4341253" cy="523220"/>
          </a:xfrm>
          <a:prstGeom prst="rect">
            <a:avLst/>
          </a:prstGeom>
        </p:spPr>
        <p:txBody>
          <a:bodyPr wrap="none">
            <a:spAutoFit/>
          </a:bodyPr>
          <a:lstStyle/>
          <a:p>
            <a:r>
              <a:rPr lang="en-US" sz="2800" dirty="0" smtClean="0">
                <a:latin typeface="Calibri" panose="020F0502020204030204" pitchFamily="34" charset="0"/>
                <a:ea typeface="Times New Roman" panose="02020603050405020304" pitchFamily="18" charset="0"/>
                <a:cs typeface="Calibri" panose="020F0502020204030204" pitchFamily="34" charset="0"/>
              </a:rPr>
              <a:t>draw e</a:t>
            </a:r>
            <a:r>
              <a:rPr lang="cs-CZ" sz="2800" dirty="0" smtClean="0">
                <a:latin typeface="Calibri" panose="020F0502020204030204" pitchFamily="34" charset="0"/>
                <a:ea typeface="Times New Roman" panose="02020603050405020304" pitchFamily="18" charset="0"/>
                <a:cs typeface="Calibri" panose="020F0502020204030204" pitchFamily="34" charset="0"/>
              </a:rPr>
              <a:t>.</a:t>
            </a:r>
            <a:r>
              <a:rPr lang="en-US" sz="2800" dirty="0" smtClean="0">
                <a:latin typeface="Calibri" panose="020F0502020204030204" pitchFamily="34" charset="0"/>
                <a:ea typeface="Times New Roman" panose="02020603050405020304" pitchFamily="18" charset="0"/>
                <a:cs typeface="Calibri" panose="020F0502020204030204" pitchFamily="34" charset="0"/>
              </a:rPr>
              <a:t>g</a:t>
            </a:r>
            <a:r>
              <a:rPr lang="en-US" sz="2800" dirty="0">
                <a:latin typeface="Calibri" panose="020F0502020204030204" pitchFamily="34" charset="0"/>
                <a:ea typeface="Times New Roman" panose="02020603050405020304" pitchFamily="18" charset="0"/>
                <a:cs typeface="Calibri" panose="020F0502020204030204" pitchFamily="34" charset="0"/>
              </a:rPr>
              <a:t>. at a scale of 1:500 </a:t>
            </a:r>
            <a:endParaRPr lang="cs-CZ" sz="2800" dirty="0">
              <a:latin typeface="Calibri" panose="020F0502020204030204" pitchFamily="34" charset="0"/>
              <a:cs typeface="Calibri" panose="020F0502020204030204" pitchFamily="34" charset="0"/>
            </a:endParaRPr>
          </a:p>
        </p:txBody>
      </p:sp>
      <p:sp>
        <p:nvSpPr>
          <p:cNvPr id="2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8.1.2 Measurement of distances</a:t>
            </a:r>
            <a:endParaRPr lang="en-GB" sz="3200" dirty="0">
              <a:solidFill>
                <a:srgbClr val="02236A"/>
              </a:solidFill>
            </a:endParaRPr>
          </a:p>
        </p:txBody>
      </p:sp>
    </p:spTree>
    <p:extLst>
      <p:ext uri="{BB962C8B-B14F-4D97-AF65-F5344CB8AC3E}">
        <p14:creationId xmlns:p14="http://schemas.microsoft.com/office/powerpoint/2010/main" val="21941855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7B9FE2F8-1186-4B37-B48D-C879141CF45E}"/>
              </a:ext>
            </a:extLst>
          </p:cNvPr>
          <p:cNvSpPr/>
          <p:nvPr/>
        </p:nvSpPr>
        <p:spPr>
          <a:xfrm>
            <a:off x="427105" y="1838071"/>
            <a:ext cx="1938351" cy="830997"/>
          </a:xfrm>
          <a:prstGeom prst="rect">
            <a:avLst/>
          </a:prstGeom>
        </p:spPr>
        <p:txBody>
          <a:bodyPr wrap="none">
            <a:spAutoFit/>
          </a:bodyPr>
          <a:lstStyle/>
          <a:p>
            <a:r>
              <a:rPr lang="en-GB" sz="2400" dirty="0" smtClean="0">
                <a:latin typeface="Calibri" panose="020F0502020204030204" pitchFamily="34" charset="0"/>
                <a:ea typeface="Times New Roman" panose="02020603050405020304" pitchFamily="18" charset="0"/>
                <a:cs typeface="Calibri" panose="020F0502020204030204" pitchFamily="34" charset="0"/>
              </a:rPr>
              <a:t>measurement</a:t>
            </a:r>
          </a:p>
          <a:p>
            <a:r>
              <a:rPr lang="en-GB" sz="2400" dirty="0" smtClean="0">
                <a:latin typeface="Calibri" panose="020F0502020204030204" pitchFamily="34" charset="0"/>
                <a:ea typeface="Times New Roman" panose="02020603050405020304" pitchFamily="18" charset="0"/>
                <a:cs typeface="Calibri" panose="020F0502020204030204" pitchFamily="34" charset="0"/>
              </a:rPr>
              <a:t>error</a:t>
            </a:r>
            <a:endParaRPr lang="en-GB" sz="2400" dirty="0">
              <a:latin typeface="Calibri" panose="020F0502020204030204" pitchFamily="34" charset="0"/>
              <a:cs typeface="Calibri" panose="020F0502020204030204" pitchFamily="34" charset="0"/>
            </a:endParaRPr>
          </a:p>
        </p:txBody>
      </p:sp>
      <p:pic>
        <p:nvPicPr>
          <p:cNvPr id="28" name="Obrázek 27">
            <a:extLst>
              <a:ext uri="{FF2B5EF4-FFF2-40B4-BE49-F238E27FC236}">
                <a16:creationId xmlns:a16="http://schemas.microsoft.com/office/drawing/2014/main" id="{DEDA1E05-3955-4098-9EFB-D73E345F94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171" y="1708272"/>
            <a:ext cx="9210407" cy="3583610"/>
          </a:xfrm>
          <a:prstGeom prst="rect">
            <a:avLst/>
          </a:prstGeom>
          <a:noFill/>
          <a:ln>
            <a:noFill/>
          </a:ln>
        </p:spPr>
      </p:pic>
      <p:sp>
        <p:nvSpPr>
          <p:cNvPr id="8"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8.1.2 Measurement of distances</a:t>
            </a:r>
            <a:endParaRPr lang="en-GB" sz="3200" dirty="0">
              <a:solidFill>
                <a:srgbClr val="02236A"/>
              </a:solidFill>
            </a:endParaRPr>
          </a:p>
        </p:txBody>
      </p:sp>
    </p:spTree>
    <p:extLst>
      <p:ext uri="{BB962C8B-B14F-4D97-AF65-F5344CB8AC3E}">
        <p14:creationId xmlns:p14="http://schemas.microsoft.com/office/powerpoint/2010/main" val="203089159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8.1.3 Scales of planet distances in the Solar system</a:t>
            </a:r>
            <a:endParaRPr lang="en-GB" sz="3200" dirty="0">
              <a:solidFill>
                <a:srgbClr val="02236A"/>
              </a:solidFill>
            </a:endParaRPr>
          </a:p>
        </p:txBody>
      </p:sp>
      <p:sp>
        <p:nvSpPr>
          <p:cNvPr id="174" name="Shape 174"/>
          <p:cNvSpPr/>
          <p:nvPr/>
        </p:nvSpPr>
        <p:spPr>
          <a:xfrm>
            <a:off x="261256" y="3261701"/>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Nothing</a:t>
            </a:r>
            <a:r>
              <a:rPr lang="en-GB" sz="2800" dirty="0" smtClean="0">
                <a:solidFill>
                  <a:srgbClr val="002060"/>
                </a:solidFill>
              </a:rPr>
              <a:t>.</a:t>
            </a:r>
            <a:endParaRPr lang="en-GB" sz="3600" dirty="0">
              <a:solidFill>
                <a:srgbClr val="002060"/>
              </a:solidFill>
            </a:endParaRPr>
          </a:p>
        </p:txBody>
      </p:sp>
      <p:sp>
        <p:nvSpPr>
          <p:cNvPr id="175" name="Shape 175"/>
          <p:cNvSpPr/>
          <p:nvPr/>
        </p:nvSpPr>
        <p:spPr>
          <a:xfrm>
            <a:off x="261256" y="4201652"/>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repeats the distances of the planets in the Solar system and creates a suitable model.</a:t>
            </a:r>
            <a:endParaRPr lang="en-GB" sz="2800" dirty="0">
              <a:solidFill>
                <a:srgbClr val="002060"/>
              </a:solidFill>
            </a:endParaRPr>
          </a:p>
        </p:txBody>
      </p:sp>
      <p:sp>
        <p:nvSpPr>
          <p:cNvPr id="176" name="Shape 176"/>
          <p:cNvSpPr/>
          <p:nvPr/>
        </p:nvSpPr>
        <p:spPr>
          <a:xfrm>
            <a:off x="261256" y="2340383"/>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Consolidation of knowledge of the astronomical unit</a:t>
            </a:r>
            <a:r>
              <a:rPr lang="en-GB" sz="2800" dirty="0" smtClean="0">
                <a:solidFill>
                  <a:srgbClr val="002060"/>
                </a:solidFill>
              </a:rPr>
              <a:t>.</a:t>
            </a:r>
            <a:endParaRPr lang="en-GB" sz="2800" dirty="0">
              <a:solidFill>
                <a:srgbClr val="002060"/>
              </a:solidFill>
            </a:endParaRPr>
          </a:p>
        </p:txBody>
      </p:sp>
    </p:spTree>
    <p:extLst>
      <p:ext uri="{BB962C8B-B14F-4D97-AF65-F5344CB8AC3E}">
        <p14:creationId xmlns:p14="http://schemas.microsoft.com/office/powerpoint/2010/main" val="97480318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aphicFrame>
        <p:nvGraphicFramePr>
          <p:cNvPr id="2" name="Tabulka 1">
            <a:extLst>
              <a:ext uri="{FF2B5EF4-FFF2-40B4-BE49-F238E27FC236}">
                <a16:creationId xmlns:a16="http://schemas.microsoft.com/office/drawing/2014/main" id="{9C6980FC-462F-44F3-967E-C29B00B1F20F}"/>
              </a:ext>
            </a:extLst>
          </p:cNvPr>
          <p:cNvGraphicFramePr>
            <a:graphicFrameLocks noGrp="1"/>
          </p:cNvGraphicFramePr>
          <p:nvPr>
            <p:extLst>
              <p:ext uri="{D42A27DB-BD31-4B8C-83A1-F6EECF244321}">
                <p14:modId xmlns:p14="http://schemas.microsoft.com/office/powerpoint/2010/main" val="3038482351"/>
              </p:ext>
            </p:extLst>
          </p:nvPr>
        </p:nvGraphicFramePr>
        <p:xfrm>
          <a:off x="2660423" y="2022737"/>
          <a:ext cx="6069013" cy="3657600"/>
        </p:xfrm>
        <a:graphic>
          <a:graphicData uri="http://schemas.openxmlformats.org/drawingml/2006/table">
            <a:tbl>
              <a:tblPr firstRow="1" firstCol="1" bandRow="1">
                <a:tableStyleId>{5940675A-B579-460E-94D1-54222C63F5DA}</a:tableStyleId>
              </a:tblPr>
              <a:tblGrid>
                <a:gridCol w="922189">
                  <a:extLst>
                    <a:ext uri="{9D8B030D-6E8A-4147-A177-3AD203B41FA5}">
                      <a16:colId xmlns:a16="http://schemas.microsoft.com/office/drawing/2014/main" val="2791380691"/>
                    </a:ext>
                  </a:extLst>
                </a:gridCol>
                <a:gridCol w="1713604">
                  <a:extLst>
                    <a:ext uri="{9D8B030D-6E8A-4147-A177-3AD203B41FA5}">
                      <a16:colId xmlns:a16="http://schemas.microsoft.com/office/drawing/2014/main" val="3590912188"/>
                    </a:ext>
                  </a:extLst>
                </a:gridCol>
                <a:gridCol w="1728635">
                  <a:extLst>
                    <a:ext uri="{9D8B030D-6E8A-4147-A177-3AD203B41FA5}">
                      <a16:colId xmlns:a16="http://schemas.microsoft.com/office/drawing/2014/main" val="75274276"/>
                    </a:ext>
                  </a:extLst>
                </a:gridCol>
                <a:gridCol w="1704585">
                  <a:extLst>
                    <a:ext uri="{9D8B030D-6E8A-4147-A177-3AD203B41FA5}">
                      <a16:colId xmlns:a16="http://schemas.microsoft.com/office/drawing/2014/main" val="922461702"/>
                    </a:ext>
                  </a:extLst>
                </a:gridCol>
              </a:tblGrid>
              <a:tr h="706161">
                <a:tc>
                  <a:txBody>
                    <a:bodyPr/>
                    <a:lstStyle/>
                    <a:p>
                      <a:pPr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Planet</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Distance from</a:t>
                      </a:r>
                      <a:r>
                        <a:rPr lang="en-GB" sz="1600" baseline="0" noProof="0" dirty="0" smtClean="0">
                          <a:effectLst/>
                          <a:latin typeface="Calibri" panose="020F0502020204030204" pitchFamily="34" charset="0"/>
                          <a:cs typeface="Calibri" panose="020F0502020204030204" pitchFamily="34" charset="0"/>
                        </a:rPr>
                        <a:t> the Sun at </a:t>
                      </a:r>
                      <a:r>
                        <a:rPr lang="en-GB" sz="1600" noProof="0" dirty="0" smtClean="0">
                          <a:effectLst/>
                          <a:latin typeface="Calibri" panose="020F0502020204030204" pitchFamily="34" charset="0"/>
                          <a:cs typeface="Calibri" panose="020F0502020204030204" pitchFamily="34" charset="0"/>
                        </a:rPr>
                        <a:t>au</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Distance</a:t>
                      </a:r>
                      <a:endParaRPr lang="en-GB" sz="1400" noProof="0" dirty="0" smtClean="0">
                        <a:effectLst/>
                        <a:latin typeface="Calibri" panose="020F0502020204030204" pitchFamily="34" charset="0"/>
                        <a:cs typeface="Calibri" panose="020F0502020204030204" pitchFamily="34" charset="0"/>
                      </a:endParaRPr>
                    </a:p>
                    <a:p>
                      <a:pPr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(1 au = 1 metre)</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indent="19685"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Distance</a:t>
                      </a:r>
                      <a:endParaRPr lang="en-GB" sz="1400" noProof="0" dirty="0" smtClean="0">
                        <a:effectLst/>
                        <a:latin typeface="Calibri" panose="020F0502020204030204" pitchFamily="34" charset="0"/>
                        <a:cs typeface="Calibri" panose="020F0502020204030204" pitchFamily="34" charset="0"/>
                      </a:endParaRPr>
                    </a:p>
                    <a:p>
                      <a:pPr marL="19685"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(1 au = 10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646226081"/>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Mercury</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0.4</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0.4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4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92302395"/>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Venus</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0.7</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0.7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7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09163171"/>
                  </a:ext>
                </a:extLst>
              </a:tr>
              <a:tr h="333134">
                <a:tc>
                  <a:txBody>
                    <a:bodyPr/>
                    <a:lstStyle/>
                    <a:p>
                      <a:pPr>
                        <a:lnSpc>
                          <a:spcPct val="150000"/>
                        </a:lnSpc>
                        <a:spcAft>
                          <a:spcPts val="0"/>
                        </a:spcAft>
                      </a:pPr>
                      <a:r>
                        <a:rPr lang="en-GB" sz="1600" noProof="0" dirty="0" smtClean="0">
                          <a:effectLst/>
                          <a:latin typeface="Calibri" panose="020F0502020204030204" pitchFamily="34" charset="0"/>
                          <a:ea typeface="+mn-ea"/>
                          <a:cs typeface="Calibri" panose="020F0502020204030204" pitchFamily="34" charset="0"/>
                        </a:rPr>
                        <a:t>Earth</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1.0</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1.0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10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310998638"/>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Mars</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1.5</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1.5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15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06571832"/>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Jupiter</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5.2</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5.2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52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26818343"/>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Saturn</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9.5</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9.5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  95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40944478"/>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Uranus</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19.2</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19.2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192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38674864"/>
                  </a:ext>
                </a:extLst>
              </a:tr>
              <a:tr h="333134">
                <a:tc>
                  <a:txBody>
                    <a:bodyPr/>
                    <a:lstStyle/>
                    <a:p>
                      <a:pPr>
                        <a:lnSpc>
                          <a:spcPct val="150000"/>
                        </a:lnSpc>
                        <a:spcAft>
                          <a:spcPts val="0"/>
                        </a:spcAft>
                      </a:pPr>
                      <a:r>
                        <a:rPr lang="en-GB" sz="1600" noProof="0" dirty="0" smtClean="0">
                          <a:effectLst/>
                          <a:latin typeface="Calibri" panose="020F0502020204030204" pitchFamily="34" charset="0"/>
                          <a:cs typeface="Calibri" panose="020F0502020204030204" pitchFamily="34" charset="0"/>
                        </a:rPr>
                        <a:t>Neptune</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30.1</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30.1 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228600" algn="ctr">
                        <a:lnSpc>
                          <a:spcPct val="150000"/>
                        </a:lnSpc>
                        <a:spcAft>
                          <a:spcPts val="0"/>
                        </a:spcAft>
                      </a:pPr>
                      <a:r>
                        <a:rPr lang="en-GB" sz="1600" noProof="0" dirty="0" smtClean="0">
                          <a:effectLst/>
                          <a:latin typeface="Calibri" panose="020F0502020204030204" pitchFamily="34" charset="0"/>
                          <a:cs typeface="Calibri" panose="020F0502020204030204" pitchFamily="34" charset="0"/>
                        </a:rPr>
                        <a:t>301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23830181"/>
                  </a:ext>
                </a:extLst>
              </a:tr>
            </a:tbl>
          </a:graphicData>
        </a:graphic>
      </p:graphicFrame>
      <p:sp>
        <p:nvSpPr>
          <p:cNvPr id="7"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8.1.3 Scales of planet distances in the Solar system</a:t>
            </a:r>
            <a:endParaRPr lang="en-GB" sz="3200" dirty="0">
              <a:solidFill>
                <a:srgbClr val="02236A"/>
              </a:solidFill>
            </a:endParaRPr>
          </a:p>
        </p:txBody>
      </p:sp>
    </p:spTree>
    <p:extLst>
      <p:ext uri="{BB962C8B-B14F-4D97-AF65-F5344CB8AC3E}">
        <p14:creationId xmlns:p14="http://schemas.microsoft.com/office/powerpoint/2010/main" val="23369884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US" sz="1900" b="1" dirty="0">
                    <a:solidFill>
                      <a:srgbClr val="0D0D0D"/>
                    </a:solidFill>
                  </a:rPr>
                  <a:t>4. STARS Concept for Astronomy Education Program</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en-GB" b="1" dirty="0" smtClean="0"/>
                <a:t>International Online Conference 2020</a:t>
              </a:r>
              <a:endParaRPr lang="en-GB" b="1" dirty="0"/>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lang="en-GB" dirty="0"/>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FFFFFF"/>
                    </a:solidFill>
                  </a:rPr>
                  <a:t>1.</a:t>
                </a:r>
                <a:r>
                  <a:rPr lang="en-GB" sz="1900" dirty="0" smtClean="0">
                    <a:solidFill>
                      <a:srgbClr val="FFFFFF"/>
                    </a:solidFill>
                  </a:rPr>
                  <a:t> </a:t>
                </a:r>
                <a:r>
                  <a:rPr lang="en-GB" sz="1900" b="1" dirty="0" smtClean="0">
                    <a:solidFill>
                      <a:srgbClr val="FFFFFF"/>
                    </a:solidFill>
                  </a:rPr>
                  <a:t>STARS Methodological Handbook for Teachers</a:t>
                </a:r>
                <a:endParaRPr lang="en-GB" sz="1900" dirty="0" smtClean="0">
                  <a:solidFill>
                    <a:srgbClr val="FFFFFF"/>
                  </a:solidFill>
                </a:endParaRPr>
              </a:p>
              <a:p>
                <a:pPr lvl="0"/>
                <a:r>
                  <a:rPr lang="en-GB" sz="1900" dirty="0" smtClean="0">
                    <a:solidFill>
                      <a:srgbClr val="FFFFFF"/>
                    </a:solidFill>
                  </a:rPr>
                  <a:t>ready-to-use resource for teachers</a:t>
                </a:r>
                <a:endParaRPr lang="en-GB"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lang="en-GB" dirty="0"/>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lang="en-GB" dirty="0"/>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t>3. STARS Online Platform  </a:t>
                </a:r>
                <a:br>
                  <a:rPr lang="en-GB" sz="1900" b="1" dirty="0" smtClean="0"/>
                </a:br>
                <a:r>
                  <a:rPr lang="en-GB" sz="1900" dirty="0" smtClean="0"/>
                  <a:t>with examples of good practice and opportunities for discussions and exchange</a:t>
                </a:r>
                <a:endParaRPr lang="en-GB"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lang="en-GB" dirty="0"/>
              </a:p>
            </p:txBody>
          </p:sp>
          <p:sp>
            <p:nvSpPr>
              <p:cNvPr id="86" name="Shape 86"/>
              <p:cNvSpPr/>
              <p:nvPr/>
            </p:nvSpPr>
            <p:spPr>
              <a:xfrm>
                <a:off x="89364" y="306542"/>
                <a:ext cx="3106095"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040404"/>
                    </a:solidFill>
                  </a:rPr>
                  <a:t>2.</a:t>
                </a:r>
                <a:r>
                  <a:rPr lang="en-GB" sz="1900" dirty="0" smtClean="0">
                    <a:solidFill>
                      <a:srgbClr val="040404"/>
                    </a:solidFill>
                  </a:rPr>
                  <a:t> </a:t>
                </a:r>
                <a:r>
                  <a:rPr lang="en-GB" sz="1900" b="1" dirty="0" smtClean="0"/>
                  <a:t>STARS Training Program </a:t>
                </a:r>
                <a:r>
                  <a:rPr lang="cs-CZ" sz="1900" b="1" dirty="0" smtClean="0"/>
                  <a:t/>
                </a:r>
                <a:br>
                  <a:rPr lang="cs-CZ" sz="1900" b="1" dirty="0" smtClean="0"/>
                </a:br>
                <a:r>
                  <a:rPr lang="en-GB" sz="1900" b="1" dirty="0" smtClean="0"/>
                  <a:t>for Teachers</a:t>
                </a:r>
                <a:endParaRPr lang="en-GB" sz="1900" dirty="0" smtClean="0">
                  <a:solidFill>
                    <a:srgbClr val="FFFFFF"/>
                  </a:solidFill>
                </a:endParaRPr>
              </a:p>
              <a:p>
                <a:pPr lvl="0"/>
                <a:r>
                  <a:rPr lang="en-GB" sz="1900" dirty="0" smtClean="0"/>
                  <a:t>innovative and comprehensive approach</a:t>
                </a:r>
                <a:endParaRPr lang="en-GB" sz="1900" dirty="0"/>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en-GB" sz="4400" u="sng" dirty="0" smtClean="0">
                <a:solidFill>
                  <a:srgbClr val="002060"/>
                </a:solidFill>
              </a:rPr>
              <a:t>Project STARS introduction</a:t>
            </a:r>
            <a:endParaRPr lang="en-GB" sz="4400" u="sng" dirty="0">
              <a:solidFill>
                <a:srgbClr val="002060"/>
              </a:solidFill>
            </a:endParaRP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extLst>
      <p:ext uri="{BB962C8B-B14F-4D97-AF65-F5344CB8AC3E}">
        <p14:creationId xmlns:p14="http://schemas.microsoft.com/office/powerpoint/2010/main" val="331303121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8.1.4 </a:t>
            </a:r>
            <a:r>
              <a:rPr lang="en-GB" sz="3200" dirty="0" smtClean="0">
                <a:solidFill>
                  <a:srgbClr val="02236A"/>
                </a:solidFill>
              </a:rPr>
              <a:t>Scales of planet sizes in the Solar system</a:t>
            </a:r>
            <a:endParaRPr lang="en-GB" sz="3200" dirty="0">
              <a:solidFill>
                <a:srgbClr val="02236A"/>
              </a:solidFill>
            </a:endParaRPr>
          </a:p>
        </p:txBody>
      </p:sp>
      <p:sp>
        <p:nvSpPr>
          <p:cNvPr id="174" name="Shape 174"/>
          <p:cNvSpPr/>
          <p:nvPr/>
        </p:nvSpPr>
        <p:spPr>
          <a:xfrm>
            <a:off x="261256" y="3300600"/>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a:solidFill>
                  <a:srgbClr val="002060"/>
                </a:solidFill>
              </a:rPr>
              <a:t>Material and tool: </a:t>
            </a:r>
            <a:r>
              <a:rPr lang="en-GB" sz="2800" dirty="0">
                <a:solidFill>
                  <a:srgbClr val="002060"/>
                </a:solidFill>
              </a:rPr>
              <a:t>Nothing.</a:t>
            </a:r>
            <a:endParaRPr lang="en-GB" sz="3600" dirty="0">
              <a:solidFill>
                <a:srgbClr val="002060"/>
              </a:solidFill>
            </a:endParaRPr>
          </a:p>
        </p:txBody>
      </p:sp>
      <p:sp>
        <p:nvSpPr>
          <p:cNvPr id="175" name="Shape 175"/>
          <p:cNvSpPr/>
          <p:nvPr/>
        </p:nvSpPr>
        <p:spPr>
          <a:xfrm>
            <a:off x="261256" y="4201652"/>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a:t>
            </a:r>
            <a:r>
              <a:rPr lang="cs-CZ" sz="3600" dirty="0" smtClean="0">
                <a:solidFill>
                  <a:srgbClr val="002060"/>
                </a:solidFill>
              </a:rPr>
              <a:t>r</a:t>
            </a:r>
            <a:r>
              <a:rPr lang="en-GB" sz="3600" dirty="0" smtClean="0">
                <a:solidFill>
                  <a:srgbClr val="002060"/>
                </a:solidFill>
              </a:rPr>
              <a:t>o</a:t>
            </a:r>
            <a:r>
              <a:rPr lang="cs-CZ" sz="3600" dirty="0" err="1" smtClean="0">
                <a:solidFill>
                  <a:srgbClr val="002060"/>
                </a:solidFill>
              </a:rPr>
              <a:t>cedure</a:t>
            </a:r>
            <a:r>
              <a:rPr lang="en-GB" sz="3600" dirty="0" smtClean="0">
                <a:solidFill>
                  <a:srgbClr val="002060"/>
                </a:solidFill>
              </a:rPr>
              <a:t>: </a:t>
            </a:r>
            <a:r>
              <a:rPr lang="en-GB" sz="2800" dirty="0" smtClean="0">
                <a:solidFill>
                  <a:srgbClr val="002060"/>
                </a:solidFill>
              </a:rPr>
              <a:t>The pupil repeats the sizes of the planets in the Solar system and creates a suitable model.</a:t>
            </a:r>
            <a:endParaRPr lang="en-GB" sz="2800" dirty="0">
              <a:solidFill>
                <a:srgbClr val="002060"/>
              </a:solidFill>
            </a:endParaRPr>
          </a:p>
        </p:txBody>
      </p:sp>
      <p:sp>
        <p:nvSpPr>
          <p:cNvPr id="176" name="Shape 176"/>
          <p:cNvSpPr/>
          <p:nvPr/>
        </p:nvSpPr>
        <p:spPr>
          <a:xfrm>
            <a:off x="261256" y="2015615"/>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Sizes of individual planets in the solar system and their comparison with the Earth.</a:t>
            </a:r>
            <a:endParaRPr lang="en-GB" sz="2800" dirty="0">
              <a:solidFill>
                <a:srgbClr val="002060"/>
              </a:solidFill>
            </a:endParaRPr>
          </a:p>
        </p:txBody>
      </p:sp>
    </p:spTree>
    <p:extLst>
      <p:ext uri="{BB962C8B-B14F-4D97-AF65-F5344CB8AC3E}">
        <p14:creationId xmlns:p14="http://schemas.microsoft.com/office/powerpoint/2010/main" val="170414528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aphicFrame>
        <p:nvGraphicFramePr>
          <p:cNvPr id="2" name="Tabulka 1">
            <a:extLst>
              <a:ext uri="{FF2B5EF4-FFF2-40B4-BE49-F238E27FC236}">
                <a16:creationId xmlns:a16="http://schemas.microsoft.com/office/drawing/2014/main" id="{76258F0B-73CC-487A-9956-D5BB73086A02}"/>
              </a:ext>
            </a:extLst>
          </p:cNvPr>
          <p:cNvGraphicFramePr>
            <a:graphicFrameLocks noGrp="1"/>
          </p:cNvGraphicFramePr>
          <p:nvPr>
            <p:extLst>
              <p:ext uri="{D42A27DB-BD31-4B8C-83A1-F6EECF244321}">
                <p14:modId xmlns:p14="http://schemas.microsoft.com/office/powerpoint/2010/main" val="3472417087"/>
              </p:ext>
            </p:extLst>
          </p:nvPr>
        </p:nvGraphicFramePr>
        <p:xfrm>
          <a:off x="3376625" y="1746606"/>
          <a:ext cx="5216492" cy="3703320"/>
        </p:xfrm>
        <a:graphic>
          <a:graphicData uri="http://schemas.openxmlformats.org/drawingml/2006/table">
            <a:tbl>
              <a:tblPr firstRow="1" firstCol="1" bandRow="1">
                <a:tableStyleId>{5940675A-B579-460E-94D1-54222C63F5DA}</a:tableStyleId>
              </a:tblPr>
              <a:tblGrid>
                <a:gridCol w="1317769">
                  <a:extLst>
                    <a:ext uri="{9D8B030D-6E8A-4147-A177-3AD203B41FA5}">
                      <a16:colId xmlns:a16="http://schemas.microsoft.com/office/drawing/2014/main" val="1241108825"/>
                    </a:ext>
                  </a:extLst>
                </a:gridCol>
                <a:gridCol w="2222272">
                  <a:extLst>
                    <a:ext uri="{9D8B030D-6E8A-4147-A177-3AD203B41FA5}">
                      <a16:colId xmlns:a16="http://schemas.microsoft.com/office/drawing/2014/main" val="2441481095"/>
                    </a:ext>
                  </a:extLst>
                </a:gridCol>
                <a:gridCol w="1676451">
                  <a:extLst>
                    <a:ext uri="{9D8B030D-6E8A-4147-A177-3AD203B41FA5}">
                      <a16:colId xmlns:a16="http://schemas.microsoft.com/office/drawing/2014/main" val="2199988987"/>
                    </a:ext>
                  </a:extLst>
                </a:gridCol>
              </a:tblGrid>
              <a:tr h="400957">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Planet</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Diameter (km)</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Scale</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31510421"/>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Mercury</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4</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880</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0.40</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72919696"/>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Venus</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12</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103</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0.95</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90575509"/>
                  </a:ext>
                </a:extLst>
              </a:tr>
              <a:tr h="400957">
                <a:tc>
                  <a:txBody>
                    <a:bodyPr/>
                    <a:lstStyle/>
                    <a:p>
                      <a:pPr>
                        <a:lnSpc>
                          <a:spcPct val="150000"/>
                        </a:lnSpc>
                        <a:spcAft>
                          <a:spcPts val="0"/>
                        </a:spcAft>
                      </a:pPr>
                      <a:r>
                        <a:rPr lang="en-GB" sz="1800" noProof="0" dirty="0" smtClean="0">
                          <a:effectLst/>
                          <a:latin typeface="Calibri" panose="020F0502020204030204" pitchFamily="34" charset="0"/>
                          <a:ea typeface="+mn-ea"/>
                          <a:cs typeface="Calibri" panose="020F0502020204030204" pitchFamily="34" charset="0"/>
                        </a:rPr>
                        <a:t>Earth</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12</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756</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1.00</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395565230"/>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Mars</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6</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794</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0.53</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08424442"/>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Jupiter</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142</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984</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11.23</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335012058"/>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Saturn</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120</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536</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9.46</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94869896"/>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Uranus</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51</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118</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4.06</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95721078"/>
                  </a:ext>
                </a:extLst>
              </a:tr>
              <a:tr h="400957">
                <a:tc>
                  <a:txBody>
                    <a:bodyPr/>
                    <a:lstStyle/>
                    <a:p>
                      <a:pPr>
                        <a:lnSpc>
                          <a:spcPct val="150000"/>
                        </a:lnSpc>
                        <a:spcAft>
                          <a:spcPts val="0"/>
                        </a:spcAft>
                      </a:pPr>
                      <a:r>
                        <a:rPr lang="en-GB" sz="1800" noProof="0" dirty="0" smtClean="0">
                          <a:effectLst/>
                          <a:latin typeface="Calibri" panose="020F0502020204030204" pitchFamily="34" charset="0"/>
                          <a:cs typeface="Calibri" panose="020F0502020204030204" pitchFamily="34" charset="0"/>
                        </a:rPr>
                        <a:t>Neptune</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49</a:t>
                      </a:r>
                      <a:r>
                        <a:rPr lang="cs-CZ" sz="1800" noProof="0" dirty="0" smtClean="0">
                          <a:effectLst/>
                          <a:latin typeface="Calibri" panose="020F0502020204030204" pitchFamily="34" charset="0"/>
                          <a:cs typeface="Calibri" panose="020F0502020204030204" pitchFamily="34" charset="0"/>
                        </a:rPr>
                        <a:t>,</a:t>
                      </a:r>
                      <a:r>
                        <a:rPr lang="en-GB" sz="1800" noProof="0" dirty="0" smtClean="0">
                          <a:effectLst/>
                          <a:latin typeface="Calibri" panose="020F0502020204030204" pitchFamily="34" charset="0"/>
                          <a:cs typeface="Calibri" panose="020F0502020204030204" pitchFamily="34" charset="0"/>
                        </a:rPr>
                        <a:t>532</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53340" algn="ctr">
                        <a:lnSpc>
                          <a:spcPct val="150000"/>
                        </a:lnSpc>
                        <a:spcAft>
                          <a:spcPts val="0"/>
                        </a:spcAft>
                      </a:pPr>
                      <a:r>
                        <a:rPr lang="en-GB" sz="1800" noProof="0" dirty="0" smtClean="0">
                          <a:effectLst/>
                          <a:latin typeface="Calibri" panose="020F0502020204030204" pitchFamily="34" charset="0"/>
                          <a:cs typeface="Calibri" panose="020F0502020204030204" pitchFamily="34" charset="0"/>
                        </a:rPr>
                        <a:t>   3.88</a:t>
                      </a:r>
                      <a:endParaRPr lang="en-GB"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65460261"/>
                  </a:ext>
                </a:extLst>
              </a:tr>
            </a:tbl>
          </a:graphicData>
        </a:graphic>
      </p:graphicFrame>
      <p:sp>
        <p:nvSpPr>
          <p:cNvPr id="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8.1.4 </a:t>
            </a:r>
            <a:r>
              <a:rPr lang="en-GB" sz="3200" dirty="0" smtClean="0">
                <a:solidFill>
                  <a:srgbClr val="02236A"/>
                </a:solidFill>
              </a:rPr>
              <a:t>Scales of planet sizes in the Solar system</a:t>
            </a:r>
            <a:endParaRPr lang="en-GB" sz="3200" dirty="0">
              <a:solidFill>
                <a:srgbClr val="02236A"/>
              </a:solidFill>
            </a:endParaRPr>
          </a:p>
        </p:txBody>
      </p:sp>
    </p:spTree>
    <p:extLst>
      <p:ext uri="{BB962C8B-B14F-4D97-AF65-F5344CB8AC3E}">
        <p14:creationId xmlns:p14="http://schemas.microsoft.com/office/powerpoint/2010/main" val="134219829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8.1.x Distance units</a:t>
            </a:r>
            <a:endParaRPr lang="en-GB" sz="3200" dirty="0">
              <a:solidFill>
                <a:srgbClr val="02236A"/>
              </a:solidFill>
            </a:endParaRPr>
          </a:p>
        </p:txBody>
      </p:sp>
      <p:sp>
        <p:nvSpPr>
          <p:cNvPr id="3" name="Obdélník 2">
            <a:extLst>
              <a:ext uri="{FF2B5EF4-FFF2-40B4-BE49-F238E27FC236}">
                <a16:creationId xmlns:a16="http://schemas.microsoft.com/office/drawing/2014/main" id="{571F39C8-F233-4A17-8567-36C604B1B050}"/>
              </a:ext>
            </a:extLst>
          </p:cNvPr>
          <p:cNvSpPr/>
          <p:nvPr/>
        </p:nvSpPr>
        <p:spPr>
          <a:xfrm>
            <a:off x="261256" y="1749469"/>
            <a:ext cx="11461303" cy="3416320"/>
          </a:xfrm>
          <a:prstGeom prst="rect">
            <a:avLst/>
          </a:prstGeom>
        </p:spPr>
        <p:txBody>
          <a:bodyPr wrap="square">
            <a:spAutoFit/>
          </a:bodyPr>
          <a:lstStyle/>
          <a:p>
            <a:pPr>
              <a:lnSpc>
                <a:spcPct val="150000"/>
              </a:lnSpc>
              <a:spcAft>
                <a:spcPts val="0"/>
              </a:spcAft>
            </a:pPr>
            <a:r>
              <a:rPr lang="en-GB" sz="2400" dirty="0" smtClean="0">
                <a:latin typeface="Calibri" panose="020F0502020204030204" pitchFamily="34" charset="0"/>
                <a:ea typeface="Times New Roman" panose="02020603050405020304" pitchFamily="18" charset="0"/>
                <a:cs typeface="Calibri" panose="020F0502020204030204" pitchFamily="34" charset="0"/>
              </a:rPr>
              <a:t>After completing activities 8.1.1 to 8.1.4, pupils should be able to say that</a:t>
            </a:r>
            <a:endParaRPr lang="en-GB" sz="2400" dirty="0" smtClean="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en-GB" sz="2400" b="1" dirty="0" smtClean="0">
                <a:latin typeface="Calibri" panose="020F0502020204030204" pitchFamily="34" charset="0"/>
                <a:ea typeface="Times New Roman" panose="02020603050405020304" pitchFamily="18" charset="0"/>
                <a:cs typeface="Calibri" panose="020F0502020204030204" pitchFamily="34" charset="0"/>
              </a:rPr>
              <a:t>kilometres</a:t>
            </a:r>
            <a:r>
              <a:rPr lang="en-GB" sz="2400" dirty="0" smtClean="0">
                <a:latin typeface="Calibri" panose="020F0502020204030204" pitchFamily="34" charset="0"/>
                <a:ea typeface="Times New Roman" panose="02020603050405020304" pitchFamily="18" charset="0"/>
                <a:cs typeface="Calibri" panose="020F0502020204030204" pitchFamily="34" charset="0"/>
              </a:rPr>
              <a:t> </a:t>
            </a:r>
            <a:r>
              <a:rPr lang="en-GB" sz="2400" dirty="0" smtClean="0">
                <a:latin typeface="Calibri" panose="020F0502020204030204" pitchFamily="34" charset="0"/>
                <a:ea typeface="Times New Roman" panose="02020603050405020304" pitchFamily="18" charset="0"/>
                <a:cs typeface="Calibri" panose="020F0502020204030204" pitchFamily="34" charset="0"/>
              </a:rPr>
              <a:t>are used e.g. to measure distances between planets and theirs moons</a:t>
            </a:r>
            <a:r>
              <a:rPr lang="en-GB" sz="2400" dirty="0" smtClean="0">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50000"/>
              </a:lnSpc>
              <a:spcAft>
                <a:spcPts val="0"/>
              </a:spcAft>
              <a:buFont typeface="Symbol" panose="05050102010706020507" pitchFamily="18" charset="2"/>
              <a:buChar char=""/>
            </a:pPr>
            <a:r>
              <a:rPr lang="en-GB" sz="2400" b="1" dirty="0" smtClean="0">
                <a:latin typeface="Calibri" panose="020F0502020204030204" pitchFamily="34" charset="0"/>
                <a:ea typeface="Times New Roman" panose="02020603050405020304" pitchFamily="18" charset="0"/>
                <a:cs typeface="Calibri" panose="020F0502020204030204" pitchFamily="34" charset="0"/>
              </a:rPr>
              <a:t>astronomical units </a:t>
            </a:r>
            <a:r>
              <a:rPr lang="en-GB" sz="2400" dirty="0" smtClean="0">
                <a:latin typeface="Calibri" panose="020F0502020204030204" pitchFamily="34" charset="0"/>
                <a:ea typeface="Times New Roman" panose="02020603050405020304" pitchFamily="18" charset="0"/>
                <a:cs typeface="Calibri" panose="020F0502020204030204" pitchFamily="34" charset="0"/>
              </a:rPr>
              <a:t>are used to measure distance between planets or between central star and planets in planetary system</a:t>
            </a:r>
            <a:r>
              <a:rPr lang="en-GB" sz="2400" dirty="0" smtClean="0">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50000"/>
              </a:lnSpc>
              <a:spcAft>
                <a:spcPts val="0"/>
              </a:spcAft>
              <a:buFont typeface="Symbol" panose="05050102010706020507" pitchFamily="18" charset="2"/>
              <a:buChar char=""/>
            </a:pPr>
            <a:r>
              <a:rPr lang="en-GB" sz="2400" b="1" dirty="0" smtClean="0">
                <a:latin typeface="Calibri" panose="020F0502020204030204" pitchFamily="34" charset="0"/>
                <a:ea typeface="Times New Roman" panose="02020603050405020304" pitchFamily="18" charset="0"/>
                <a:cs typeface="Calibri" panose="020F0502020204030204" pitchFamily="34" charset="0"/>
              </a:rPr>
              <a:t>light years </a:t>
            </a:r>
            <a:r>
              <a:rPr lang="en-GB" sz="2400" dirty="0" smtClean="0">
                <a:latin typeface="Calibri" panose="020F0502020204030204" pitchFamily="34" charset="0"/>
                <a:ea typeface="Times New Roman" panose="02020603050405020304" pitchFamily="18" charset="0"/>
                <a:cs typeface="Calibri" panose="020F0502020204030204" pitchFamily="34" charset="0"/>
              </a:rPr>
              <a:t>are used to</a:t>
            </a:r>
            <a:r>
              <a:rPr lang="en-GB" sz="2400" dirty="0" smtClean="0">
                <a:latin typeface="Calibri" panose="020F0502020204030204" pitchFamily="34" charset="0"/>
                <a:ea typeface="Times New Roman" panose="02020603050405020304" pitchFamily="18" charset="0"/>
                <a:cs typeface="Calibri" panose="020F0502020204030204" pitchFamily="34" charset="0"/>
              </a:rPr>
              <a:t> measure distance between stars</a:t>
            </a:r>
            <a:r>
              <a:rPr lang="en-GB" sz="2400" dirty="0" smtClean="0">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50000"/>
              </a:lnSpc>
              <a:spcAft>
                <a:spcPts val="0"/>
              </a:spcAft>
              <a:buFont typeface="Symbol" panose="05050102010706020507" pitchFamily="18" charset="2"/>
              <a:buChar char=""/>
            </a:pPr>
            <a:r>
              <a:rPr lang="en-GB" sz="2400" b="1" dirty="0" smtClean="0">
                <a:latin typeface="Calibri" panose="020F0502020204030204" pitchFamily="34" charset="0"/>
                <a:ea typeface="Times New Roman" panose="02020603050405020304" pitchFamily="18" charset="0"/>
                <a:cs typeface="Calibri" panose="020F0502020204030204" pitchFamily="34" charset="0"/>
              </a:rPr>
              <a:t>parsecs</a:t>
            </a:r>
            <a:r>
              <a:rPr lang="en-GB" sz="2400" dirty="0" smtClean="0">
                <a:latin typeface="Calibri" panose="020F0502020204030204" pitchFamily="34" charset="0"/>
                <a:ea typeface="Times New Roman" panose="02020603050405020304" pitchFamily="18" charset="0"/>
                <a:cs typeface="Calibri" panose="020F0502020204030204" pitchFamily="34" charset="0"/>
              </a:rPr>
              <a:t> are used to </a:t>
            </a:r>
            <a:r>
              <a:rPr lang="en-GB" sz="2400" dirty="0" smtClean="0">
                <a:latin typeface="Calibri" panose="020F0502020204030204" pitchFamily="34" charset="0"/>
                <a:ea typeface="Times New Roman" panose="02020603050405020304" pitchFamily="18" charset="0"/>
                <a:cs typeface="Calibri" panose="020F0502020204030204" pitchFamily="34" charset="0"/>
              </a:rPr>
              <a:t>measure distance between galaxies</a:t>
            </a:r>
            <a:r>
              <a:rPr lang="en-GB" sz="2400" dirty="0" smtClean="0">
                <a:latin typeface="Calibri" panose="020F0502020204030204" pitchFamily="34" charset="0"/>
                <a:ea typeface="Times New Roman" panose="02020603050405020304" pitchFamily="18"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6072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
        <p:nvSpPr>
          <p:cNvPr id="174" name="Shape 174"/>
          <p:cNvSpPr/>
          <p:nvPr/>
        </p:nvSpPr>
        <p:spPr>
          <a:xfrm>
            <a:off x="261256" y="3078482"/>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Encyclopaedia, atlas or internet/computer program like </a:t>
            </a:r>
            <a:r>
              <a:rPr lang="en-GB" sz="2800" dirty="0" err="1" smtClean="0">
                <a:solidFill>
                  <a:srgbClr val="002060"/>
                </a:solidFill>
              </a:rPr>
              <a:t>Stellarium</a:t>
            </a:r>
            <a:r>
              <a:rPr lang="en-GB" sz="2800" dirty="0" smtClean="0">
                <a:solidFill>
                  <a:srgbClr val="002060"/>
                </a:solidFill>
              </a:rPr>
              <a:t>/Star chart, calculator.</a:t>
            </a:r>
            <a:endParaRPr lang="en-GB" sz="3600" dirty="0">
              <a:solidFill>
                <a:srgbClr val="002060"/>
              </a:solidFill>
            </a:endParaRPr>
          </a:p>
        </p:txBody>
      </p:sp>
      <p:sp>
        <p:nvSpPr>
          <p:cNvPr id="175" name="Shape 175"/>
          <p:cNvSpPr/>
          <p:nvPr/>
        </p:nvSpPr>
        <p:spPr>
          <a:xfrm>
            <a:off x="261256" y="4483005"/>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will get an idea of the distances in space.</a:t>
            </a:r>
            <a:endParaRPr lang="en-GB" sz="2800" dirty="0">
              <a:solidFill>
                <a:srgbClr val="002060"/>
              </a:solidFill>
            </a:endParaRPr>
          </a:p>
        </p:txBody>
      </p:sp>
      <p:sp>
        <p:nvSpPr>
          <p:cNvPr id="176" name="Shape 176"/>
          <p:cNvSpPr/>
          <p:nvPr/>
        </p:nvSpPr>
        <p:spPr>
          <a:xfrm>
            <a:off x="261256" y="2133548"/>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Promote ideas about distances in the Universe.</a:t>
            </a:r>
            <a:endParaRPr lang="en-GB" sz="2800" dirty="0">
              <a:solidFill>
                <a:srgbClr val="002060"/>
              </a:solidFill>
            </a:endParaRPr>
          </a:p>
        </p:txBody>
      </p:sp>
    </p:spTree>
    <p:extLst>
      <p:ext uri="{BB962C8B-B14F-4D97-AF65-F5344CB8AC3E}">
        <p14:creationId xmlns:p14="http://schemas.microsoft.com/office/powerpoint/2010/main" val="238801121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TextovéPole 1">
            <a:extLst>
              <a:ext uri="{FF2B5EF4-FFF2-40B4-BE49-F238E27FC236}">
                <a16:creationId xmlns:a16="http://schemas.microsoft.com/office/drawing/2014/main" id="{B767F6C4-693F-4196-ACA8-B501F124C162}"/>
              </a:ext>
            </a:extLst>
          </p:cNvPr>
          <p:cNvSpPr txBox="1"/>
          <p:nvPr/>
        </p:nvSpPr>
        <p:spPr>
          <a:xfrm>
            <a:off x="261256" y="1791905"/>
            <a:ext cx="1193074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400" dirty="0" smtClean="0">
                <a:solidFill>
                  <a:srgbClr val="000000"/>
                </a:solidFill>
              </a:rPr>
              <a:t>different sources on internet, books </a:t>
            </a:r>
            <a:r>
              <a:rPr kumimoji="0" lang="en-GB" sz="2400" b="0" i="0" u="none" strike="noStrike" cap="none" spc="0" normalizeH="0" baseline="0" dirty="0" smtClean="0">
                <a:ln>
                  <a:noFill/>
                </a:ln>
                <a:solidFill>
                  <a:srgbClr val="000000"/>
                </a:solidFill>
                <a:effectLst/>
                <a:uFillTx/>
                <a:sym typeface="Wingdings" panose="05000000000000000000" pitchFamily="2" charset="2"/>
              </a:rPr>
              <a:t> different values, but order of magnitude</a:t>
            </a:r>
            <a:r>
              <a:rPr kumimoji="0" lang="en-GB" sz="2400" b="0" i="0" u="none" strike="noStrike" cap="none" spc="0" normalizeH="0" dirty="0" smtClean="0">
                <a:ln>
                  <a:noFill/>
                </a:ln>
                <a:solidFill>
                  <a:srgbClr val="000000"/>
                </a:solidFill>
                <a:effectLst/>
                <a:uFillTx/>
                <a:sym typeface="Wingdings" panose="05000000000000000000" pitchFamily="2" charset="2"/>
              </a:rPr>
              <a:t> is the same</a:t>
            </a:r>
            <a:endParaRPr kumimoji="0" lang="en-GB" sz="2400" b="0" i="0" u="none" strike="noStrike" cap="none" spc="0" normalizeH="0" baseline="0" dirty="0" smtClean="0">
              <a:ln>
                <a:noFill/>
              </a:ln>
              <a:solidFill>
                <a:srgbClr val="000000"/>
              </a:solidFill>
              <a:effectLst/>
              <a:uFillTx/>
              <a:sym typeface="Wingdings" panose="05000000000000000000" pitchFamily="2" charset="2"/>
            </a:endParaRP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400" dirty="0" smtClean="0">
                <a:solidFill>
                  <a:srgbClr val="000000"/>
                </a:solidFill>
                <a:sym typeface="Wingdings" panose="05000000000000000000" pitchFamily="2" charset="2"/>
              </a:rPr>
              <a:t>number of valid digits, according to the input, typically to 2 valid digits</a:t>
            </a:r>
            <a:endParaRPr lang="en-GB" sz="2400" dirty="0" smtClean="0">
              <a:solidFill>
                <a:srgbClr val="000000"/>
              </a:solidFill>
              <a:sym typeface="Wingdings" panose="05000000000000000000" pitchFamily="2" charset="2"/>
            </a:endParaRP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400" dirty="0" smtClean="0">
                <a:solidFill>
                  <a:srgbClr val="000000"/>
                </a:solidFill>
                <a:sym typeface="Wingdings" panose="05000000000000000000" pitchFamily="2" charset="2"/>
              </a:rPr>
              <a:t>counting with large numbers (100,</a:t>
            </a:r>
            <a:r>
              <a:rPr lang="en-GB" sz="2400" dirty="0" smtClean="0">
                <a:solidFill>
                  <a:srgbClr val="000000"/>
                </a:solidFill>
                <a:sym typeface="Wingdings" panose="05000000000000000000" pitchFamily="2" charset="2"/>
              </a:rPr>
              <a:t>000,000,000 = 10</a:t>
            </a:r>
            <a:r>
              <a:rPr lang="en-GB" sz="2400" baseline="30000" dirty="0" smtClean="0">
                <a:solidFill>
                  <a:srgbClr val="000000"/>
                </a:solidFill>
                <a:sym typeface="Wingdings" panose="05000000000000000000" pitchFamily="2" charset="2"/>
              </a:rPr>
              <a:t>12</a:t>
            </a:r>
            <a:r>
              <a:rPr lang="en-GB" sz="2400" dirty="0" smtClean="0">
                <a:solidFill>
                  <a:srgbClr val="000000"/>
                </a:solidFill>
                <a:sym typeface="Wingdings" panose="05000000000000000000" pitchFamily="2" charset="2"/>
              </a:rPr>
              <a:t> = 100 billions)</a:t>
            </a:r>
            <a:endParaRPr kumimoji="0" lang="en-GB" sz="2400" b="0" i="0" u="none" strike="noStrike" cap="none" spc="0" normalizeH="0" baseline="0" dirty="0">
              <a:ln>
                <a:noFill/>
              </a:ln>
              <a:solidFill>
                <a:srgbClr val="000000"/>
              </a:solidFill>
              <a:effectLst/>
              <a:uFillTx/>
              <a:sym typeface="Calibri"/>
            </a:endParaRPr>
          </a:p>
        </p:txBody>
      </p:sp>
      <p:sp>
        <p:nvSpPr>
          <p:cNvPr id="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141356980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 name="Obdélník 4">
            <a:extLst>
              <a:ext uri="{FF2B5EF4-FFF2-40B4-BE49-F238E27FC236}">
                <a16:creationId xmlns:a16="http://schemas.microsoft.com/office/drawing/2014/main" id="{CC72C729-90C8-4D55-9EA6-A41F44AEBB5D}"/>
              </a:ext>
            </a:extLst>
          </p:cNvPr>
          <p:cNvSpPr/>
          <p:nvPr/>
        </p:nvSpPr>
        <p:spPr>
          <a:xfrm>
            <a:off x="261256" y="1796086"/>
            <a:ext cx="6096000" cy="3046988"/>
          </a:xfrm>
          <a:prstGeom prst="rect">
            <a:avLst/>
          </a:prstGeom>
        </p:spPr>
        <p:txBody>
          <a:bodyPr>
            <a:spAutoFit/>
          </a:bodyPr>
          <a:lstStyle/>
          <a:p>
            <a:r>
              <a:rPr lang="en-GB" sz="2400" dirty="0" smtClean="0"/>
              <a:t>Sort cosmic bodies according to their distance from Earth from largest to smallest. Determine their distance.</a:t>
            </a:r>
            <a:endParaRPr lang="en-GB" sz="2400" dirty="0" smtClean="0"/>
          </a:p>
          <a:p>
            <a:endParaRPr lang="en-GB" sz="2400" dirty="0" smtClean="0"/>
          </a:p>
          <a:p>
            <a:r>
              <a:rPr lang="en-GB" sz="2400" b="1" dirty="0" smtClean="0"/>
              <a:t>ISS, Polaris, Jupiter, M31 galaxy in Andromeda, centre of our Galaxy, NGC 4414 galaxy in the </a:t>
            </a:r>
            <a:r>
              <a:rPr lang="en-GB" sz="2400" b="1" dirty="0" smtClean="0"/>
              <a:t>constellation of Coma Berenice</a:t>
            </a:r>
            <a:r>
              <a:rPr lang="cs-CZ" sz="2400" b="1" dirty="0" smtClean="0"/>
              <a:t>s</a:t>
            </a:r>
            <a:r>
              <a:rPr lang="en-GB" sz="2400" b="1" dirty="0" smtClean="0"/>
              <a:t>, </a:t>
            </a:r>
            <a:r>
              <a:rPr lang="en-GB" sz="2400" b="1" dirty="0" smtClean="0"/>
              <a:t>Moon</a:t>
            </a:r>
            <a:endParaRPr lang="en-GB" sz="2400" b="1" dirty="0"/>
          </a:p>
        </p:txBody>
      </p:sp>
      <p:sp>
        <p:nvSpPr>
          <p:cNvPr id="7" name="Obdélník 6">
            <a:extLst>
              <a:ext uri="{FF2B5EF4-FFF2-40B4-BE49-F238E27FC236}">
                <a16:creationId xmlns:a16="http://schemas.microsoft.com/office/drawing/2014/main" id="{B19AD324-FB66-4175-A9FD-BCD28F9F8229}"/>
              </a:ext>
            </a:extLst>
          </p:cNvPr>
          <p:cNvSpPr/>
          <p:nvPr/>
        </p:nvSpPr>
        <p:spPr>
          <a:xfrm>
            <a:off x="6260327" y="3702271"/>
            <a:ext cx="5842661" cy="1754326"/>
          </a:xfrm>
          <a:prstGeom prst="rect">
            <a:avLst/>
          </a:prstGeom>
        </p:spPr>
        <p:txBody>
          <a:bodyPr wrap="square">
            <a:spAutoFit/>
          </a:bodyPr>
          <a:lstStyle/>
          <a:p>
            <a:r>
              <a:rPr lang="en-GB" dirty="0" smtClean="0"/>
              <a:t>Solution: </a:t>
            </a:r>
            <a:r>
              <a:rPr lang="en-GB" b="1" dirty="0" smtClean="0"/>
              <a:t>ISS</a:t>
            </a:r>
            <a:r>
              <a:rPr lang="en-GB" dirty="0" smtClean="0"/>
              <a:t> (</a:t>
            </a:r>
            <a:r>
              <a:rPr lang="en-GB" dirty="0" err="1" smtClean="0"/>
              <a:t>approx</a:t>
            </a:r>
            <a:r>
              <a:rPr lang="en-GB" dirty="0" smtClean="0"/>
              <a:t> 400 km, i.e. 0.0013 light seconds), </a:t>
            </a:r>
            <a:r>
              <a:rPr lang="en-GB" b="1" dirty="0" smtClean="0"/>
              <a:t>Moon</a:t>
            </a:r>
            <a:r>
              <a:rPr lang="en-GB" dirty="0" smtClean="0"/>
              <a:t> (384,000 km, i.e. 1.3 light seconds), </a:t>
            </a:r>
            <a:r>
              <a:rPr lang="en-GB" b="1" dirty="0" smtClean="0"/>
              <a:t>Jupiter</a:t>
            </a:r>
            <a:r>
              <a:rPr lang="en-GB" dirty="0" smtClean="0"/>
              <a:t> (5.2 au, </a:t>
            </a:r>
            <a:br>
              <a:rPr lang="en-GB" dirty="0" smtClean="0"/>
            </a:br>
            <a:r>
              <a:rPr lang="en-GB" dirty="0" smtClean="0"/>
              <a:t>i.e. 2,600 </a:t>
            </a:r>
            <a:r>
              <a:rPr lang="en-GB" dirty="0" smtClean="0"/>
              <a:t>light seconds</a:t>
            </a:r>
            <a:r>
              <a:rPr lang="en-GB" dirty="0" smtClean="0"/>
              <a:t>, 43 light minutes), </a:t>
            </a:r>
            <a:r>
              <a:rPr lang="en-GB" b="1" dirty="0" smtClean="0"/>
              <a:t>Polaris</a:t>
            </a:r>
            <a:r>
              <a:rPr lang="en-GB" dirty="0" smtClean="0"/>
              <a:t> (approx. 400 </a:t>
            </a:r>
            <a:r>
              <a:rPr lang="en-GB" dirty="0" err="1" smtClean="0"/>
              <a:t>ly</a:t>
            </a:r>
            <a:r>
              <a:rPr lang="en-GB" dirty="0" smtClean="0"/>
              <a:t>), </a:t>
            </a:r>
            <a:r>
              <a:rPr lang="en-GB" b="1" dirty="0" smtClean="0"/>
              <a:t>centre of our Galaxy</a:t>
            </a:r>
            <a:r>
              <a:rPr lang="en-GB" b="1" dirty="0" smtClean="0"/>
              <a:t> </a:t>
            </a:r>
            <a:r>
              <a:rPr lang="en-GB" dirty="0" smtClean="0"/>
              <a:t>(30,000 </a:t>
            </a:r>
            <a:r>
              <a:rPr lang="en-GB" dirty="0" err="1" smtClean="0"/>
              <a:t>ly</a:t>
            </a:r>
            <a:r>
              <a:rPr lang="en-GB" dirty="0" smtClean="0"/>
              <a:t>), </a:t>
            </a:r>
            <a:r>
              <a:rPr lang="en-GB" b="1" dirty="0" smtClean="0"/>
              <a:t>M31 Galaxy in Andromeda </a:t>
            </a:r>
            <a:r>
              <a:rPr lang="en-GB" dirty="0" smtClean="0"/>
              <a:t>(approx. 2.5 million </a:t>
            </a:r>
            <a:r>
              <a:rPr lang="en-GB" dirty="0" err="1" smtClean="0"/>
              <a:t>ly</a:t>
            </a:r>
            <a:r>
              <a:rPr lang="en-GB" dirty="0" smtClean="0"/>
              <a:t>), </a:t>
            </a:r>
            <a:r>
              <a:rPr lang="en-GB" b="1" dirty="0" smtClean="0"/>
              <a:t>NGC 4414 Galaxy in the constellation of Coma Berenice</a:t>
            </a:r>
            <a:r>
              <a:rPr lang="cs-CZ" b="1" dirty="0" smtClean="0"/>
              <a:t>s</a:t>
            </a:r>
            <a:r>
              <a:rPr lang="en-GB" dirty="0" smtClean="0"/>
              <a:t> (approx. 60 million </a:t>
            </a:r>
            <a:r>
              <a:rPr lang="en-GB" dirty="0" err="1" smtClean="0"/>
              <a:t>ly</a:t>
            </a:r>
            <a:r>
              <a:rPr lang="en-GB" dirty="0" smtClean="0"/>
              <a:t>).</a:t>
            </a:r>
            <a:endParaRPr lang="en-GB" dirty="0"/>
          </a:p>
        </p:txBody>
      </p:sp>
      <p:sp>
        <p:nvSpPr>
          <p:cNvPr id="8" name="Obdélník 7">
            <a:extLst>
              <a:ext uri="{FF2B5EF4-FFF2-40B4-BE49-F238E27FC236}">
                <a16:creationId xmlns:a16="http://schemas.microsoft.com/office/drawing/2014/main" id="{2523A631-DF7C-4EAE-A4E3-A43E5C5008D1}"/>
              </a:ext>
            </a:extLst>
          </p:cNvPr>
          <p:cNvSpPr/>
          <p:nvPr/>
        </p:nvSpPr>
        <p:spPr>
          <a:xfrm>
            <a:off x="7247593" y="1872683"/>
            <a:ext cx="4263096" cy="1477328"/>
          </a:xfrm>
          <a:prstGeom prst="rect">
            <a:avLst/>
          </a:prstGeom>
        </p:spPr>
        <p:txBody>
          <a:bodyPr wrap="square">
            <a:spAutoFit/>
          </a:bodyPr>
          <a:lstStyle/>
          <a:p>
            <a:r>
              <a:rPr lang="cs-CZ" dirty="0" err="1">
                <a:latin typeface="Times New Roman" panose="02020603050405020304" pitchFamily="18" charset="0"/>
                <a:ea typeface="Times New Roman" panose="02020603050405020304" pitchFamily="18" charset="0"/>
              </a:rPr>
              <a:t>Huang</a:t>
            </a:r>
            <a:r>
              <a:rPr lang="cs-CZ" dirty="0">
                <a:latin typeface="Times New Roman" panose="02020603050405020304" pitchFamily="18" charset="0"/>
                <a:ea typeface="Times New Roman" panose="02020603050405020304" pitchFamily="18" charset="0"/>
              </a:rPr>
              <a:t>, C. </a:t>
            </a:r>
            <a:r>
              <a:rPr lang="cs-CZ" dirty="0" err="1">
                <a:latin typeface="Times New Roman" panose="02020603050405020304" pitchFamily="18" charset="0"/>
                <a:ea typeface="Times New Roman" panose="02020603050405020304" pitchFamily="18" charset="0"/>
              </a:rPr>
              <a:t>The</a:t>
            </a:r>
            <a:r>
              <a:rPr lang="cs-CZ" dirty="0">
                <a:latin typeface="Times New Roman" panose="02020603050405020304" pitchFamily="18" charset="0"/>
                <a:ea typeface="Times New Roman" panose="02020603050405020304" pitchFamily="18" charset="0"/>
              </a:rPr>
              <a:t> </a:t>
            </a:r>
            <a:r>
              <a:rPr lang="cs-CZ" dirty="0" err="1">
                <a:latin typeface="Times New Roman" panose="02020603050405020304" pitchFamily="18" charset="0"/>
                <a:ea typeface="Times New Roman" panose="02020603050405020304" pitchFamily="18" charset="0"/>
              </a:rPr>
              <a:t>Scale</a:t>
            </a:r>
            <a:r>
              <a:rPr lang="cs-CZ" dirty="0">
                <a:latin typeface="Times New Roman" panose="02020603050405020304" pitchFamily="18" charset="0"/>
                <a:ea typeface="Times New Roman" panose="02020603050405020304" pitchFamily="18" charset="0"/>
              </a:rPr>
              <a:t> </a:t>
            </a:r>
            <a:r>
              <a:rPr lang="cs-CZ" dirty="0" err="1">
                <a:latin typeface="Times New Roman" panose="02020603050405020304" pitchFamily="18" charset="0"/>
                <a:ea typeface="Times New Roman" panose="02020603050405020304" pitchFamily="18" charset="0"/>
              </a:rPr>
              <a:t>of</a:t>
            </a:r>
            <a:r>
              <a:rPr lang="cs-CZ" dirty="0">
                <a:latin typeface="Times New Roman" panose="02020603050405020304" pitchFamily="18" charset="0"/>
                <a:ea typeface="Times New Roman" panose="02020603050405020304" pitchFamily="18" charset="0"/>
              </a:rPr>
              <a:t> </a:t>
            </a:r>
            <a:r>
              <a:rPr lang="cs-CZ" dirty="0" err="1">
                <a:latin typeface="Times New Roman" panose="02020603050405020304" pitchFamily="18" charset="0"/>
                <a:ea typeface="Times New Roman" panose="02020603050405020304" pitchFamily="18" charset="0"/>
              </a:rPr>
              <a:t>the</a:t>
            </a:r>
            <a:r>
              <a:rPr lang="cs-CZ" dirty="0">
                <a:latin typeface="Times New Roman" panose="02020603050405020304" pitchFamily="18" charset="0"/>
                <a:ea typeface="Times New Roman" panose="02020603050405020304" pitchFamily="18" charset="0"/>
              </a:rPr>
              <a:t> </a:t>
            </a:r>
            <a:r>
              <a:rPr lang="cs-CZ" dirty="0" err="1">
                <a:latin typeface="Times New Roman" panose="02020603050405020304" pitchFamily="18" charset="0"/>
                <a:ea typeface="Times New Roman" panose="02020603050405020304" pitchFamily="18" charset="0"/>
              </a:rPr>
              <a:t>Universe</a:t>
            </a:r>
            <a:r>
              <a:rPr lang="cs-CZ" dirty="0">
                <a:latin typeface="Times New Roman" panose="02020603050405020304" pitchFamily="18" charset="0"/>
                <a:ea typeface="Times New Roman" panose="02020603050405020304" pitchFamily="18" charset="0"/>
              </a:rPr>
              <a:t> 2 = </a:t>
            </a:r>
            <a:r>
              <a:rPr lang="cs-CZ" dirty="0">
                <a:latin typeface="Times New Roman" panose="02020603050405020304" pitchFamily="18" charset="0"/>
                <a:ea typeface="Times New Roman" panose="02020603050405020304" pitchFamily="18" charset="0"/>
                <a:hlinkClick r:id="rId4"/>
              </a:rPr>
              <a:t>youtu.be/</a:t>
            </a:r>
            <a:r>
              <a:rPr lang="cs-CZ" dirty="0" err="1">
                <a:latin typeface="Times New Roman" panose="02020603050405020304" pitchFamily="18" charset="0"/>
                <a:ea typeface="Times New Roman" panose="02020603050405020304" pitchFamily="18" charset="0"/>
                <a:hlinkClick r:id="rId4"/>
              </a:rPr>
              <a:t>uaGEjrADGPA</a:t>
            </a:r>
            <a:endParaRPr lang="cs-CZ" dirty="0">
              <a:latin typeface="Times New Roman" panose="02020603050405020304" pitchFamily="18" charset="0"/>
              <a:ea typeface="Times New Roman" panose="02020603050405020304" pitchFamily="18" charset="0"/>
            </a:endParaRPr>
          </a:p>
          <a:p>
            <a:endParaRPr lang="cs-CZ" dirty="0">
              <a:latin typeface="Times New Roman" panose="02020603050405020304" pitchFamily="18" charset="0"/>
              <a:ea typeface="Times New Roman" panose="02020603050405020304" pitchFamily="18" charset="0"/>
            </a:endParaRPr>
          </a:p>
          <a:p>
            <a:r>
              <a:rPr lang="cs-CZ" dirty="0">
                <a:latin typeface="Times New Roman" panose="02020603050405020304" pitchFamily="18" charset="0"/>
              </a:rPr>
              <a:t>Obreschkow, D. </a:t>
            </a:r>
            <a:r>
              <a:rPr lang="cs-CZ" dirty="0" err="1">
                <a:latin typeface="Times New Roman" panose="02020603050405020304" pitchFamily="18" charset="0"/>
              </a:rPr>
              <a:t>Cosmic</a:t>
            </a:r>
            <a:r>
              <a:rPr lang="cs-CZ" dirty="0">
                <a:latin typeface="Times New Roman" panose="02020603050405020304" pitchFamily="18" charset="0"/>
              </a:rPr>
              <a:t> </a:t>
            </a:r>
            <a:r>
              <a:rPr lang="cs-CZ" dirty="0" err="1">
                <a:latin typeface="Times New Roman" panose="02020603050405020304" pitchFamily="18" charset="0"/>
              </a:rPr>
              <a:t>Eye</a:t>
            </a:r>
            <a:r>
              <a:rPr lang="cs-CZ" dirty="0">
                <a:latin typeface="Times New Roman" panose="02020603050405020304" pitchFamily="18" charset="0"/>
              </a:rPr>
              <a:t> </a:t>
            </a:r>
            <a:r>
              <a:rPr lang="cs-CZ" dirty="0">
                <a:latin typeface="Times New Roman" panose="02020603050405020304" pitchFamily="18" charset="0"/>
                <a:ea typeface="Times New Roman" panose="02020603050405020304" pitchFamily="18" charset="0"/>
              </a:rPr>
              <a:t>= </a:t>
            </a:r>
            <a:br>
              <a:rPr lang="cs-CZ" dirty="0">
                <a:latin typeface="Times New Roman" panose="02020603050405020304" pitchFamily="18" charset="0"/>
                <a:ea typeface="Times New Roman" panose="02020603050405020304" pitchFamily="18" charset="0"/>
              </a:rPr>
            </a:br>
            <a:r>
              <a:rPr lang="cs-CZ" dirty="0">
                <a:latin typeface="Times New Roman" panose="02020603050405020304" pitchFamily="18" charset="0"/>
                <a:ea typeface="Times New Roman" panose="02020603050405020304" pitchFamily="18" charset="0"/>
                <a:hlinkClick r:id="rId5"/>
              </a:rPr>
              <a:t>youtu.be/8Are9dDbW24</a:t>
            </a:r>
            <a:r>
              <a:rPr lang="cs-CZ" dirty="0">
                <a:latin typeface="Times New Roman" panose="02020603050405020304" pitchFamily="18" charset="0"/>
                <a:ea typeface="Times New Roman" panose="02020603050405020304" pitchFamily="18" charset="0"/>
              </a:rPr>
              <a:t> </a:t>
            </a:r>
            <a:endParaRPr lang="cs-CZ" dirty="0"/>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41302038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 name="Obdélník 4">
            <a:extLst>
              <a:ext uri="{FF2B5EF4-FFF2-40B4-BE49-F238E27FC236}">
                <a16:creationId xmlns:a16="http://schemas.microsoft.com/office/drawing/2014/main" id="{CC72C729-90C8-4D55-9EA6-A41F44AEBB5D}"/>
              </a:ext>
            </a:extLst>
          </p:cNvPr>
          <p:cNvSpPr/>
          <p:nvPr/>
        </p:nvSpPr>
        <p:spPr>
          <a:xfrm>
            <a:off x="261256" y="2363443"/>
            <a:ext cx="6096000" cy="2308324"/>
          </a:xfrm>
          <a:prstGeom prst="rect">
            <a:avLst/>
          </a:prstGeom>
        </p:spPr>
        <p:txBody>
          <a:bodyPr>
            <a:spAutoFit/>
          </a:bodyPr>
          <a:lstStyle/>
          <a:p>
            <a:r>
              <a:rPr lang="en-GB" sz="2400" dirty="0" smtClean="0"/>
              <a:t>Sort space bodies by size from smallest to largest. Determine their dimensions.</a:t>
            </a:r>
            <a:endParaRPr lang="en-GB" sz="2400" dirty="0" smtClean="0"/>
          </a:p>
          <a:p>
            <a:endParaRPr lang="en-GB" sz="2400" dirty="0" smtClean="0"/>
          </a:p>
          <a:p>
            <a:r>
              <a:rPr lang="en-GB" sz="2400" b="1" dirty="0" smtClean="0"/>
              <a:t>Saturn</a:t>
            </a:r>
            <a:r>
              <a:rPr lang="cs-CZ" sz="2400" b="1" dirty="0" smtClean="0"/>
              <a:t> planet</a:t>
            </a:r>
            <a:r>
              <a:rPr lang="en-GB" sz="2400" b="1" dirty="0" smtClean="0"/>
              <a:t>, Sun, nucleus of Halley comet, Jupiter moon Io, Galaxy, meteorite, Local Group, </a:t>
            </a:r>
            <a:r>
              <a:rPr lang="en-GB" sz="2400" b="1" dirty="0" err="1" smtClean="0"/>
              <a:t>Vesta</a:t>
            </a:r>
            <a:r>
              <a:rPr lang="en-GB" sz="2400" b="1" dirty="0" smtClean="0"/>
              <a:t> minor planet</a:t>
            </a:r>
            <a:endParaRPr lang="en-GB" sz="2400" b="1" dirty="0"/>
          </a:p>
        </p:txBody>
      </p:sp>
      <p:sp>
        <p:nvSpPr>
          <p:cNvPr id="7" name="Obdélník 6">
            <a:extLst>
              <a:ext uri="{FF2B5EF4-FFF2-40B4-BE49-F238E27FC236}">
                <a16:creationId xmlns:a16="http://schemas.microsoft.com/office/drawing/2014/main" id="{B19AD324-FB66-4175-A9FD-BCD28F9F8229}"/>
              </a:ext>
            </a:extLst>
          </p:cNvPr>
          <p:cNvSpPr/>
          <p:nvPr/>
        </p:nvSpPr>
        <p:spPr>
          <a:xfrm>
            <a:off x="387925" y="1708272"/>
            <a:ext cx="5842661" cy="461665"/>
          </a:xfrm>
          <a:prstGeom prst="rect">
            <a:avLst/>
          </a:prstGeom>
        </p:spPr>
        <p:txBody>
          <a:bodyPr wrap="square">
            <a:spAutoFit/>
          </a:bodyPr>
          <a:lstStyle/>
          <a:p>
            <a:r>
              <a:rPr lang="en-US" sz="2400" b="1" dirty="0"/>
              <a:t>for comparison </a:t>
            </a:r>
            <a:r>
              <a:rPr lang="en-US" sz="2400" b="1" dirty="0" smtClean="0"/>
              <a:t>convert </a:t>
            </a:r>
            <a:r>
              <a:rPr lang="en-US" sz="2400" b="1" dirty="0"/>
              <a:t>to one </a:t>
            </a:r>
            <a:r>
              <a:rPr lang="en-US" sz="2400" b="1" dirty="0" smtClean="0"/>
              <a:t>unit</a:t>
            </a:r>
            <a:endParaRPr lang="cs-CZ" sz="2400" b="1" dirty="0"/>
          </a:p>
        </p:txBody>
      </p:sp>
      <p:sp>
        <p:nvSpPr>
          <p:cNvPr id="8" name="Obdélník 7">
            <a:extLst>
              <a:ext uri="{FF2B5EF4-FFF2-40B4-BE49-F238E27FC236}">
                <a16:creationId xmlns:a16="http://schemas.microsoft.com/office/drawing/2014/main" id="{C36EAA4B-3F98-4849-BDEB-55DAF0DF9B3F}"/>
              </a:ext>
            </a:extLst>
          </p:cNvPr>
          <p:cNvSpPr/>
          <p:nvPr/>
        </p:nvSpPr>
        <p:spPr>
          <a:xfrm>
            <a:off x="6260327" y="2363443"/>
            <a:ext cx="5842661" cy="3139321"/>
          </a:xfrm>
          <a:prstGeom prst="rect">
            <a:avLst/>
          </a:prstGeom>
        </p:spPr>
        <p:txBody>
          <a:bodyPr wrap="square">
            <a:spAutoFit/>
          </a:bodyPr>
          <a:lstStyle/>
          <a:p>
            <a:r>
              <a:rPr lang="en-GB" dirty="0" smtClean="0"/>
              <a:t>Solution: </a:t>
            </a:r>
            <a:r>
              <a:rPr lang="en-GB" b="1" dirty="0" smtClean="0"/>
              <a:t>meteorite</a:t>
            </a:r>
            <a:r>
              <a:rPr lang="en-GB" dirty="0" smtClean="0"/>
              <a:t> (dimensions are various, from several cm to tenths of cm – smaller are hard to search – to 2.7 m of </a:t>
            </a:r>
            <a:r>
              <a:rPr lang="en-GB" dirty="0" err="1" smtClean="0"/>
              <a:t>Hoba</a:t>
            </a:r>
            <a:r>
              <a:rPr lang="en-GB" dirty="0" smtClean="0"/>
              <a:t> meteorite found in 1920 in Namibia), </a:t>
            </a:r>
            <a:r>
              <a:rPr lang="en-GB" b="1" dirty="0" smtClean="0"/>
              <a:t>nucleus of</a:t>
            </a:r>
            <a:r>
              <a:rPr lang="en-GB" dirty="0" smtClean="0"/>
              <a:t> </a:t>
            </a:r>
            <a:r>
              <a:rPr lang="en-GB" b="1" dirty="0" smtClean="0"/>
              <a:t>Halley comet </a:t>
            </a:r>
            <a:r>
              <a:rPr lang="en-GB" dirty="0" smtClean="0"/>
              <a:t>(approx. 10 km), </a:t>
            </a:r>
            <a:r>
              <a:rPr lang="en-GB" b="1" dirty="0" err="1" smtClean="0"/>
              <a:t>Vesta</a:t>
            </a:r>
            <a:r>
              <a:rPr lang="en-GB" b="1" dirty="0" smtClean="0"/>
              <a:t> minor planet </a:t>
            </a:r>
            <a:r>
              <a:rPr lang="en-GB" dirty="0" smtClean="0"/>
              <a:t>(mean diameter approx. 525 km), </a:t>
            </a:r>
            <a:r>
              <a:rPr lang="en-GB" b="1" dirty="0" smtClean="0"/>
              <a:t>Jupiter moon Io </a:t>
            </a:r>
            <a:r>
              <a:rPr lang="en-GB" dirty="0" smtClean="0"/>
              <a:t>(diameter approx. 3600 km, approx. 1/4 of the radius of Earth), </a:t>
            </a:r>
            <a:r>
              <a:rPr lang="en-GB" b="1" dirty="0" smtClean="0"/>
              <a:t>Saturn </a:t>
            </a:r>
            <a:r>
              <a:rPr lang="cs-CZ" b="1" dirty="0" smtClean="0"/>
              <a:t>planet</a:t>
            </a:r>
            <a:r>
              <a:rPr lang="en-GB" b="1" dirty="0" smtClean="0"/>
              <a:t> </a:t>
            </a:r>
            <a:r>
              <a:rPr lang="en-GB" dirty="0" smtClean="0"/>
              <a:t>(mean radius 58,000 km, mean diameter 116,000 km; approx. 9 times bigger than Earth), </a:t>
            </a:r>
            <a:r>
              <a:rPr lang="en-GB" b="1" dirty="0" smtClean="0"/>
              <a:t>Sun</a:t>
            </a:r>
            <a:r>
              <a:rPr lang="en-GB" dirty="0" smtClean="0"/>
              <a:t> (mean diameter almost 1,400,000 km, 109 times bigger than Earth</a:t>
            </a:r>
            <a:r>
              <a:rPr lang="en-GB" dirty="0" smtClean="0"/>
              <a:t>)</a:t>
            </a:r>
            <a:r>
              <a:rPr lang="en-GB" dirty="0" smtClean="0"/>
              <a:t>, </a:t>
            </a:r>
            <a:r>
              <a:rPr lang="en-GB" b="1" dirty="0" smtClean="0"/>
              <a:t>Galaxy</a:t>
            </a:r>
            <a:r>
              <a:rPr lang="en-GB" dirty="0" smtClean="0"/>
              <a:t> (diameter approx. 100,000 </a:t>
            </a:r>
            <a:r>
              <a:rPr lang="en-GB" dirty="0" err="1" smtClean="0"/>
              <a:t>ly</a:t>
            </a:r>
            <a:r>
              <a:rPr lang="en-GB" b="1" dirty="0" smtClean="0"/>
              <a:t>), Local Group </a:t>
            </a:r>
            <a:r>
              <a:rPr lang="en-GB" dirty="0" smtClean="0"/>
              <a:t>(</a:t>
            </a:r>
            <a:r>
              <a:rPr lang="en-GB" dirty="0" smtClean="0"/>
              <a:t>diameter approx. </a:t>
            </a:r>
            <a:r>
              <a:rPr lang="en-GB" dirty="0" smtClean="0"/>
              <a:t>10,000,000 </a:t>
            </a:r>
            <a:r>
              <a:rPr lang="en-GB" dirty="0" err="1" smtClean="0"/>
              <a:t>ly</a:t>
            </a:r>
            <a:r>
              <a:rPr lang="en-GB" dirty="0" smtClean="0"/>
              <a:t>).</a:t>
            </a:r>
            <a:endParaRPr lang="en-GB" dirty="0"/>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1694794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 name="Obrázek 11">
            <a:extLst>
              <a:ext uri="{FF2B5EF4-FFF2-40B4-BE49-F238E27FC236}">
                <a16:creationId xmlns:a16="http://schemas.microsoft.com/office/drawing/2014/main" id="{6FD3C65D-8BE3-4307-9FA9-D208D1E447FD}"/>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261255" y="1708271"/>
            <a:ext cx="6380117" cy="3645781"/>
          </a:xfrm>
          <a:prstGeom prst="rect">
            <a:avLst/>
          </a:prstGeom>
        </p:spPr>
      </p:pic>
      <p:sp>
        <p:nvSpPr>
          <p:cNvPr id="13" name="Obdélník 12">
            <a:extLst>
              <a:ext uri="{FF2B5EF4-FFF2-40B4-BE49-F238E27FC236}">
                <a16:creationId xmlns:a16="http://schemas.microsoft.com/office/drawing/2014/main" id="{9A2C59D4-39AE-4985-8F84-AA70F3CCCFF9}"/>
              </a:ext>
            </a:extLst>
          </p:cNvPr>
          <p:cNvSpPr/>
          <p:nvPr/>
        </p:nvSpPr>
        <p:spPr>
          <a:xfrm>
            <a:off x="5629357" y="1708271"/>
            <a:ext cx="6096000" cy="1200329"/>
          </a:xfrm>
          <a:prstGeom prst="rect">
            <a:avLst/>
          </a:prstGeom>
        </p:spPr>
        <p:txBody>
          <a:bodyPr>
            <a:spAutoFit/>
          </a:bodyPr>
          <a:lstStyle/>
          <a:p>
            <a:r>
              <a:rPr lang="en-GB" sz="2400" dirty="0" smtClean="0">
                <a:latin typeface="Calibri" panose="020F0502020204030204" pitchFamily="34" charset="0"/>
                <a:ea typeface="Times New Roman" panose="02020603050405020304" pitchFamily="18" charset="0"/>
                <a:cs typeface="Calibri" panose="020F0502020204030204" pitchFamily="34" charset="0"/>
              </a:rPr>
              <a:t>How long does it take to the light beam to travel from the East of the Czech Republic to the West?</a:t>
            </a:r>
            <a:endParaRPr lang="en-GB" sz="2400" dirty="0">
              <a:latin typeface="Calibri" panose="020F0502020204030204" pitchFamily="34" charset="0"/>
              <a:cs typeface="Calibri" panose="020F0502020204030204" pitchFamily="34" charset="0"/>
            </a:endParaRPr>
          </a:p>
        </p:txBody>
      </p:sp>
      <p:sp>
        <p:nvSpPr>
          <p:cNvPr id="14" name="Obdélník 13">
            <a:extLst>
              <a:ext uri="{FF2B5EF4-FFF2-40B4-BE49-F238E27FC236}">
                <a16:creationId xmlns:a16="http://schemas.microsoft.com/office/drawing/2014/main" id="{ECFF9C0C-F6F3-4ABD-A1D0-DC76DE6ED21E}"/>
              </a:ext>
            </a:extLst>
          </p:cNvPr>
          <p:cNvSpPr/>
          <p:nvPr/>
        </p:nvSpPr>
        <p:spPr>
          <a:xfrm>
            <a:off x="2424166" y="3339054"/>
            <a:ext cx="1582484" cy="584775"/>
          </a:xfrm>
          <a:prstGeom prst="rect">
            <a:avLst/>
          </a:prstGeom>
        </p:spPr>
        <p:txBody>
          <a:bodyPr wrap="none">
            <a:spAutoFit/>
          </a:bodyPr>
          <a:lstStyle/>
          <a:p>
            <a:r>
              <a:rPr lang="cs-CZ" sz="3200" dirty="0" smtClean="0">
                <a:latin typeface="Calibri" panose="020F0502020204030204" pitchFamily="34" charset="0"/>
                <a:ea typeface="Times New Roman" panose="02020603050405020304" pitchFamily="18" charset="0"/>
                <a:cs typeface="Calibri" panose="020F0502020204030204" pitchFamily="34" charset="0"/>
              </a:rPr>
              <a:t>0.0016 </a:t>
            </a:r>
            <a:r>
              <a:rPr lang="cs-CZ" sz="3200" dirty="0">
                <a:latin typeface="Calibri" panose="020F0502020204030204" pitchFamily="34" charset="0"/>
                <a:ea typeface="Times New Roman" panose="02020603050405020304" pitchFamily="18" charset="0"/>
                <a:cs typeface="Calibri" panose="020F0502020204030204" pitchFamily="34" charset="0"/>
              </a:rPr>
              <a:t>s</a:t>
            </a:r>
            <a:endParaRPr lang="cs-CZ" sz="3200" dirty="0">
              <a:latin typeface="Calibri" panose="020F0502020204030204" pitchFamily="34" charset="0"/>
              <a:cs typeface="Calibri" panose="020F0502020204030204" pitchFamily="34" charset="0"/>
            </a:endParaRP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1383087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a:extLst>
              <a:ext uri="{FF2B5EF4-FFF2-40B4-BE49-F238E27FC236}">
                <a16:creationId xmlns:a16="http://schemas.microsoft.com/office/drawing/2014/main" id="{E77A3E13-C51F-4EC1-8A71-42D18FE27C90}"/>
              </a:ext>
            </a:extLst>
          </p:cNvPr>
          <p:cNvSpPr/>
          <p:nvPr/>
        </p:nvSpPr>
        <p:spPr>
          <a:xfrm>
            <a:off x="261256" y="1768076"/>
            <a:ext cx="6829926" cy="2308324"/>
          </a:xfrm>
          <a:prstGeom prst="rect">
            <a:avLst/>
          </a:prstGeom>
        </p:spPr>
        <p:txBody>
          <a:bodyPr wrap="square">
            <a:spAutoFit/>
          </a:bodyPr>
          <a:lstStyle/>
          <a:p>
            <a:pPr lvl="0" algn="just">
              <a:spcAft>
                <a:spcPts val="0"/>
              </a:spcAft>
            </a:pPr>
            <a:r>
              <a:rPr lang="en-GB" sz="2400" dirty="0" smtClean="0">
                <a:latin typeface="Calibri" panose="020F0502020204030204" pitchFamily="34" charset="0"/>
                <a:ea typeface="Times New Roman" panose="02020603050405020304" pitchFamily="18" charset="0"/>
                <a:cs typeface="Calibri" panose="020F0502020204030204" pitchFamily="34" charset="0"/>
              </a:rPr>
              <a:t>The closest star situated outside our Solar System is </a:t>
            </a:r>
            <a:r>
              <a:rPr lang="en-GB" sz="2400" dirty="0" err="1" smtClean="0">
                <a:latin typeface="Calibri" panose="020F0502020204030204" pitchFamily="34" charset="0"/>
                <a:ea typeface="Times New Roman" panose="02020603050405020304" pitchFamily="18" charset="0"/>
                <a:cs typeface="Calibri" panose="020F0502020204030204" pitchFamily="34" charset="0"/>
              </a:rPr>
              <a:t>Proxima</a:t>
            </a:r>
            <a:r>
              <a:rPr lang="en-GB" sz="2400" dirty="0" smtClean="0">
                <a:latin typeface="Calibri" panose="020F0502020204030204" pitchFamily="34" charset="0"/>
                <a:ea typeface="Times New Roman" panose="02020603050405020304" pitchFamily="18" charset="0"/>
                <a:cs typeface="Calibri" panose="020F0502020204030204" pitchFamily="34" charset="0"/>
              </a:rPr>
              <a:t> Centauri and its distance is approx. 4.2 </a:t>
            </a:r>
            <a:r>
              <a:rPr lang="en-GB" sz="2400" dirty="0" err="1" smtClean="0">
                <a:latin typeface="Calibri" panose="020F0502020204030204" pitchFamily="34" charset="0"/>
                <a:ea typeface="Times New Roman" panose="02020603050405020304" pitchFamily="18" charset="0"/>
                <a:cs typeface="Calibri" panose="020F0502020204030204" pitchFamily="34" charset="0"/>
              </a:rPr>
              <a:t>ly</a:t>
            </a:r>
            <a:r>
              <a:rPr lang="en-GB" sz="2400" dirty="0" smtClean="0">
                <a:latin typeface="Calibri" panose="020F0502020204030204" pitchFamily="34" charset="0"/>
                <a:ea typeface="Times New Roman" panose="02020603050405020304" pitchFamily="18" charset="0"/>
                <a:cs typeface="Calibri" panose="020F0502020204030204" pitchFamily="34" charset="0"/>
              </a:rPr>
              <a:t>. How long would take the journey there:</a:t>
            </a:r>
            <a:endParaRPr lang="en-GB" sz="2400" dirty="0" smtClean="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lphaLcParenR"/>
            </a:pPr>
            <a:r>
              <a:rPr lang="en-GB" sz="2400" dirty="0" smtClean="0">
                <a:latin typeface="Calibri" panose="020F0502020204030204" pitchFamily="34" charset="0"/>
                <a:ea typeface="Times New Roman" panose="02020603050405020304" pitchFamily="18" charset="0"/>
                <a:cs typeface="Calibri" panose="020F0502020204030204" pitchFamily="34" charset="0"/>
              </a:rPr>
              <a:t>by train set </a:t>
            </a:r>
            <a:r>
              <a:rPr lang="en-GB" sz="2400" dirty="0" err="1" smtClean="0">
                <a:latin typeface="Calibri" panose="020F0502020204030204" pitchFamily="34" charset="0"/>
                <a:ea typeface="Times New Roman" panose="02020603050405020304" pitchFamily="18" charset="0"/>
                <a:cs typeface="Calibri" panose="020F0502020204030204" pitchFamily="34" charset="0"/>
              </a:rPr>
              <a:t>Pendolino</a:t>
            </a:r>
            <a:r>
              <a:rPr lang="en-GB" sz="2400" dirty="0" smtClean="0">
                <a:latin typeface="Calibri" panose="020F0502020204030204" pitchFamily="34" charset="0"/>
                <a:ea typeface="Times New Roman" panose="02020603050405020304" pitchFamily="18" charset="0"/>
                <a:cs typeface="Calibri" panose="020F0502020204030204" pitchFamily="34" charset="0"/>
              </a:rPr>
              <a:t> at a speed of </a:t>
            </a:r>
            <a:r>
              <a:rPr lang="en-GB" sz="2400" dirty="0" smtClean="0">
                <a:latin typeface="Calibri" panose="020F0502020204030204" pitchFamily="34" charset="0"/>
                <a:ea typeface="Times New Roman" panose="02020603050405020304" pitchFamily="18" charset="0"/>
                <a:cs typeface="Calibri" panose="020F0502020204030204" pitchFamily="34" charset="0"/>
              </a:rPr>
              <a:t>250 km/h;</a:t>
            </a:r>
          </a:p>
          <a:p>
            <a:pPr marL="342900" lvl="0" indent="-342900" algn="just">
              <a:spcAft>
                <a:spcPts val="0"/>
              </a:spcAft>
              <a:buFont typeface="+mj-lt"/>
              <a:buAutoNum type="alphaLcParenR"/>
            </a:pPr>
            <a:r>
              <a:rPr lang="en-GB" sz="2400" dirty="0" smtClean="0">
                <a:latin typeface="Calibri" panose="020F0502020204030204" pitchFamily="34" charset="0"/>
                <a:ea typeface="Times New Roman" panose="02020603050405020304" pitchFamily="18" charset="0"/>
                <a:cs typeface="Calibri" panose="020F0502020204030204" pitchFamily="34" charset="0"/>
              </a:rPr>
              <a:t>by airplane Airbus at a speed of 800 km/h;</a:t>
            </a:r>
          </a:p>
          <a:p>
            <a:pPr marL="342900" lvl="0" indent="-342900" algn="just">
              <a:spcAft>
                <a:spcPts val="0"/>
              </a:spcAft>
              <a:buFont typeface="+mj-lt"/>
              <a:buAutoNum type="alphaLcParenR"/>
            </a:pPr>
            <a:r>
              <a:rPr lang="en-GB" sz="2400" dirty="0" smtClean="0">
                <a:latin typeface="Calibri" panose="020F0502020204030204" pitchFamily="34" charset="0"/>
                <a:ea typeface="Times New Roman" panose="02020603050405020304" pitchFamily="18" charset="0"/>
                <a:cs typeface="Calibri" panose="020F0502020204030204" pitchFamily="34" charset="0"/>
              </a:rPr>
              <a:t>by Voyager space</a:t>
            </a:r>
            <a:r>
              <a:rPr lang="en-GB" sz="2400" dirty="0" smtClean="0">
                <a:latin typeface="Calibri" panose="020F0502020204030204" pitchFamily="34" charset="0"/>
                <a:ea typeface="Times New Roman" panose="02020603050405020304" pitchFamily="18" charset="0"/>
                <a:cs typeface="Calibri" panose="020F0502020204030204" pitchFamily="34" charset="0"/>
              </a:rPr>
              <a:t>craft at a speed</a:t>
            </a:r>
            <a:r>
              <a:rPr lang="en-GB" sz="2400" dirty="0" smtClean="0">
                <a:latin typeface="Calibri" panose="020F0502020204030204" pitchFamily="34" charset="0"/>
                <a:ea typeface="Times New Roman" panose="02020603050405020304" pitchFamily="18" charset="0"/>
                <a:cs typeface="Calibri" panose="020F0502020204030204" pitchFamily="34" charset="0"/>
              </a:rPr>
              <a:t> of 17 km/s.</a:t>
            </a:r>
            <a:endParaRPr lang="en-GB" sz="2400" dirty="0">
              <a:latin typeface="Calibri" panose="020F0502020204030204" pitchFamily="34" charset="0"/>
              <a:cs typeface="Calibri" panose="020F0502020204030204" pitchFamily="34" charset="0"/>
            </a:endParaRPr>
          </a:p>
        </p:txBody>
      </p:sp>
      <p:pic>
        <p:nvPicPr>
          <p:cNvPr id="12290" name="Picture 2" descr="Výsledek obrázku pro pendolino">
            <a:extLst>
              <a:ext uri="{FF2B5EF4-FFF2-40B4-BE49-F238E27FC236}">
                <a16:creationId xmlns:a16="http://schemas.microsoft.com/office/drawing/2014/main" id="{F65B3213-E45A-46A9-859D-676899868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369" y="165339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Výsledek obrázku pro airbus">
            <a:extLst>
              <a:ext uri="{FF2B5EF4-FFF2-40B4-BE49-F238E27FC236}">
                <a16:creationId xmlns:a16="http://schemas.microsoft.com/office/drawing/2014/main" id="{4AD4E85E-C050-4817-B284-5F8ACA763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761" y="359880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Výsledek obrázku pro voyager">
            <a:extLst>
              <a:ext uri="{FF2B5EF4-FFF2-40B4-BE49-F238E27FC236}">
                <a16:creationId xmlns:a16="http://schemas.microsoft.com/office/drawing/2014/main" id="{D00BED2F-C53B-4867-9C1E-AEE7D4FF99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250" b="14392"/>
          <a:stretch/>
        </p:blipFill>
        <p:spPr bwMode="auto">
          <a:xfrm>
            <a:off x="6311141" y="3904671"/>
            <a:ext cx="2352675" cy="154198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153334F8-DB9E-45F9-AC53-76FC2DEAF4E4}"/>
              </a:ext>
            </a:extLst>
          </p:cNvPr>
          <p:cNvSpPr/>
          <p:nvPr/>
        </p:nvSpPr>
        <p:spPr>
          <a:xfrm>
            <a:off x="9174233" y="1708272"/>
            <a:ext cx="1789272" cy="369332"/>
          </a:xfrm>
          <a:prstGeom prst="rect">
            <a:avLst/>
          </a:prstGeom>
        </p:spPr>
        <p:txBody>
          <a:bodyPr wrap="none">
            <a:spAutoFit/>
          </a:bodyPr>
          <a:lstStyle/>
          <a:p>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18,000,000 years</a:t>
            </a:r>
            <a:endParaRPr lang="en-GB" dirty="0">
              <a:highlight>
                <a:srgbClr val="FFFF00"/>
              </a:highlight>
              <a:latin typeface="Calibri" panose="020F0502020204030204" pitchFamily="34" charset="0"/>
              <a:cs typeface="Calibri" panose="020F0502020204030204" pitchFamily="34" charset="0"/>
            </a:endParaRPr>
          </a:p>
        </p:txBody>
      </p:sp>
      <p:sp>
        <p:nvSpPr>
          <p:cNvPr id="4" name="Obdélník 3">
            <a:extLst>
              <a:ext uri="{FF2B5EF4-FFF2-40B4-BE49-F238E27FC236}">
                <a16:creationId xmlns:a16="http://schemas.microsoft.com/office/drawing/2014/main" id="{8B3F53BB-962C-46E9-BBFF-83EA35EE912C}"/>
              </a:ext>
            </a:extLst>
          </p:cNvPr>
          <p:cNvSpPr/>
          <p:nvPr/>
        </p:nvSpPr>
        <p:spPr>
          <a:xfrm>
            <a:off x="9705483" y="3603069"/>
            <a:ext cx="1672253" cy="369332"/>
          </a:xfrm>
          <a:prstGeom prst="rect">
            <a:avLst/>
          </a:prstGeom>
        </p:spPr>
        <p:txBody>
          <a:bodyPr wrap="none">
            <a:spAutoFit/>
          </a:bodyPr>
          <a:lstStyle/>
          <a:p>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5,700,000 </a:t>
            </a:r>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years</a:t>
            </a:r>
            <a:endParaRPr lang="en-GB" dirty="0">
              <a:highlight>
                <a:srgbClr val="FFFF00"/>
              </a:highlight>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0F15D3B5-1424-4EB6-81EE-E31B262737B3}"/>
              </a:ext>
            </a:extLst>
          </p:cNvPr>
          <p:cNvSpPr/>
          <p:nvPr/>
        </p:nvSpPr>
        <p:spPr>
          <a:xfrm>
            <a:off x="7283310" y="3995941"/>
            <a:ext cx="1380506" cy="369332"/>
          </a:xfrm>
          <a:prstGeom prst="rect">
            <a:avLst/>
          </a:prstGeom>
        </p:spPr>
        <p:txBody>
          <a:bodyPr wrap="none">
            <a:spAutoFit/>
          </a:bodyPr>
          <a:lstStyle/>
          <a:p>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75,000 years</a:t>
            </a:r>
            <a:endParaRPr lang="en-GB" dirty="0">
              <a:highlight>
                <a:srgbClr val="FFFF00"/>
              </a:highlight>
              <a:latin typeface="Calibri" panose="020F0502020204030204" pitchFamily="34" charset="0"/>
              <a:cs typeface="Calibri" panose="020F0502020204030204" pitchFamily="34" charset="0"/>
            </a:endParaRPr>
          </a:p>
        </p:txBody>
      </p:sp>
      <p:sp>
        <p:nvSpPr>
          <p:cNvPr id="6" name="TextovéPole 5">
            <a:extLst>
              <a:ext uri="{FF2B5EF4-FFF2-40B4-BE49-F238E27FC236}">
                <a16:creationId xmlns:a16="http://schemas.microsoft.com/office/drawing/2014/main" id="{D9A4BFA9-94EA-4F74-89DE-70A29AE5236A}"/>
              </a:ext>
            </a:extLst>
          </p:cNvPr>
          <p:cNvSpPr txBox="1"/>
          <p:nvPr/>
        </p:nvSpPr>
        <p:spPr>
          <a:xfrm>
            <a:off x="293890" y="4254695"/>
            <a:ext cx="5384239"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800" b="1" dirty="0" smtClean="0">
                <a:solidFill>
                  <a:srgbClr val="000000"/>
                </a:solidFill>
              </a:rPr>
              <a:t>Huge distances in space and travel by ordinary means of travel.</a:t>
            </a:r>
            <a:endParaRPr kumimoji="0" lang="en-GB" sz="2800" b="1" i="0" u="none" strike="noStrike" cap="none" spc="0" normalizeH="0" baseline="0" dirty="0">
              <a:ln>
                <a:noFill/>
              </a:ln>
              <a:solidFill>
                <a:srgbClr val="000000"/>
              </a:solidFill>
              <a:effectLst/>
              <a:uFillTx/>
              <a:sym typeface="Calibri"/>
            </a:endParaRPr>
          </a:p>
        </p:txBody>
      </p:sp>
      <p:sp>
        <p:nvSpPr>
          <p:cNvPr id="14"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4060712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checkerboard(across)">
                                      <p:cBhvr>
                                        <p:cTn id="11" dur="5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heckerboard(across)">
                                      <p:cBhvr>
                                        <p:cTn id="21" dur="500"/>
                                        <p:tgtEl>
                                          <p:spTgt spid="2">
                                            <p:txEl>
                                              <p:pRg st="2" end="2"/>
                                            </p:txEl>
                                          </p:spTgt>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checkerboard(across)">
                                      <p:cBhvr>
                                        <p:cTn id="25" dur="500"/>
                                        <p:tgtEl>
                                          <p:spTgt spid="1229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checkerboard(across)">
                                      <p:cBhvr>
                                        <p:cTn id="35" dur="500"/>
                                        <p:tgtEl>
                                          <p:spTgt spid="2">
                                            <p:txEl>
                                              <p:pRg st="3" end="3"/>
                                            </p:txEl>
                                          </p:spTgt>
                                        </p:tgtEl>
                                      </p:cBhvr>
                                    </p:animEffect>
                                  </p:childTnLst>
                                </p:cTn>
                              </p:par>
                            </p:childTnLst>
                          </p:cTn>
                        </p:par>
                        <p:par>
                          <p:cTn id="36" fill="hold">
                            <p:stCondLst>
                              <p:cond delay="500"/>
                            </p:stCondLst>
                            <p:childTnLst>
                              <p:par>
                                <p:cTn id="37" presetID="5" presetClass="entr" presetSubtype="10" fill="hold" nodeType="afterEffect">
                                  <p:stCondLst>
                                    <p:cond delay="0"/>
                                  </p:stCondLst>
                                  <p:childTnLst>
                                    <p:set>
                                      <p:cBhvr>
                                        <p:cTn id="38" dur="1" fill="hold">
                                          <p:stCondLst>
                                            <p:cond delay="0"/>
                                          </p:stCondLst>
                                        </p:cTn>
                                        <p:tgtEl>
                                          <p:spTgt spid="12294"/>
                                        </p:tgtEl>
                                        <p:attrNameLst>
                                          <p:attrName>style.visibility</p:attrName>
                                        </p:attrNameLst>
                                      </p:cBhvr>
                                      <p:to>
                                        <p:strVal val="visible"/>
                                      </p:to>
                                    </p:set>
                                    <p:animEffect transition="in" filter="checkerboard(across)">
                                      <p:cBhvr>
                                        <p:cTn id="39" dur="500"/>
                                        <p:tgtEl>
                                          <p:spTgt spid="1229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heckerboard(across)">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4" name="Obrázek 3" descr="Obsah obrázku hvězda, fotka, světlo, noc&#10;&#10;Popis byl vytvořen automaticky">
            <a:extLst>
              <a:ext uri="{FF2B5EF4-FFF2-40B4-BE49-F238E27FC236}">
                <a16:creationId xmlns:a16="http://schemas.microsoft.com/office/drawing/2014/main" id="{7ED920ED-2359-4CC5-8CD1-A59DAA481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021" y="1694286"/>
            <a:ext cx="6604557" cy="3714599"/>
          </a:xfrm>
          <a:prstGeom prst="rect">
            <a:avLst/>
          </a:prstGeom>
        </p:spPr>
      </p:pic>
      <p:sp>
        <p:nvSpPr>
          <p:cNvPr id="5" name="Obdélník 4">
            <a:extLst>
              <a:ext uri="{FF2B5EF4-FFF2-40B4-BE49-F238E27FC236}">
                <a16:creationId xmlns:a16="http://schemas.microsoft.com/office/drawing/2014/main" id="{2DD2E804-63E9-4C25-8536-073AE99E54B4}"/>
              </a:ext>
            </a:extLst>
          </p:cNvPr>
          <p:cNvSpPr/>
          <p:nvPr/>
        </p:nvSpPr>
        <p:spPr>
          <a:xfrm>
            <a:off x="261256" y="1734184"/>
            <a:ext cx="4840133" cy="3416320"/>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cs typeface="Calibri" panose="020F0502020204030204" pitchFamily="34" charset="0"/>
              </a:rPr>
              <a:t>Galaxy GN-z11 in the constellation of </a:t>
            </a:r>
            <a:r>
              <a:rPr lang="en-US" sz="2400" dirty="0" err="1">
                <a:latin typeface="Calibri" panose="020F0502020204030204" pitchFamily="34" charset="0"/>
                <a:ea typeface="Times New Roman" panose="02020603050405020304" pitchFamily="18" charset="0"/>
                <a:cs typeface="Calibri" panose="020F0502020204030204" pitchFamily="34" charset="0"/>
              </a:rPr>
              <a:t>Ursa</a:t>
            </a:r>
            <a:r>
              <a:rPr lang="en-US" sz="2400" dirty="0">
                <a:latin typeface="Calibri" panose="020F0502020204030204" pitchFamily="34" charset="0"/>
                <a:ea typeface="Times New Roman" panose="02020603050405020304" pitchFamily="18" charset="0"/>
                <a:cs typeface="Calibri" panose="020F0502020204030204" pitchFamily="34" charset="0"/>
              </a:rPr>
              <a:t> Major, discovered in 2016 by Hubble Space Telescope, is one of the remotest observed objects in the Universe</a:t>
            </a:r>
            <a:r>
              <a:rPr lang="cs-CZ"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Its actual distance is estimated to </a:t>
            </a:r>
            <a:r>
              <a:rPr lang="en-US" sz="2400" dirty="0" smtClean="0">
                <a:latin typeface="Calibri" panose="020F0502020204030204" pitchFamily="34" charset="0"/>
                <a:ea typeface="Times New Roman" panose="02020603050405020304" pitchFamily="18" charset="0"/>
                <a:cs typeface="Calibri" panose="020F0502020204030204" pitchFamily="34" charset="0"/>
              </a:rPr>
              <a:t>9</a:t>
            </a:r>
            <a:r>
              <a:rPr lang="cs-CZ" sz="2400" dirty="0" smtClean="0">
                <a:latin typeface="Calibri" panose="020F0502020204030204" pitchFamily="34" charset="0"/>
                <a:ea typeface="Times New Roman" panose="02020603050405020304" pitchFamily="18" charset="0"/>
                <a:cs typeface="Calibri" panose="020F0502020204030204" pitchFamily="34" charset="0"/>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800 </a:t>
            </a:r>
            <a:r>
              <a:rPr lang="en-US" sz="2400" dirty="0" err="1">
                <a:latin typeface="Calibri" panose="020F0502020204030204" pitchFamily="34" charset="0"/>
                <a:ea typeface="Times New Roman" panose="02020603050405020304" pitchFamily="18" charset="0"/>
                <a:cs typeface="Calibri" panose="020F0502020204030204" pitchFamily="34" charset="0"/>
              </a:rPr>
              <a:t>Mpc</a:t>
            </a:r>
            <a:r>
              <a:rPr lang="cs-CZ" sz="2400" dirty="0" smtClean="0">
                <a:latin typeface="Calibri" panose="020F0502020204030204" pitchFamily="34" charset="0"/>
                <a:ea typeface="Times New Roman" panose="02020603050405020304" pitchFamily="18" charset="0"/>
                <a:cs typeface="Calibri" panose="020F0502020204030204" pitchFamily="34" charset="0"/>
              </a:rPr>
              <a:t>. </a:t>
            </a: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How many light years is that?</a:t>
            </a: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How many times is this distance larger that the Galaxy diameter?</a:t>
            </a:r>
            <a:endParaRPr lang="cs-CZ" sz="2400" dirty="0">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55AB612D-25EC-45BA-AFB8-C53D79EAA482}"/>
              </a:ext>
            </a:extLst>
          </p:cNvPr>
          <p:cNvSpPr/>
          <p:nvPr/>
        </p:nvSpPr>
        <p:spPr>
          <a:xfrm>
            <a:off x="5798648" y="1927714"/>
            <a:ext cx="2977097" cy="923330"/>
          </a:xfrm>
          <a:prstGeom prst="rect">
            <a:avLst/>
          </a:prstGeom>
        </p:spPr>
        <p:txBody>
          <a:bodyPr wrap="none">
            <a:spAutoFit/>
          </a:bodyPr>
          <a:lstStyle/>
          <a:p>
            <a:r>
              <a:rPr lang="cs-CZ" dirty="0" err="1"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Mpc</a:t>
            </a:r>
            <a:r>
              <a:rPr lang="cs-CZ"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 unit and </a:t>
            </a:r>
            <a:r>
              <a:rPr lang="cs-CZ" dirty="0" err="1"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conversion</a:t>
            </a:r>
            <a:r>
              <a:rPr lang="cs-CZ"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 to </a:t>
            </a:r>
            <a:r>
              <a:rPr lang="cs-CZ" dirty="0" err="1"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ly</a:t>
            </a:r>
            <a:endParaRPr lang="cs-CZ" dirty="0">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endParaRPr lang="cs-CZ" dirty="0">
              <a:highlight>
                <a:srgbClr val="FFFF00"/>
              </a:highlight>
              <a:latin typeface="Calibri" panose="020F0502020204030204" pitchFamily="34" charset="0"/>
              <a:cs typeface="Calibri" panose="020F0502020204030204" pitchFamily="34" charset="0"/>
            </a:endParaRPr>
          </a:p>
          <a:p>
            <a:r>
              <a:rPr lang="cs-CZ" dirty="0" smtClean="0">
                <a:highlight>
                  <a:srgbClr val="FFFF00"/>
                </a:highlight>
                <a:latin typeface="Calibri" panose="020F0502020204030204" pitchFamily="34" charset="0"/>
                <a:cs typeface="Calibri" panose="020F0502020204030204" pitchFamily="34" charset="0"/>
              </a:rPr>
              <a:t>9,800 </a:t>
            </a:r>
            <a:r>
              <a:rPr lang="cs-CZ" dirty="0" err="1">
                <a:highlight>
                  <a:srgbClr val="FFFF00"/>
                </a:highlight>
                <a:latin typeface="Calibri" panose="020F0502020204030204" pitchFamily="34" charset="0"/>
                <a:cs typeface="Calibri" panose="020F0502020204030204" pitchFamily="34" charset="0"/>
              </a:rPr>
              <a:t>Mpc</a:t>
            </a:r>
            <a:r>
              <a:rPr lang="cs-CZ" dirty="0">
                <a:highlight>
                  <a:srgbClr val="FFFF00"/>
                </a:highlight>
                <a:latin typeface="Calibri" panose="020F0502020204030204" pitchFamily="34" charset="0"/>
                <a:cs typeface="Calibri" panose="020F0502020204030204" pitchFamily="34" charset="0"/>
              </a:rPr>
              <a:t> </a:t>
            </a:r>
            <a:r>
              <a:rPr lang="en-GB" dirty="0">
                <a:highlight>
                  <a:srgbClr val="FFFF00"/>
                </a:highlight>
                <a:latin typeface="Calibri" panose="020F0502020204030204" pitchFamily="34" charset="0"/>
                <a:cs typeface="Calibri" panose="020F0502020204030204" pitchFamily="34" charset="0"/>
              </a:rPr>
              <a:t>~</a:t>
            </a:r>
            <a:r>
              <a:rPr lang="cs-CZ" dirty="0">
                <a:highlight>
                  <a:srgbClr val="FFFF00"/>
                </a:highlight>
                <a:latin typeface="Calibri" panose="020F0502020204030204" pitchFamily="34" charset="0"/>
                <a:cs typeface="Calibri" panose="020F0502020204030204" pitchFamily="34" charset="0"/>
              </a:rPr>
              <a:t> 32 </a:t>
            </a:r>
            <a:r>
              <a:rPr lang="cs-CZ" dirty="0" err="1">
                <a:highlight>
                  <a:srgbClr val="FFFF00"/>
                </a:highlight>
                <a:latin typeface="Calibri" panose="020F0502020204030204" pitchFamily="34" charset="0"/>
                <a:cs typeface="Calibri" panose="020F0502020204030204" pitchFamily="34" charset="0"/>
              </a:rPr>
              <a:t>Gly</a:t>
            </a:r>
            <a:endParaRPr lang="cs-CZ" dirty="0">
              <a:highlight>
                <a:srgbClr val="FFFF00"/>
              </a:highlight>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42357E43-D64A-4C6F-A212-4C0A3DACD53A}"/>
              </a:ext>
            </a:extLst>
          </p:cNvPr>
          <p:cNvSpPr/>
          <p:nvPr/>
        </p:nvSpPr>
        <p:spPr>
          <a:xfrm>
            <a:off x="5633538" y="3950175"/>
            <a:ext cx="3389069" cy="1200329"/>
          </a:xfrm>
          <a:prstGeom prst="rect">
            <a:avLst/>
          </a:prstGeom>
        </p:spPr>
        <p:txBody>
          <a:bodyPr wrap="none">
            <a:spAutoFit/>
          </a:bodyPr>
          <a:lstStyle/>
          <a:p>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curious pupils and observe 32 </a:t>
            </a:r>
            <a:r>
              <a:rPr lang="en-GB" dirty="0" err="1"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Gly</a:t>
            </a:r>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 </a:t>
            </a:r>
            <a:b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br>
            <a:r>
              <a:rPr lang="en-GB" dirty="0" smtClean="0">
                <a:highlight>
                  <a:srgbClr val="FFFF00"/>
                </a:highlight>
                <a:latin typeface="Calibri" panose="020F0502020204030204" pitchFamily="34" charset="0"/>
                <a:ea typeface="Times New Roman" panose="02020603050405020304" pitchFamily="18" charset="0"/>
                <a:cs typeface="Calibri" panose="020F0502020204030204" pitchFamily="34" charset="0"/>
              </a:rPr>
              <a:t>with age of Universe 14 bill. years</a:t>
            </a:r>
          </a:p>
          <a:p>
            <a:endParaRPr lang="en-GB" dirty="0" smtClean="0">
              <a:highlight>
                <a:srgbClr val="FFFF00"/>
              </a:highlight>
              <a:latin typeface="Calibri" panose="020F0502020204030204" pitchFamily="34" charset="0"/>
              <a:cs typeface="Calibri" panose="020F0502020204030204" pitchFamily="34" charset="0"/>
            </a:endParaRPr>
          </a:p>
          <a:p>
            <a:r>
              <a:rPr lang="en-GB" dirty="0" smtClean="0">
                <a:highlight>
                  <a:srgbClr val="FFFF00"/>
                </a:highlight>
                <a:latin typeface="Calibri" panose="020F0502020204030204" pitchFamily="34" charset="0"/>
                <a:cs typeface="Calibri" panose="020F0502020204030204" pitchFamily="34" charset="0"/>
              </a:rPr>
              <a:t>expansion of Universe</a:t>
            </a:r>
            <a:endParaRPr lang="en-GB" dirty="0">
              <a:highlight>
                <a:srgbClr val="FFFF00"/>
              </a:highlight>
              <a:latin typeface="Calibri" panose="020F0502020204030204" pitchFamily="34" charset="0"/>
              <a:cs typeface="Calibri" panose="020F0502020204030204" pitchFamily="34" charset="0"/>
            </a:endParaRP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t>
            </a:r>
            <a:r>
              <a:rPr lang="en-GB" sz="4400" u="sng" dirty="0" smtClean="0">
                <a:solidFill>
                  <a:srgbClr val="02236A"/>
                </a:solidFill>
              </a:rPr>
              <a:t>activity</a:t>
            </a:r>
            <a:r>
              <a:rPr lang="en-GB" sz="4400" dirty="0" smtClean="0">
                <a:solidFill>
                  <a:srgbClr val="02236A"/>
                </a:solidFill>
              </a:rPr>
              <a:t>: </a:t>
            </a:r>
            <a:r>
              <a:rPr lang="en-GB" sz="3200" dirty="0" smtClean="0">
                <a:solidFill>
                  <a:srgbClr val="02236A"/>
                </a:solidFill>
              </a:rPr>
              <a:t>8.2.1 Distances and scales in the Universe</a:t>
            </a:r>
            <a:endParaRPr lang="en-GB" sz="3200" dirty="0">
              <a:solidFill>
                <a:srgbClr val="02236A"/>
              </a:solidFill>
            </a:endParaRPr>
          </a:p>
        </p:txBody>
      </p:sp>
    </p:spTree>
    <p:extLst>
      <p:ext uri="{BB962C8B-B14F-4D97-AF65-F5344CB8AC3E}">
        <p14:creationId xmlns:p14="http://schemas.microsoft.com/office/powerpoint/2010/main" val="18335017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en-GB" sz="4400" u="sng" dirty="0" smtClean="0">
                <a:solidFill>
                  <a:srgbClr val="002060"/>
                </a:solidFill>
                <a:sym typeface="Calibri Light"/>
              </a:rPr>
              <a:t>Project STARS modules</a:t>
            </a:r>
            <a:endParaRPr lang="en-GB" sz="4400" u="sng" dirty="0">
              <a:solidFill>
                <a:srgbClr val="002060"/>
              </a:solidFill>
              <a:sym typeface="Calibri Light"/>
            </a:endParaRP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en-GB" sz="2600" dirty="0" smtClean="0">
                <a:solidFill>
                  <a:srgbClr val="002060"/>
                </a:solidFill>
              </a:rPr>
              <a:t>#1 	Constellations.			#6 	Galactic Neighbourhood.</a:t>
            </a:r>
          </a:p>
          <a:p>
            <a:pPr algn="just" defTabSz="868680">
              <a:spcBef>
                <a:spcPts val="900"/>
              </a:spcBef>
              <a:defRPr sz="1800"/>
            </a:pPr>
            <a:r>
              <a:rPr lang="en-GB" sz="2600" dirty="0" smtClean="0">
                <a:solidFill>
                  <a:srgbClr val="002060"/>
                </a:solidFill>
              </a:rPr>
              <a:t>#2 	Motion of Celestial Bodies.	#7 	Sun and Stars.</a:t>
            </a:r>
          </a:p>
          <a:p>
            <a:pPr lvl="0" algn="just" defTabSz="868680">
              <a:spcBef>
                <a:spcPts val="900"/>
              </a:spcBef>
              <a:defRPr sz="1800"/>
            </a:pPr>
            <a:r>
              <a:rPr lang="en-GB" sz="2600" dirty="0" smtClean="0">
                <a:solidFill>
                  <a:srgbClr val="002060"/>
                </a:solidFill>
              </a:rPr>
              <a:t>#3 	Newton's law of Gravitation.	#8 	Our Galaxy and other galaxies.</a:t>
            </a:r>
          </a:p>
          <a:p>
            <a:pPr lvl="0" algn="just" defTabSz="868680">
              <a:spcBef>
                <a:spcPts val="900"/>
              </a:spcBef>
              <a:defRPr sz="1800"/>
            </a:pPr>
            <a:r>
              <a:rPr lang="en-GB" sz="2600" dirty="0" smtClean="0">
                <a:solidFill>
                  <a:srgbClr val="002060"/>
                </a:solidFill>
              </a:rPr>
              <a:t>#4 	Discovery of the Universe. 	#9 	The Universe.</a:t>
            </a:r>
          </a:p>
          <a:p>
            <a:pPr algn="just" defTabSz="868680">
              <a:spcBef>
                <a:spcPts val="900"/>
              </a:spcBef>
              <a:defRPr sz="1800"/>
            </a:pPr>
            <a:r>
              <a:rPr lang="en-GB" sz="2600" dirty="0" smtClean="0">
                <a:solidFill>
                  <a:srgbClr val="002060"/>
                </a:solidFill>
              </a:rPr>
              <a:t>#5 	Solar System.			#10	Observatories.</a:t>
            </a:r>
            <a:endParaRPr lang="en-GB" sz="2600" dirty="0">
              <a:solidFill>
                <a:srgbClr val="002060"/>
              </a:solidFill>
            </a:endParaRPr>
          </a:p>
        </p:txBody>
      </p:sp>
    </p:spTree>
    <p:extLst>
      <p:ext uri="{BB962C8B-B14F-4D97-AF65-F5344CB8AC3E}">
        <p14:creationId xmlns:p14="http://schemas.microsoft.com/office/powerpoint/2010/main" val="279811229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8.2.2 Balloon model </a:t>
            </a:r>
            <a:r>
              <a:rPr lang="en-GB" sz="3200" dirty="0" smtClean="0">
                <a:solidFill>
                  <a:srgbClr val="02236A"/>
                </a:solidFill>
              </a:rPr>
              <a:t>of expanding Universe</a:t>
            </a:r>
            <a:endParaRPr lang="en-GB" sz="3200" dirty="0">
              <a:solidFill>
                <a:srgbClr val="02236A"/>
              </a:solidFill>
            </a:endParaRPr>
          </a:p>
        </p:txBody>
      </p:sp>
      <p:sp>
        <p:nvSpPr>
          <p:cNvPr id="174" name="Shape 174"/>
          <p:cNvSpPr/>
          <p:nvPr/>
        </p:nvSpPr>
        <p:spPr>
          <a:xfrm>
            <a:off x="261256" y="2898203"/>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Rubber balloon</a:t>
            </a:r>
            <a:r>
              <a:rPr lang="en-GB" sz="2800" dirty="0" smtClean="0">
                <a:solidFill>
                  <a:srgbClr val="002060"/>
                </a:solidFill>
              </a:rPr>
              <a:t>, </a:t>
            </a:r>
            <a:r>
              <a:rPr lang="en-GB" sz="2800" dirty="0" smtClean="0">
                <a:solidFill>
                  <a:srgbClr val="002060"/>
                </a:solidFill>
              </a:rPr>
              <a:t>felt-pen</a:t>
            </a:r>
            <a:r>
              <a:rPr lang="en-GB" sz="2800" dirty="0" smtClean="0">
                <a:solidFill>
                  <a:srgbClr val="002060"/>
                </a:solidFill>
              </a:rPr>
              <a:t> (or self-adhesive decoration stars), paper/tape measure, calculator.</a:t>
            </a:r>
            <a:endParaRPr lang="en-GB" sz="3600" dirty="0">
              <a:solidFill>
                <a:srgbClr val="002060"/>
              </a:solidFill>
            </a:endParaRPr>
          </a:p>
        </p:txBody>
      </p:sp>
      <p:sp>
        <p:nvSpPr>
          <p:cNvPr id="175" name="Shape 175"/>
          <p:cNvSpPr/>
          <p:nvPr/>
        </p:nvSpPr>
        <p:spPr>
          <a:xfrm>
            <a:off x="261256" y="4471282"/>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will get an idea of the expansion of the universe</a:t>
            </a:r>
            <a:r>
              <a:rPr lang="en-GB" sz="2800" dirty="0" smtClean="0">
                <a:solidFill>
                  <a:srgbClr val="002060"/>
                </a:solidFill>
              </a:rPr>
              <a:t>.</a:t>
            </a:r>
            <a:endParaRPr lang="en-GB" sz="2800" dirty="0">
              <a:solidFill>
                <a:srgbClr val="002060"/>
              </a:solidFill>
            </a:endParaRPr>
          </a:p>
        </p:txBody>
      </p:sp>
      <p:sp>
        <p:nvSpPr>
          <p:cNvPr id="176" name="Shape 176"/>
          <p:cNvSpPr/>
          <p:nvPr/>
        </p:nvSpPr>
        <p:spPr>
          <a:xfrm>
            <a:off x="261256" y="1883903"/>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a:t>
            </a:r>
            <a:r>
              <a:rPr lang="en-GB" sz="3600" dirty="0" smtClean="0">
                <a:solidFill>
                  <a:srgbClr val="002060"/>
                </a:solidFill>
              </a:rPr>
              <a:t>part</a:t>
            </a:r>
            <a:r>
              <a:rPr lang="en-GB" sz="3600" dirty="0" smtClean="0">
                <a:solidFill>
                  <a:srgbClr val="002060"/>
                </a:solidFill>
              </a:rPr>
              <a:t>: </a:t>
            </a:r>
            <a:r>
              <a:rPr lang="en-GB" sz="2800" dirty="0" smtClean="0">
                <a:solidFill>
                  <a:srgbClr val="002060"/>
                </a:solidFill>
              </a:rPr>
              <a:t>Promote the idea of expanding the universe</a:t>
            </a:r>
            <a:r>
              <a:rPr lang="en-GB" sz="2800" dirty="0" smtClean="0">
                <a:solidFill>
                  <a:srgbClr val="002060"/>
                </a:solidFill>
              </a:rPr>
              <a:t>.</a:t>
            </a:r>
            <a:endParaRPr lang="en-GB" sz="2800" dirty="0">
              <a:solidFill>
                <a:srgbClr val="002060"/>
              </a:solidFill>
            </a:endParaRPr>
          </a:p>
        </p:txBody>
      </p:sp>
    </p:spTree>
    <p:extLst>
      <p:ext uri="{BB962C8B-B14F-4D97-AF65-F5344CB8AC3E}">
        <p14:creationId xmlns:p14="http://schemas.microsoft.com/office/powerpoint/2010/main" val="317747306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 name="Obrázek9">
            <a:extLst>
              <a:ext uri="{FF2B5EF4-FFF2-40B4-BE49-F238E27FC236}">
                <a16:creationId xmlns:a16="http://schemas.microsoft.com/office/drawing/2014/main" id="{FF53A6C6-5A82-4374-BFA5-533143973043}"/>
              </a:ext>
            </a:extLst>
          </p:cNvPr>
          <p:cNvPicPr/>
          <p:nvPr/>
        </p:nvPicPr>
        <p:blipFill>
          <a:blip r:embed="rId4"/>
          <a:stretch>
            <a:fillRect/>
          </a:stretch>
        </p:blipFill>
        <p:spPr bwMode="auto">
          <a:xfrm>
            <a:off x="261256" y="1714134"/>
            <a:ext cx="5044866" cy="2465143"/>
          </a:xfrm>
          <a:prstGeom prst="rect">
            <a:avLst/>
          </a:prstGeom>
        </p:spPr>
      </p:pic>
      <p:pic>
        <p:nvPicPr>
          <p:cNvPr id="12" name="Obrázek10">
            <a:extLst>
              <a:ext uri="{FF2B5EF4-FFF2-40B4-BE49-F238E27FC236}">
                <a16:creationId xmlns:a16="http://schemas.microsoft.com/office/drawing/2014/main" id="{48E9997D-1620-4A23-9849-4D3779806358}"/>
              </a:ext>
            </a:extLst>
          </p:cNvPr>
          <p:cNvPicPr/>
          <p:nvPr/>
        </p:nvPicPr>
        <p:blipFill>
          <a:blip r:embed="rId5"/>
          <a:stretch>
            <a:fillRect/>
          </a:stretch>
        </p:blipFill>
        <p:spPr bwMode="auto">
          <a:xfrm>
            <a:off x="5615526" y="2022737"/>
            <a:ext cx="6070022" cy="2249969"/>
          </a:xfrm>
          <a:prstGeom prst="rect">
            <a:avLst/>
          </a:prstGeom>
        </p:spPr>
      </p:pic>
      <p:pic>
        <p:nvPicPr>
          <p:cNvPr id="13" name="Obrázek 12">
            <a:extLst>
              <a:ext uri="{FF2B5EF4-FFF2-40B4-BE49-F238E27FC236}">
                <a16:creationId xmlns:a16="http://schemas.microsoft.com/office/drawing/2014/main" id="{DF8F9C34-A61D-4383-B9FB-E275AEDE9A43}"/>
              </a:ext>
            </a:extLst>
          </p:cNvPr>
          <p:cNvPicPr/>
          <p:nvPr/>
        </p:nvPicPr>
        <p:blipFill>
          <a:blip r:embed="rId6"/>
          <a:stretch>
            <a:fillRect/>
          </a:stretch>
        </p:blipFill>
        <p:spPr bwMode="auto">
          <a:xfrm>
            <a:off x="1923048" y="3284562"/>
            <a:ext cx="2296795" cy="1789430"/>
          </a:xfrm>
          <a:prstGeom prst="rect">
            <a:avLst/>
          </a:prstGeom>
        </p:spPr>
      </p:pic>
      <p:sp>
        <p:nvSpPr>
          <p:cNvPr id="14"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8.2.2 Balloon model </a:t>
            </a:r>
            <a:r>
              <a:rPr lang="en-GB" sz="3200" dirty="0" smtClean="0">
                <a:solidFill>
                  <a:srgbClr val="02236A"/>
                </a:solidFill>
              </a:rPr>
              <a:t>of expanding Universe</a:t>
            </a:r>
            <a:endParaRPr lang="en-GB" sz="3200" dirty="0">
              <a:solidFill>
                <a:srgbClr val="02236A"/>
              </a:solidFill>
            </a:endParaRPr>
          </a:p>
        </p:txBody>
      </p:sp>
    </p:spTree>
    <p:extLst>
      <p:ext uri="{BB962C8B-B14F-4D97-AF65-F5344CB8AC3E}">
        <p14:creationId xmlns:p14="http://schemas.microsoft.com/office/powerpoint/2010/main" val="238187711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 name="Obrázek 12">
            <a:extLst>
              <a:ext uri="{FF2B5EF4-FFF2-40B4-BE49-F238E27FC236}">
                <a16:creationId xmlns:a16="http://schemas.microsoft.com/office/drawing/2014/main" id="{DF8F9C34-A61D-4383-B9FB-E275AEDE9A43}"/>
              </a:ext>
            </a:extLst>
          </p:cNvPr>
          <p:cNvPicPr/>
          <p:nvPr/>
        </p:nvPicPr>
        <p:blipFill>
          <a:blip r:embed="rId4"/>
          <a:stretch>
            <a:fillRect/>
          </a:stretch>
        </p:blipFill>
        <p:spPr bwMode="auto">
          <a:xfrm>
            <a:off x="403915" y="1807601"/>
            <a:ext cx="4265167" cy="3322986"/>
          </a:xfrm>
          <a:prstGeom prst="rect">
            <a:avLst/>
          </a:prstGeom>
        </p:spPr>
      </p:pic>
      <p:graphicFrame>
        <p:nvGraphicFramePr>
          <p:cNvPr id="2" name="Tabulka 1">
            <a:extLst>
              <a:ext uri="{FF2B5EF4-FFF2-40B4-BE49-F238E27FC236}">
                <a16:creationId xmlns:a16="http://schemas.microsoft.com/office/drawing/2014/main" id="{B54CDF28-6AF5-4176-9A9F-62363D1EF2F5}"/>
              </a:ext>
            </a:extLst>
          </p:cNvPr>
          <p:cNvGraphicFramePr>
            <a:graphicFrameLocks noGrp="1"/>
          </p:cNvGraphicFramePr>
          <p:nvPr>
            <p:extLst>
              <p:ext uri="{D42A27DB-BD31-4B8C-83A1-F6EECF244321}">
                <p14:modId xmlns:p14="http://schemas.microsoft.com/office/powerpoint/2010/main" val="1330147901"/>
              </p:ext>
            </p:extLst>
          </p:nvPr>
        </p:nvGraphicFramePr>
        <p:xfrm>
          <a:off x="5165578" y="2022737"/>
          <a:ext cx="6268720" cy="3022600"/>
        </p:xfrm>
        <a:graphic>
          <a:graphicData uri="http://schemas.openxmlformats.org/drawingml/2006/table">
            <a:tbl>
              <a:tblPr firstRow="1" firstCol="1" bandRow="1">
                <a:tableStyleId>{5940675A-B579-460E-94D1-54222C63F5DA}</a:tableStyleId>
              </a:tblPr>
              <a:tblGrid>
                <a:gridCol w="1598295">
                  <a:extLst>
                    <a:ext uri="{9D8B030D-6E8A-4147-A177-3AD203B41FA5}">
                      <a16:colId xmlns:a16="http://schemas.microsoft.com/office/drawing/2014/main" val="1714433376"/>
                    </a:ext>
                  </a:extLst>
                </a:gridCol>
                <a:gridCol w="805815">
                  <a:extLst>
                    <a:ext uri="{9D8B030D-6E8A-4147-A177-3AD203B41FA5}">
                      <a16:colId xmlns:a16="http://schemas.microsoft.com/office/drawing/2014/main" val="983092662"/>
                    </a:ext>
                  </a:extLst>
                </a:gridCol>
                <a:gridCol w="814705">
                  <a:extLst>
                    <a:ext uri="{9D8B030D-6E8A-4147-A177-3AD203B41FA5}">
                      <a16:colId xmlns:a16="http://schemas.microsoft.com/office/drawing/2014/main" val="2504926594"/>
                    </a:ext>
                  </a:extLst>
                </a:gridCol>
                <a:gridCol w="832485">
                  <a:extLst>
                    <a:ext uri="{9D8B030D-6E8A-4147-A177-3AD203B41FA5}">
                      <a16:colId xmlns:a16="http://schemas.microsoft.com/office/drawing/2014/main" val="2187561109"/>
                    </a:ext>
                  </a:extLst>
                </a:gridCol>
                <a:gridCol w="1110615">
                  <a:extLst>
                    <a:ext uri="{9D8B030D-6E8A-4147-A177-3AD203B41FA5}">
                      <a16:colId xmlns:a16="http://schemas.microsoft.com/office/drawing/2014/main" val="580372391"/>
                    </a:ext>
                  </a:extLst>
                </a:gridCol>
                <a:gridCol w="1106805">
                  <a:extLst>
                    <a:ext uri="{9D8B030D-6E8A-4147-A177-3AD203B41FA5}">
                      <a16:colId xmlns:a16="http://schemas.microsoft.com/office/drawing/2014/main" val="532387309"/>
                    </a:ext>
                  </a:extLst>
                </a:gridCol>
              </a:tblGrid>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Distance from</a:t>
                      </a:r>
                      <a:r>
                        <a:rPr lang="en-GB" sz="1400" baseline="0" noProof="0" dirty="0" smtClean="0">
                          <a:effectLst/>
                          <a:latin typeface="Calibri" panose="020F0502020204030204" pitchFamily="34" charset="0"/>
                          <a:cs typeface="Calibri" panose="020F0502020204030204" pitchFamily="34" charset="0"/>
                        </a:rPr>
                        <a:t> </a:t>
                      </a:r>
                      <a:r>
                        <a:rPr lang="en-GB" sz="1400" noProof="0" dirty="0" smtClean="0">
                          <a:effectLst/>
                          <a:latin typeface="Calibri" panose="020F0502020204030204" pitchFamily="34" charset="0"/>
                          <a:cs typeface="Calibri" panose="020F0502020204030204" pitchFamily="34" charset="0"/>
                        </a:rPr>
                        <a:t> </a:t>
                      </a:r>
                    </a:p>
                    <a:p>
                      <a:pPr algn="just">
                        <a:spcAft>
                          <a:spcPts val="0"/>
                        </a:spcAft>
                      </a:pPr>
                      <a:r>
                        <a:rPr lang="en-GB" sz="1400" noProof="0" dirty="0" smtClean="0">
                          <a:effectLst/>
                          <a:latin typeface="Calibri" panose="020F0502020204030204" pitchFamily="34" charset="0"/>
                          <a:cs typeface="Calibri" panose="020F0502020204030204" pitchFamily="34" charset="0"/>
                        </a:rPr>
                        <a:t>„galaxy“ G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1400" noProof="0" dirty="0" err="1" smtClean="0">
                          <a:effectLst/>
                          <a:latin typeface="Calibri" panose="020F0502020204030204" pitchFamily="34" charset="0"/>
                          <a:cs typeface="Calibri" panose="020F0502020204030204" pitchFamily="34" charset="0"/>
                        </a:rPr>
                        <a:t>Meas</a:t>
                      </a:r>
                      <a:r>
                        <a:rPr lang="en-GB" sz="1400" noProof="0" dirty="0" smtClean="0">
                          <a:effectLst/>
                          <a:latin typeface="Calibri" panose="020F0502020204030204" pitchFamily="34" charset="0"/>
                          <a:cs typeface="Calibri" panose="020F0502020204030204" pitchFamily="34" charset="0"/>
                        </a:rPr>
                        <a:t> 1</a:t>
                      </a:r>
                    </a:p>
                    <a:p>
                      <a:pPr algn="ctr">
                        <a:spcAft>
                          <a:spcPts val="0"/>
                        </a:spcAft>
                      </a:pPr>
                      <a:r>
                        <a:rPr lang="en-GB" sz="1400" noProof="0" dirty="0" smtClean="0">
                          <a:effectLst/>
                          <a:latin typeface="Calibri" panose="020F0502020204030204" pitchFamily="34" charset="0"/>
                          <a:cs typeface="Calibri" panose="020F0502020204030204" pitchFamily="34" charset="0"/>
                        </a:rPr>
                        <a:t>d</a:t>
                      </a:r>
                      <a:r>
                        <a:rPr lang="en-GB" sz="1400" baseline="-25000" noProof="0" dirty="0" smtClean="0">
                          <a:effectLst/>
                          <a:latin typeface="Calibri" panose="020F0502020204030204" pitchFamily="34" charset="0"/>
                          <a:cs typeface="Calibri" panose="020F0502020204030204" pitchFamily="34" charset="0"/>
                        </a:rPr>
                        <a:t>1</a:t>
                      </a:r>
                      <a:r>
                        <a:rPr lang="en-GB" sz="1400" noProof="0" dirty="0" smtClean="0">
                          <a:effectLst/>
                          <a:latin typeface="Calibri" panose="020F0502020204030204" pitchFamily="34" charset="0"/>
                          <a:cs typeface="Calibri" panose="020F0502020204030204" pitchFamily="34" charset="0"/>
                        </a:rPr>
                        <a:t>/cm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1400" noProof="0" dirty="0" err="1" smtClean="0">
                          <a:effectLst/>
                          <a:latin typeface="Calibri" panose="020F0502020204030204" pitchFamily="34" charset="0"/>
                          <a:cs typeface="Calibri" panose="020F0502020204030204" pitchFamily="34" charset="0"/>
                        </a:rPr>
                        <a:t>Meas</a:t>
                      </a:r>
                      <a:r>
                        <a:rPr lang="en-GB" sz="1400" noProof="0" dirty="0" smtClean="0">
                          <a:effectLst/>
                          <a:latin typeface="Calibri" panose="020F0502020204030204" pitchFamily="34" charset="0"/>
                          <a:cs typeface="Calibri" panose="020F0502020204030204" pitchFamily="34" charset="0"/>
                        </a:rPr>
                        <a:t> 2</a:t>
                      </a:r>
                    </a:p>
                    <a:p>
                      <a:pPr algn="ctr">
                        <a:spcAft>
                          <a:spcPts val="0"/>
                        </a:spcAft>
                      </a:pPr>
                      <a:r>
                        <a:rPr lang="en-GB" sz="1400" noProof="0" dirty="0" smtClean="0">
                          <a:effectLst/>
                          <a:latin typeface="Calibri" panose="020F0502020204030204" pitchFamily="34" charset="0"/>
                          <a:cs typeface="Calibri" panose="020F0502020204030204" pitchFamily="34" charset="0"/>
                        </a:rPr>
                        <a:t>d</a:t>
                      </a:r>
                      <a:r>
                        <a:rPr lang="en-GB" sz="1400" baseline="-25000" noProof="0" dirty="0" smtClean="0">
                          <a:effectLst/>
                          <a:latin typeface="Calibri" panose="020F0502020204030204" pitchFamily="34" charset="0"/>
                          <a:cs typeface="Calibri" panose="020F0502020204030204" pitchFamily="34" charset="0"/>
                        </a:rPr>
                        <a:t>2</a:t>
                      </a:r>
                      <a:r>
                        <a:rPr lang="en-GB" sz="1400" noProof="0" dirty="0" smtClean="0">
                          <a:effectLst/>
                          <a:latin typeface="Calibri" panose="020F0502020204030204" pitchFamily="34" charset="0"/>
                          <a:cs typeface="Calibri" panose="020F0502020204030204" pitchFamily="34" charset="0"/>
                        </a:rPr>
                        <a:t>/cm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1400" noProof="0" dirty="0" err="1" smtClean="0">
                          <a:effectLst/>
                          <a:latin typeface="Calibri" panose="020F0502020204030204" pitchFamily="34" charset="0"/>
                          <a:cs typeface="Calibri" panose="020F0502020204030204" pitchFamily="34" charset="0"/>
                        </a:rPr>
                        <a:t>Meas</a:t>
                      </a:r>
                      <a:r>
                        <a:rPr lang="en-GB" sz="1400" noProof="0" dirty="0" smtClean="0">
                          <a:effectLst/>
                          <a:latin typeface="Calibri" panose="020F0502020204030204" pitchFamily="34" charset="0"/>
                          <a:cs typeface="Calibri" panose="020F0502020204030204" pitchFamily="34" charset="0"/>
                        </a:rPr>
                        <a:t> 3</a:t>
                      </a:r>
                    </a:p>
                    <a:p>
                      <a:pPr algn="ctr">
                        <a:spcAft>
                          <a:spcPts val="0"/>
                        </a:spcAft>
                      </a:pPr>
                      <a:r>
                        <a:rPr lang="en-GB" sz="1400" noProof="0" dirty="0" smtClean="0">
                          <a:effectLst/>
                          <a:latin typeface="Calibri" panose="020F0502020204030204" pitchFamily="34" charset="0"/>
                          <a:cs typeface="Calibri" panose="020F0502020204030204" pitchFamily="34" charset="0"/>
                        </a:rPr>
                        <a:t>d</a:t>
                      </a:r>
                      <a:r>
                        <a:rPr lang="en-GB" sz="1400" baseline="-25000" noProof="0" dirty="0" smtClean="0">
                          <a:effectLst/>
                          <a:latin typeface="Calibri" panose="020F0502020204030204" pitchFamily="34" charset="0"/>
                          <a:cs typeface="Calibri" panose="020F0502020204030204" pitchFamily="34" charset="0"/>
                        </a:rPr>
                        <a:t>3</a:t>
                      </a:r>
                      <a:r>
                        <a:rPr lang="en-GB" sz="1400" noProof="0" dirty="0" smtClean="0">
                          <a:effectLst/>
                          <a:latin typeface="Calibri" panose="020F0502020204030204" pitchFamily="34" charset="0"/>
                          <a:cs typeface="Calibri" panose="020F0502020204030204" pitchFamily="34" charset="0"/>
                        </a:rPr>
                        <a:t>/cm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1400" noProof="0" dirty="0" smtClean="0">
                          <a:effectLst/>
                          <a:latin typeface="Calibri" panose="020F0502020204030204" pitchFamily="34" charset="0"/>
                          <a:cs typeface="Calibri" panose="020F0502020204030204" pitchFamily="34" charset="0"/>
                        </a:rPr>
                        <a:t>Difference</a:t>
                      </a:r>
                    </a:p>
                    <a:p>
                      <a:pPr algn="ctr">
                        <a:spcAft>
                          <a:spcPts val="0"/>
                        </a:spcAft>
                      </a:pPr>
                      <a:r>
                        <a:rPr lang="en-GB" sz="1400" noProof="0" dirty="0" smtClean="0">
                          <a:effectLst/>
                          <a:latin typeface="Calibri" panose="020F0502020204030204" pitchFamily="34" charset="0"/>
                          <a:cs typeface="Calibri" panose="020F0502020204030204" pitchFamily="34" charset="0"/>
                        </a:rPr>
                        <a:t>(d</a:t>
                      </a:r>
                      <a:r>
                        <a:rPr lang="en-GB" sz="1400" baseline="-25000" noProof="0" dirty="0" smtClean="0">
                          <a:effectLst/>
                          <a:latin typeface="Calibri" panose="020F0502020204030204" pitchFamily="34" charset="0"/>
                          <a:cs typeface="Calibri" panose="020F0502020204030204" pitchFamily="34" charset="0"/>
                        </a:rPr>
                        <a:t>2 </a:t>
                      </a:r>
                      <a:r>
                        <a:rPr lang="en-GB" sz="1400" noProof="0" dirty="0" smtClean="0">
                          <a:effectLst/>
                          <a:latin typeface="Calibri" panose="020F0502020204030204" pitchFamily="34" charset="0"/>
                          <a:cs typeface="Calibri" panose="020F0502020204030204" pitchFamily="34" charset="0"/>
                        </a:rPr>
                        <a:t>— d</a:t>
                      </a:r>
                      <a:r>
                        <a:rPr lang="en-GB" sz="1400" baseline="-25000" noProof="0" dirty="0" smtClean="0">
                          <a:effectLst/>
                          <a:latin typeface="Calibri" panose="020F0502020204030204" pitchFamily="34" charset="0"/>
                          <a:cs typeface="Calibri" panose="020F0502020204030204" pitchFamily="34" charset="0"/>
                        </a:rPr>
                        <a:t>1</a:t>
                      </a:r>
                      <a:r>
                        <a:rPr lang="en-GB" sz="1400" noProof="0" dirty="0" smtClean="0">
                          <a:effectLst/>
                          <a:latin typeface="Calibri" panose="020F0502020204030204" pitchFamily="34" charset="0"/>
                          <a:cs typeface="Calibri" panose="020F0502020204030204" pitchFamily="34" charset="0"/>
                        </a:rPr>
                        <a:t>)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1400" noProof="0" dirty="0" smtClean="0">
                          <a:effectLst/>
                          <a:latin typeface="Calibri" panose="020F0502020204030204" pitchFamily="34" charset="0"/>
                          <a:cs typeface="Calibri" panose="020F0502020204030204" pitchFamily="34" charset="0"/>
                        </a:rPr>
                        <a:t>Difference</a:t>
                      </a:r>
                    </a:p>
                    <a:p>
                      <a:pPr algn="ctr">
                        <a:spcAft>
                          <a:spcPts val="0"/>
                        </a:spcAft>
                      </a:pPr>
                      <a:r>
                        <a:rPr lang="en-GB" sz="1400" noProof="0" dirty="0" smtClean="0">
                          <a:effectLst/>
                          <a:latin typeface="Calibri" panose="020F0502020204030204" pitchFamily="34" charset="0"/>
                          <a:cs typeface="Calibri" panose="020F0502020204030204" pitchFamily="34" charset="0"/>
                        </a:rPr>
                        <a:t>(d</a:t>
                      </a:r>
                      <a:r>
                        <a:rPr lang="en-GB" sz="1400" baseline="-25000" noProof="0" dirty="0" smtClean="0">
                          <a:effectLst/>
                          <a:latin typeface="Calibri" panose="020F0502020204030204" pitchFamily="34" charset="0"/>
                          <a:cs typeface="Calibri" panose="020F0502020204030204" pitchFamily="34" charset="0"/>
                        </a:rPr>
                        <a:t>3 </a:t>
                      </a:r>
                      <a:r>
                        <a:rPr lang="en-GB" sz="1400" noProof="0" dirty="0" smtClean="0">
                          <a:effectLst/>
                          <a:latin typeface="Calibri" panose="020F0502020204030204" pitchFamily="34" charset="0"/>
                          <a:cs typeface="Calibri" panose="020F0502020204030204" pitchFamily="34" charset="0"/>
                        </a:rPr>
                        <a:t>— d</a:t>
                      </a:r>
                      <a:r>
                        <a:rPr lang="en-GB" sz="1400" baseline="-25000" noProof="0" dirty="0" smtClean="0">
                          <a:effectLst/>
                          <a:latin typeface="Calibri" panose="020F0502020204030204" pitchFamily="34" charset="0"/>
                          <a:cs typeface="Calibri" panose="020F0502020204030204" pitchFamily="34" charset="0"/>
                        </a:rPr>
                        <a:t>2</a:t>
                      </a:r>
                      <a:r>
                        <a:rPr lang="en-GB" sz="1400" noProof="0" dirty="0" smtClean="0">
                          <a:effectLst/>
                          <a:latin typeface="Calibri" panose="020F0502020204030204" pitchFamily="34" charset="0"/>
                          <a:cs typeface="Calibri" panose="020F0502020204030204" pitchFamily="34" charset="0"/>
                        </a:rPr>
                        <a:t>)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81383695"/>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Mark 1</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036062014"/>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Mark 2</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681685480"/>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Mark 3</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759342256"/>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Mark 4</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073583933"/>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Mark 5</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948520656"/>
                  </a:ext>
                </a:extLst>
              </a:tr>
              <a:tr h="431800">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Circumference of the balloon /cm</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just">
                        <a:spcAft>
                          <a:spcPts val="0"/>
                        </a:spcAft>
                      </a:pPr>
                      <a:r>
                        <a:rPr lang="en-GB" sz="1400" noProof="0" dirty="0" smtClean="0">
                          <a:effectLst/>
                          <a:latin typeface="Calibri" panose="020F0502020204030204" pitchFamily="34" charset="0"/>
                          <a:cs typeface="Calibri" panose="020F0502020204030204" pitchFamily="34" charset="0"/>
                        </a:rPr>
                        <a:t> </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2400" noProof="0" dirty="0" smtClean="0">
                          <a:effectLst/>
                          <a:latin typeface="Calibri" panose="020F0502020204030204" pitchFamily="34" charset="0"/>
                          <a:cs typeface="Calibri" panose="020F0502020204030204" pitchFamily="34" charset="0"/>
                        </a:rPr>
                        <a:t>X</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spcAft>
                          <a:spcPts val="0"/>
                        </a:spcAft>
                      </a:pPr>
                      <a:r>
                        <a:rPr lang="en-GB" sz="2400" noProof="0" dirty="0" smtClean="0">
                          <a:effectLst/>
                          <a:latin typeface="Calibri" panose="020F0502020204030204" pitchFamily="34" charset="0"/>
                          <a:cs typeface="Calibri" panose="020F0502020204030204" pitchFamily="34" charset="0"/>
                        </a:rPr>
                        <a:t>X</a:t>
                      </a:r>
                      <a:endParaRPr lang="en-GB" sz="14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732461588"/>
                  </a:ext>
                </a:extLst>
              </a:tr>
            </a:tbl>
          </a:graphicData>
        </a:graphic>
      </p:graphicFrame>
      <p:sp>
        <p:nvSpPr>
          <p:cNvPr id="8"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8.2.2 Balloon model </a:t>
            </a:r>
            <a:r>
              <a:rPr lang="en-GB" sz="3200" dirty="0" smtClean="0">
                <a:solidFill>
                  <a:srgbClr val="02236A"/>
                </a:solidFill>
              </a:rPr>
              <a:t>of expanding Universe</a:t>
            </a:r>
            <a:endParaRPr lang="en-GB" sz="3200" dirty="0">
              <a:solidFill>
                <a:srgbClr val="02236A"/>
              </a:solidFill>
            </a:endParaRPr>
          </a:p>
        </p:txBody>
      </p:sp>
    </p:spTree>
    <p:extLst>
      <p:ext uri="{BB962C8B-B14F-4D97-AF65-F5344CB8AC3E}">
        <p14:creationId xmlns:p14="http://schemas.microsoft.com/office/powerpoint/2010/main" val="289038307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3" name="Obdélník 2">
            <a:extLst>
              <a:ext uri="{FF2B5EF4-FFF2-40B4-BE49-F238E27FC236}">
                <a16:creationId xmlns:a16="http://schemas.microsoft.com/office/drawing/2014/main" id="{EF9385A9-97CC-4E2D-9C11-16A6A436AE32}"/>
              </a:ext>
            </a:extLst>
          </p:cNvPr>
          <p:cNvSpPr/>
          <p:nvPr/>
        </p:nvSpPr>
        <p:spPr>
          <a:xfrm>
            <a:off x="261256" y="1708272"/>
            <a:ext cx="10281138" cy="3785652"/>
          </a:xfrm>
          <a:prstGeom prst="rect">
            <a:avLst/>
          </a:prstGeom>
        </p:spPr>
        <p:txBody>
          <a:bodyPr wrap="square">
            <a:spAutoFit/>
          </a:bodyPr>
          <a:lstStyle/>
          <a:p>
            <a:pPr marL="342900" lvl="2" indent="-342900" algn="l">
              <a:spcAft>
                <a:spcPts val="0"/>
              </a:spcAft>
              <a:buFont typeface="Arial" panose="020B0604020202020204" pitchFamily="34" charset="0"/>
              <a:buChar char="•"/>
              <a:tabLst>
                <a:tab pos="180340" algn="l"/>
                <a:tab pos="914400" algn="l"/>
              </a:tabLst>
            </a:pPr>
            <a:r>
              <a:rPr lang="en-GB" sz="2000" dirty="0" smtClean="0">
                <a:latin typeface="Calibri" panose="020F0502020204030204" pitchFamily="34" charset="0"/>
                <a:ea typeface="Times New Roman" panose="02020603050405020304" pitchFamily="18" charset="0"/>
                <a:cs typeface="Calibri" panose="020F0502020204030204" pitchFamily="34" charset="0"/>
              </a:rPr>
              <a:t>How did the distance from the G „galaxy“ to the remaining marks 1 – 5 change after each blowing up of the balloon</a:t>
            </a:r>
            <a:r>
              <a:rPr lang="en-GB" sz="2000" dirty="0" smtClean="0">
                <a:latin typeface="Calibri" panose="020F0502020204030204" pitchFamily="34" charset="0"/>
                <a:ea typeface="Times New Roman" panose="02020603050405020304" pitchFamily="18" charset="0"/>
                <a:cs typeface="Calibri" panose="020F0502020204030204" pitchFamily="34" charset="0"/>
              </a:rPr>
              <a:t>?</a:t>
            </a:r>
          </a:p>
          <a:p>
            <a:pPr marL="342900" lvl="2" indent="-342900" algn="l">
              <a:spcAft>
                <a:spcPts val="0"/>
              </a:spcAft>
              <a:buFont typeface="Arial" panose="020B0604020202020204" pitchFamily="34" charset="0"/>
              <a:buChar char="•"/>
              <a:tabLst>
                <a:tab pos="180340" algn="l"/>
                <a:tab pos="914400" algn="l"/>
              </a:tabLst>
            </a:pPr>
            <a:endParaRPr lang="en-GB"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marL="342900" lvl="2" indent="-342900" algn="l">
              <a:spcAft>
                <a:spcPts val="0"/>
              </a:spcAft>
              <a:buFont typeface="Arial" panose="020B0604020202020204" pitchFamily="34" charset="0"/>
              <a:buChar char="•"/>
              <a:tabLst>
                <a:tab pos="180340" algn="l"/>
                <a:tab pos="914400" algn="l"/>
              </a:tabLst>
            </a:pPr>
            <a:r>
              <a:rPr lang="en-GB" sz="2000" dirty="0" smtClean="0">
                <a:latin typeface="Calibri" panose="020F0502020204030204" pitchFamily="34" charset="0"/>
                <a:ea typeface="Times New Roman" panose="02020603050405020304" pitchFamily="18" charset="0"/>
                <a:cs typeface="Calibri" panose="020F0502020204030204" pitchFamily="34" charset="0"/>
              </a:rPr>
              <a:t>Which marks did recess more - the ones that in the beginning were closer or further away from the G</a:t>
            </a:r>
            <a:r>
              <a:rPr lang="en-GB" sz="2000" dirty="0" smtClean="0">
                <a:latin typeface="Calibri" panose="020F0502020204030204" pitchFamily="34" charset="0"/>
                <a:ea typeface="Times New Roman" panose="02020603050405020304" pitchFamily="18" charset="0"/>
                <a:cs typeface="Calibri" panose="020F0502020204030204" pitchFamily="34" charset="0"/>
              </a:rPr>
              <a:t>?</a:t>
            </a:r>
          </a:p>
          <a:p>
            <a:pPr marL="342900" lvl="2" indent="-342900" algn="l">
              <a:spcAft>
                <a:spcPts val="0"/>
              </a:spcAft>
              <a:buFont typeface="Arial" panose="020B0604020202020204" pitchFamily="34" charset="0"/>
              <a:buChar char="•"/>
              <a:tabLst>
                <a:tab pos="180340" algn="l"/>
                <a:tab pos="914400" algn="l"/>
              </a:tabLst>
            </a:pPr>
            <a:endParaRPr lang="en-GB"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marL="342900" lvl="2" indent="-342900" algn="l">
              <a:spcAft>
                <a:spcPts val="0"/>
              </a:spcAft>
              <a:buFont typeface="Arial" panose="020B0604020202020204" pitchFamily="34" charset="0"/>
              <a:buChar char="•"/>
              <a:tabLst>
                <a:tab pos="180340" algn="l"/>
                <a:tab pos="914400" algn="l"/>
              </a:tabLst>
            </a:pPr>
            <a:r>
              <a:rPr lang="en-GB" sz="2000" dirty="0" smtClean="0">
                <a:latin typeface="Calibri" panose="020F0502020204030204" pitchFamily="34" charset="0"/>
                <a:ea typeface="Times New Roman" panose="02020603050405020304" pitchFamily="18" charset="0"/>
                <a:cs typeface="Calibri" panose="020F0502020204030204" pitchFamily="34" charset="0"/>
              </a:rPr>
              <a:t>Let say that the blowing up of the balloon takes always the same time </a:t>
            </a:r>
            <a:r>
              <a:rPr lang="en-GB" sz="2000" dirty="0" smtClean="0">
                <a:latin typeface="Calibri" panose="020F0502020204030204" pitchFamily="34" charset="0"/>
                <a:ea typeface="Times New Roman" panose="02020603050405020304" pitchFamily="18" charset="0"/>
                <a:cs typeface="Calibri" panose="020F0502020204030204" pitchFamily="34" charset="0"/>
              </a:rPr>
              <a:t> t (e.g. 10 s). </a:t>
            </a:r>
            <a:br>
              <a:rPr lang="en-GB" sz="2000" dirty="0" smtClean="0">
                <a:latin typeface="Calibri" panose="020F0502020204030204" pitchFamily="34" charset="0"/>
                <a:ea typeface="Times New Roman" panose="02020603050405020304" pitchFamily="18" charset="0"/>
                <a:cs typeface="Calibri" panose="020F0502020204030204" pitchFamily="34" charset="0"/>
              </a:rPr>
            </a:br>
            <a:r>
              <a:rPr lang="en-GB" sz="2000" dirty="0" smtClean="0">
                <a:latin typeface="Calibri" panose="020F0502020204030204" pitchFamily="34" charset="0"/>
                <a:ea typeface="Times New Roman" panose="02020603050405020304" pitchFamily="18" charset="0"/>
                <a:cs typeface="Calibri" panose="020F0502020204030204" pitchFamily="34" charset="0"/>
              </a:rPr>
              <a:t>From differences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2</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1</a:t>
            </a:r>
            <a:r>
              <a:rPr lang="en-GB" sz="2000" dirty="0" smtClean="0">
                <a:latin typeface="Calibri" panose="020F0502020204030204" pitchFamily="34" charset="0"/>
                <a:ea typeface="Times New Roman" panose="02020603050405020304" pitchFamily="18" charset="0"/>
                <a:cs typeface="Calibri" panose="020F0502020204030204" pitchFamily="34" charset="0"/>
              </a:rPr>
              <a:t> and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3</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2</a:t>
            </a:r>
            <a:r>
              <a:rPr lang="en-GB" sz="2000" dirty="0" smtClean="0">
                <a:latin typeface="Calibri" panose="020F0502020204030204" pitchFamily="34" charset="0"/>
                <a:ea typeface="Times New Roman" panose="02020603050405020304" pitchFamily="18" charset="0"/>
                <a:cs typeface="Calibri" panose="020F0502020204030204" pitchFamily="34" charset="0"/>
              </a:rPr>
              <a:t> it is possible to calculate the „speed“ of recess </a:t>
            </a:r>
            <a:br>
              <a:rPr lang="en-GB" sz="2000" dirty="0" smtClean="0">
                <a:latin typeface="Calibri" panose="020F0502020204030204" pitchFamily="34" charset="0"/>
                <a:ea typeface="Times New Roman" panose="02020603050405020304" pitchFamily="18" charset="0"/>
                <a:cs typeface="Calibri" panose="020F0502020204030204" pitchFamily="34" charset="0"/>
              </a:rPr>
            </a:br>
            <a:r>
              <a:rPr lang="en-GB" sz="2000" i="1" dirty="0" smtClean="0">
                <a:latin typeface="Calibri" panose="020F0502020204030204" pitchFamily="34" charset="0"/>
                <a:ea typeface="Times New Roman" panose="02020603050405020304" pitchFamily="18" charset="0"/>
                <a:cs typeface="Calibri" panose="020F0502020204030204" pitchFamily="34" charset="0"/>
              </a:rPr>
              <a:t>v</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1</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2</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1</a:t>
            </a:r>
            <a:r>
              <a:rPr lang="en-GB" sz="2000" dirty="0" smtClean="0">
                <a:latin typeface="Calibri" panose="020F0502020204030204" pitchFamily="34" charset="0"/>
                <a:ea typeface="Times New Roman" panose="02020603050405020304" pitchFamily="18" charset="0"/>
                <a:cs typeface="Calibri" panose="020F0502020204030204" pitchFamily="34" charset="0"/>
              </a:rPr>
              <a:t>)/</a:t>
            </a:r>
            <a:r>
              <a:rPr lang="en-GB" sz="2000" i="1" dirty="0" smtClean="0">
                <a:latin typeface="Calibri" panose="020F0502020204030204" pitchFamily="34" charset="0"/>
                <a:ea typeface="Times New Roman" panose="02020603050405020304" pitchFamily="18" charset="0"/>
                <a:cs typeface="Calibri" panose="020F0502020204030204" pitchFamily="34" charset="0"/>
              </a:rPr>
              <a:t>t</a:t>
            </a:r>
            <a:r>
              <a:rPr lang="en-GB" sz="2000" dirty="0" smtClean="0">
                <a:latin typeface="Calibri" panose="020F0502020204030204" pitchFamily="34" charset="0"/>
                <a:ea typeface="Times New Roman" panose="02020603050405020304" pitchFamily="18" charset="0"/>
                <a:cs typeface="Calibri" panose="020F0502020204030204" pitchFamily="34" charset="0"/>
              </a:rPr>
              <a:t>  and  </a:t>
            </a:r>
            <a:r>
              <a:rPr lang="en-GB" sz="2000" i="1" dirty="0" smtClean="0">
                <a:latin typeface="Calibri" panose="020F0502020204030204" pitchFamily="34" charset="0"/>
                <a:ea typeface="Times New Roman" panose="02020603050405020304" pitchFamily="18" charset="0"/>
                <a:cs typeface="Calibri" panose="020F0502020204030204" pitchFamily="34" charset="0"/>
              </a:rPr>
              <a:t>v</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2</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3</a:t>
            </a:r>
            <a:r>
              <a:rPr lang="en-GB" sz="2000" dirty="0" smtClean="0">
                <a:latin typeface="Calibri" panose="020F0502020204030204" pitchFamily="34" charset="0"/>
                <a:ea typeface="Times New Roman" panose="02020603050405020304" pitchFamily="18" charset="0"/>
                <a:cs typeface="Calibri" panose="020F0502020204030204" pitchFamily="34" charset="0"/>
              </a:rPr>
              <a:t> - </a:t>
            </a:r>
            <a:r>
              <a:rPr lang="en-GB" sz="2000" i="1" dirty="0" smtClean="0">
                <a:latin typeface="Calibri" panose="020F0502020204030204" pitchFamily="34" charset="0"/>
                <a:ea typeface="Times New Roman" panose="02020603050405020304" pitchFamily="18" charset="0"/>
                <a:cs typeface="Calibri" panose="020F0502020204030204" pitchFamily="34" charset="0"/>
              </a:rPr>
              <a:t>d</a:t>
            </a:r>
            <a:r>
              <a:rPr lang="en-GB" sz="2000" baseline="-25000" dirty="0" smtClean="0">
                <a:latin typeface="Calibri" panose="020F0502020204030204" pitchFamily="34" charset="0"/>
                <a:ea typeface="Times New Roman" panose="02020603050405020304" pitchFamily="18" charset="0"/>
                <a:cs typeface="Calibri" panose="020F0502020204030204" pitchFamily="34" charset="0"/>
              </a:rPr>
              <a:t>2</a:t>
            </a:r>
            <a:r>
              <a:rPr lang="en-GB" sz="2000" dirty="0" smtClean="0">
                <a:latin typeface="Calibri" panose="020F0502020204030204" pitchFamily="34" charset="0"/>
                <a:ea typeface="Times New Roman" panose="02020603050405020304" pitchFamily="18" charset="0"/>
                <a:cs typeface="Calibri" panose="020F0502020204030204" pitchFamily="34" charset="0"/>
              </a:rPr>
              <a:t>)/</a:t>
            </a:r>
            <a:r>
              <a:rPr lang="en-GB" sz="2000" i="1" dirty="0" smtClean="0">
                <a:latin typeface="Calibri" panose="020F0502020204030204" pitchFamily="34" charset="0"/>
                <a:ea typeface="Times New Roman" panose="02020603050405020304" pitchFamily="18" charset="0"/>
                <a:cs typeface="Calibri" panose="020F0502020204030204" pitchFamily="34" charset="0"/>
              </a:rPr>
              <a:t>t</a:t>
            </a:r>
            <a:r>
              <a:rPr lang="en-GB" sz="2000" dirty="0" smtClean="0">
                <a:latin typeface="Calibri" panose="020F0502020204030204" pitchFamily="34" charset="0"/>
                <a:ea typeface="Times New Roman" panose="02020603050405020304" pitchFamily="18" charset="0"/>
                <a:cs typeface="Calibri" panose="020F0502020204030204" pitchFamily="34" charset="0"/>
              </a:rPr>
              <a:t> </a:t>
            </a:r>
            <a:br>
              <a:rPr lang="en-GB" sz="2000" dirty="0" smtClean="0">
                <a:latin typeface="Calibri" panose="020F0502020204030204" pitchFamily="34" charset="0"/>
                <a:ea typeface="Times New Roman" panose="02020603050405020304" pitchFamily="18" charset="0"/>
                <a:cs typeface="Calibri" panose="020F0502020204030204" pitchFamily="34" charset="0"/>
              </a:rPr>
            </a:br>
            <a:r>
              <a:rPr lang="en-GB" sz="2000" dirty="0" smtClean="0">
                <a:latin typeface="Calibri" panose="020F0502020204030204" pitchFamily="34" charset="0"/>
                <a:ea typeface="Times New Roman" panose="02020603050405020304" pitchFamily="18" charset="0"/>
                <a:cs typeface="Calibri" panose="020F0502020204030204" pitchFamily="34" charset="0"/>
              </a:rPr>
              <a:t>(</a:t>
            </a:r>
            <a:r>
              <a:rPr lang="en-GB" sz="2000" dirty="0" smtClean="0">
                <a:latin typeface="Calibri" panose="020F0502020204030204" pitchFamily="34" charset="0"/>
                <a:ea typeface="Times New Roman" panose="02020603050405020304" pitchFamily="18" charset="0"/>
                <a:cs typeface="Calibri" panose="020F0502020204030204" pitchFamily="34" charset="0"/>
              </a:rPr>
              <a:t>our speeds are small, but for the galaxies in the Universe we get them in km/s!</a:t>
            </a:r>
            <a:r>
              <a:rPr lang="en-GB" sz="2000" dirty="0" smtClean="0">
                <a:latin typeface="Calibri" panose="020F0502020204030204" pitchFamily="34" charset="0"/>
                <a:ea typeface="Times New Roman" panose="02020603050405020304" pitchFamily="18" charset="0"/>
                <a:cs typeface="Calibri" panose="020F0502020204030204" pitchFamily="34" charset="0"/>
              </a:rPr>
              <a:t>).</a:t>
            </a:r>
          </a:p>
          <a:p>
            <a:pPr marL="342900" lvl="2" indent="-342900" algn="l">
              <a:spcAft>
                <a:spcPts val="0"/>
              </a:spcAft>
              <a:buFont typeface="Arial" panose="020B0604020202020204" pitchFamily="34" charset="0"/>
              <a:buChar char="•"/>
              <a:tabLst>
                <a:tab pos="180340" algn="l"/>
                <a:tab pos="914400" algn="l"/>
              </a:tabLst>
            </a:pPr>
            <a:endParaRPr lang="en-GB" sz="2000" dirty="0" smtClean="0">
              <a:latin typeface="Calibri" panose="020F0502020204030204" pitchFamily="34" charset="0"/>
              <a:ea typeface="Times New Roman" panose="02020603050405020304" pitchFamily="18" charset="0"/>
              <a:cs typeface="Calibri" panose="020F0502020204030204" pitchFamily="34" charset="0"/>
            </a:endParaRPr>
          </a:p>
          <a:p>
            <a:pPr marL="342900" lvl="2" indent="-342900" algn="l">
              <a:spcAft>
                <a:spcPts val="0"/>
              </a:spcAft>
              <a:buFont typeface="Arial" panose="020B0604020202020204" pitchFamily="34" charset="0"/>
              <a:buChar char="•"/>
              <a:tabLst>
                <a:tab pos="180340" algn="l"/>
                <a:tab pos="914400" algn="l"/>
              </a:tabLst>
            </a:pPr>
            <a:r>
              <a:rPr lang="en-GB" sz="2000" dirty="0" smtClean="0">
                <a:latin typeface="Calibri" panose="020F0502020204030204" pitchFamily="34" charset="0"/>
                <a:ea typeface="Times New Roman" panose="02020603050405020304" pitchFamily="18" charset="0"/>
                <a:cs typeface="Calibri" panose="020F0502020204030204" pitchFamily="34" charset="0"/>
              </a:rPr>
              <a:t>Do the speeds depend on the distance d1? If it is the case, how?</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8.2.2 Balloon model </a:t>
            </a:r>
            <a:r>
              <a:rPr lang="en-GB" sz="3200" dirty="0" smtClean="0">
                <a:solidFill>
                  <a:srgbClr val="02236A"/>
                </a:solidFill>
              </a:rPr>
              <a:t>of expanding Universe</a:t>
            </a:r>
            <a:endParaRPr lang="en-GB" sz="3200" dirty="0">
              <a:solidFill>
                <a:srgbClr val="02236A"/>
              </a:solidFill>
            </a:endParaRPr>
          </a:p>
        </p:txBody>
      </p:sp>
    </p:spTree>
    <p:extLst>
      <p:ext uri="{BB962C8B-B14F-4D97-AF65-F5344CB8AC3E}">
        <p14:creationId xmlns:p14="http://schemas.microsoft.com/office/powerpoint/2010/main" val="24139029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8.2.3 Model of Orion constellation</a:t>
            </a:r>
            <a:endParaRPr lang="en-GB" sz="3200" dirty="0">
              <a:solidFill>
                <a:srgbClr val="02236A"/>
              </a:solidFill>
            </a:endParaRPr>
          </a:p>
        </p:txBody>
      </p:sp>
      <p:sp>
        <p:nvSpPr>
          <p:cNvPr id="174" name="Shape 174"/>
          <p:cNvSpPr/>
          <p:nvPr/>
        </p:nvSpPr>
        <p:spPr>
          <a:xfrm>
            <a:off x="261256" y="2877390"/>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bamboo stick, paper</a:t>
            </a:r>
            <a:r>
              <a:rPr lang="en-GB" sz="2800" dirty="0" smtClean="0">
                <a:solidFill>
                  <a:srgbClr val="002060"/>
                </a:solidFill>
              </a:rPr>
              <a:t>, glue </a:t>
            </a:r>
            <a:r>
              <a:rPr lang="en-GB" sz="2800" dirty="0" smtClean="0">
                <a:solidFill>
                  <a:srgbClr val="002060"/>
                </a:solidFill>
              </a:rPr>
              <a:t>or adhesive tape</a:t>
            </a:r>
            <a:r>
              <a:rPr lang="en-GB" sz="2800" dirty="0" smtClean="0">
                <a:solidFill>
                  <a:srgbClr val="002060"/>
                </a:solidFill>
              </a:rPr>
              <a:t>, tape measure, colour</a:t>
            </a:r>
            <a:r>
              <a:rPr lang="cs-CZ" sz="2800" dirty="0" smtClean="0">
                <a:solidFill>
                  <a:srgbClr val="002060"/>
                </a:solidFill>
              </a:rPr>
              <a:t>e</a:t>
            </a:r>
            <a:r>
              <a:rPr lang="en-GB" sz="2800" dirty="0" smtClean="0">
                <a:solidFill>
                  <a:srgbClr val="002060"/>
                </a:solidFill>
              </a:rPr>
              <a:t>d paper, polystyrene board, internet or computer program like </a:t>
            </a:r>
            <a:r>
              <a:rPr lang="en-GB" sz="2800" dirty="0" err="1" smtClean="0">
                <a:solidFill>
                  <a:srgbClr val="002060"/>
                </a:solidFill>
              </a:rPr>
              <a:t>Stellarium</a:t>
            </a:r>
            <a:r>
              <a:rPr lang="en-GB" sz="2800" dirty="0" smtClean="0">
                <a:solidFill>
                  <a:srgbClr val="002060"/>
                </a:solidFill>
              </a:rPr>
              <a:t>/Star chart.</a:t>
            </a:r>
            <a:endParaRPr lang="en-GB" sz="3600" dirty="0">
              <a:solidFill>
                <a:srgbClr val="002060"/>
              </a:solidFill>
            </a:endParaRPr>
          </a:p>
        </p:txBody>
      </p:sp>
      <p:sp>
        <p:nvSpPr>
          <p:cNvPr id="175" name="Shape 175"/>
          <p:cNvSpPr/>
          <p:nvPr/>
        </p:nvSpPr>
        <p:spPr>
          <a:xfrm>
            <a:off x="261256" y="4471282"/>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The pupil will get an idea of the meaning of the constellations and the position of the stars in it.</a:t>
            </a:r>
            <a:endParaRPr lang="en-GB" sz="2800" dirty="0">
              <a:solidFill>
                <a:srgbClr val="002060"/>
              </a:solidFill>
            </a:endParaRPr>
          </a:p>
        </p:txBody>
      </p:sp>
      <p:sp>
        <p:nvSpPr>
          <p:cNvPr id="176" name="Shape 176"/>
          <p:cNvSpPr/>
          <p:nvPr/>
        </p:nvSpPr>
        <p:spPr>
          <a:xfrm>
            <a:off x="261256" y="1734784"/>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Create three-dimensional model of the constellation of Orion</a:t>
            </a:r>
            <a:r>
              <a:rPr lang="en-GB" sz="2800" dirty="0" smtClean="0">
                <a:solidFill>
                  <a:srgbClr val="002060"/>
                </a:solidFill>
              </a:rPr>
              <a:t>.</a:t>
            </a:r>
            <a:endParaRPr lang="en-GB" sz="2800" dirty="0">
              <a:solidFill>
                <a:srgbClr val="002060"/>
              </a:solidFill>
            </a:endParaRPr>
          </a:p>
        </p:txBody>
      </p:sp>
    </p:spTree>
    <p:extLst>
      <p:ext uri="{BB962C8B-B14F-4D97-AF65-F5344CB8AC3E}">
        <p14:creationId xmlns:p14="http://schemas.microsoft.com/office/powerpoint/2010/main" val="253710499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 name="Obrázek 11">
            <a:extLst>
              <a:ext uri="{FF2B5EF4-FFF2-40B4-BE49-F238E27FC236}">
                <a16:creationId xmlns:a16="http://schemas.microsoft.com/office/drawing/2014/main" id="{D30F5EFE-A649-4A30-A286-768AE0BC122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2138" y="1708272"/>
            <a:ext cx="2742754" cy="3669909"/>
          </a:xfrm>
          <a:prstGeom prst="rect">
            <a:avLst/>
          </a:prstGeom>
        </p:spPr>
      </p:pic>
      <p:pic>
        <p:nvPicPr>
          <p:cNvPr id="13" name="Obrázek 12">
            <a:extLst>
              <a:ext uri="{FF2B5EF4-FFF2-40B4-BE49-F238E27FC236}">
                <a16:creationId xmlns:a16="http://schemas.microsoft.com/office/drawing/2014/main" id="{E1B12006-537D-414F-AF54-D557424DEBD0}"/>
              </a:ext>
            </a:extLst>
          </p:cNvPr>
          <p:cNvPicPr/>
          <p:nvPr/>
        </p:nvPicPr>
        <p:blipFill>
          <a:blip r:embed="rId5"/>
          <a:stretch>
            <a:fillRect/>
          </a:stretch>
        </p:blipFill>
        <p:spPr bwMode="auto">
          <a:xfrm>
            <a:off x="3849320" y="1627780"/>
            <a:ext cx="7360353" cy="3835174"/>
          </a:xfrm>
          <a:prstGeom prst="rect">
            <a:avLst/>
          </a:prstGeom>
        </p:spPr>
      </p:pic>
      <p:sp>
        <p:nvSpPr>
          <p:cNvPr id="8"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8.2.3 Model of Orion constellation</a:t>
            </a:r>
            <a:endParaRPr lang="en-GB" sz="3200" dirty="0">
              <a:solidFill>
                <a:srgbClr val="02236A"/>
              </a:solidFill>
            </a:endParaRPr>
          </a:p>
        </p:txBody>
      </p:sp>
    </p:spTree>
    <p:extLst>
      <p:ext uri="{BB962C8B-B14F-4D97-AF65-F5344CB8AC3E}">
        <p14:creationId xmlns:p14="http://schemas.microsoft.com/office/powerpoint/2010/main" val="225109425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aphicFrame>
        <p:nvGraphicFramePr>
          <p:cNvPr id="2" name="Tabulka 1">
            <a:extLst>
              <a:ext uri="{FF2B5EF4-FFF2-40B4-BE49-F238E27FC236}">
                <a16:creationId xmlns:a16="http://schemas.microsoft.com/office/drawing/2014/main" id="{B65B8AC1-2E7E-42D6-A16D-67D03A7543C8}"/>
              </a:ext>
            </a:extLst>
          </p:cNvPr>
          <p:cNvGraphicFramePr>
            <a:graphicFrameLocks noGrp="1"/>
          </p:cNvGraphicFramePr>
          <p:nvPr>
            <p:extLst>
              <p:ext uri="{D42A27DB-BD31-4B8C-83A1-F6EECF244321}">
                <p14:modId xmlns:p14="http://schemas.microsoft.com/office/powerpoint/2010/main" val="642092089"/>
              </p:ext>
            </p:extLst>
          </p:nvPr>
        </p:nvGraphicFramePr>
        <p:xfrm>
          <a:off x="422144" y="1841437"/>
          <a:ext cx="10515600" cy="3326130"/>
        </p:xfrm>
        <a:graphic>
          <a:graphicData uri="http://schemas.openxmlformats.org/drawingml/2006/table">
            <a:tbl>
              <a:tblPr firstRow="1" firstCol="1" bandRow="1">
                <a:tableStyleId>{5940675A-B579-460E-94D1-54222C63F5DA}</a:tableStyleId>
              </a:tblPr>
              <a:tblGrid>
                <a:gridCol w="2511223">
                  <a:extLst>
                    <a:ext uri="{9D8B030D-6E8A-4147-A177-3AD203B41FA5}">
                      <a16:colId xmlns:a16="http://schemas.microsoft.com/office/drawing/2014/main" val="2524311886"/>
                    </a:ext>
                  </a:extLst>
                </a:gridCol>
                <a:gridCol w="3561623">
                  <a:extLst>
                    <a:ext uri="{9D8B030D-6E8A-4147-A177-3AD203B41FA5}">
                      <a16:colId xmlns:a16="http://schemas.microsoft.com/office/drawing/2014/main" val="1451444157"/>
                    </a:ext>
                  </a:extLst>
                </a:gridCol>
                <a:gridCol w="1455025">
                  <a:extLst>
                    <a:ext uri="{9D8B030D-6E8A-4147-A177-3AD203B41FA5}">
                      <a16:colId xmlns:a16="http://schemas.microsoft.com/office/drawing/2014/main" val="2145757867"/>
                    </a:ext>
                  </a:extLst>
                </a:gridCol>
                <a:gridCol w="1423722">
                  <a:extLst>
                    <a:ext uri="{9D8B030D-6E8A-4147-A177-3AD203B41FA5}">
                      <a16:colId xmlns:a16="http://schemas.microsoft.com/office/drawing/2014/main" val="498520278"/>
                    </a:ext>
                  </a:extLst>
                </a:gridCol>
                <a:gridCol w="1564007">
                  <a:extLst>
                    <a:ext uri="{9D8B030D-6E8A-4147-A177-3AD203B41FA5}">
                      <a16:colId xmlns:a16="http://schemas.microsoft.com/office/drawing/2014/main" val="3917287225"/>
                    </a:ext>
                  </a:extLst>
                </a:gridCol>
              </a:tblGrid>
              <a:tr h="0">
                <a:tc>
                  <a:txBody>
                    <a:bodyPr/>
                    <a:lstStyle/>
                    <a:p>
                      <a:pPr algn="ctr">
                        <a:spcAft>
                          <a:spcPts val="0"/>
                        </a:spcAft>
                      </a:pPr>
                      <a:r>
                        <a:rPr lang="cs-CZ" sz="1800" b="1" dirty="0" smtClean="0">
                          <a:effectLst/>
                          <a:latin typeface="Calibri" panose="020F0502020204030204" pitchFamily="34" charset="0"/>
                          <a:cs typeface="Calibri" panose="020F0502020204030204" pitchFamily="34" charset="0"/>
                        </a:rPr>
                        <a:t>Star</a:t>
                      </a:r>
                      <a:endParaRPr lang="cs-CZ"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b="1" dirty="0" smtClean="0">
                          <a:effectLst/>
                          <a:latin typeface="Calibri" panose="020F0502020204030204" pitchFamily="34" charset="0"/>
                          <a:cs typeface="Calibri" panose="020F0502020204030204" pitchFamily="34" charset="0"/>
                        </a:rPr>
                        <a:t>Distance </a:t>
                      </a:r>
                      <a:r>
                        <a:rPr lang="cs-CZ" sz="1800" b="1" i="1" dirty="0">
                          <a:effectLst/>
                          <a:latin typeface="Calibri" panose="020F0502020204030204" pitchFamily="34" charset="0"/>
                          <a:cs typeface="Calibri" panose="020F0502020204030204" pitchFamily="34" charset="0"/>
                        </a:rPr>
                        <a:t>r</a:t>
                      </a:r>
                      <a:r>
                        <a:rPr lang="cs-CZ" sz="1800" b="1" dirty="0">
                          <a:effectLst/>
                          <a:latin typeface="Calibri" panose="020F0502020204030204" pitchFamily="34" charset="0"/>
                          <a:cs typeface="Calibri" panose="020F0502020204030204" pitchFamily="34" charset="0"/>
                        </a:rPr>
                        <a:t> /</a:t>
                      </a:r>
                      <a:r>
                        <a:rPr lang="cs-CZ" sz="1800" b="1" dirty="0" err="1">
                          <a:effectLst/>
                          <a:latin typeface="Calibri" panose="020F0502020204030204" pitchFamily="34" charset="0"/>
                          <a:cs typeface="Calibri" panose="020F0502020204030204" pitchFamily="34" charset="0"/>
                        </a:rPr>
                        <a:t>ly</a:t>
                      </a:r>
                      <a:endParaRPr lang="cs-CZ"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b="1" i="1" dirty="0">
                          <a:effectLst/>
                          <a:latin typeface="Calibri" panose="020F0502020204030204" pitchFamily="34" charset="0"/>
                          <a:cs typeface="Calibri" panose="020F0502020204030204" pitchFamily="34" charset="0"/>
                        </a:rPr>
                        <a:t>x</a:t>
                      </a:r>
                      <a:r>
                        <a:rPr lang="cs-CZ" sz="1800" b="1" dirty="0">
                          <a:effectLst/>
                          <a:latin typeface="Calibri" panose="020F0502020204030204" pitchFamily="34" charset="0"/>
                          <a:cs typeface="Calibri" panose="020F0502020204030204" pitchFamily="34" charset="0"/>
                        </a:rPr>
                        <a:t> /cm</a:t>
                      </a:r>
                      <a:endParaRPr lang="cs-CZ"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b="1" i="1" dirty="0">
                          <a:effectLst/>
                          <a:latin typeface="Calibri" panose="020F0502020204030204" pitchFamily="34" charset="0"/>
                          <a:cs typeface="Calibri" panose="020F0502020204030204" pitchFamily="34" charset="0"/>
                        </a:rPr>
                        <a:t>y</a:t>
                      </a:r>
                      <a:r>
                        <a:rPr lang="cs-CZ" sz="1800" b="1" dirty="0">
                          <a:effectLst/>
                          <a:latin typeface="Calibri" panose="020F0502020204030204" pitchFamily="34" charset="0"/>
                          <a:cs typeface="Calibri" panose="020F0502020204030204" pitchFamily="34" charset="0"/>
                        </a:rPr>
                        <a:t> /cm</a:t>
                      </a:r>
                      <a:endParaRPr lang="cs-CZ"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b="1" i="1" dirty="0">
                          <a:effectLst/>
                          <a:latin typeface="Calibri" panose="020F0502020204030204" pitchFamily="34" charset="0"/>
                          <a:cs typeface="Calibri" panose="020F0502020204030204" pitchFamily="34" charset="0"/>
                        </a:rPr>
                        <a:t>z</a:t>
                      </a:r>
                      <a:r>
                        <a:rPr lang="cs-CZ" sz="1800" b="1" dirty="0">
                          <a:effectLst/>
                          <a:latin typeface="Calibri" panose="020F0502020204030204" pitchFamily="34" charset="0"/>
                          <a:cs typeface="Calibri" panose="020F0502020204030204" pitchFamily="34" charset="0"/>
                        </a:rPr>
                        <a:t> / cm</a:t>
                      </a:r>
                      <a:endParaRPr lang="cs-CZ"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4249718026"/>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Betelgeuse</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450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-4.1</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45</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a:effectLst/>
                          <a:latin typeface="Calibri" panose="020F0502020204030204" pitchFamily="34" charset="0"/>
                          <a:cs typeface="Calibri" panose="020F0502020204030204" pitchFamily="34" charset="0"/>
                        </a:rPr>
                        <a:t>21</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287672219"/>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Rigel</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860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5.7</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86</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8.4</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3269215091"/>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Bellatrix</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250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0.7</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25</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a:effectLst/>
                          <a:latin typeface="Calibri" panose="020F0502020204030204" pitchFamily="34" charset="0"/>
                          <a:cs typeface="Calibri" panose="020F0502020204030204" pitchFamily="34" charset="0"/>
                        </a:rPr>
                        <a:t>16</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4067422614"/>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Mintaka</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900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0.0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90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a:effectLst/>
                          <a:latin typeface="Calibri" panose="020F0502020204030204" pitchFamily="34" charset="0"/>
                          <a:cs typeface="Calibri" panose="020F0502020204030204" pitchFamily="34" charset="0"/>
                        </a:rPr>
                        <a:t>21</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877711915"/>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Alnilam</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1,300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-2.9</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130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a:effectLst/>
                          <a:latin typeface="Calibri" panose="020F0502020204030204" pitchFamily="34" charset="0"/>
                          <a:cs typeface="Calibri" panose="020F0502020204030204" pitchFamily="34" charset="0"/>
                        </a:rPr>
                        <a:t>24</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2090891774"/>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Alnitak</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a:effectLst/>
                          <a:latin typeface="Calibri" panose="020F0502020204030204" pitchFamily="34" charset="0"/>
                          <a:cs typeface="Calibri" panose="020F0502020204030204" pitchFamily="34" charset="0"/>
                        </a:rPr>
                        <a:t>800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-3.2</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80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a:effectLst/>
                          <a:latin typeface="Calibri" panose="020F0502020204030204" pitchFamily="34" charset="0"/>
                          <a:cs typeface="Calibri" panose="020F0502020204030204" pitchFamily="34" charset="0"/>
                        </a:rPr>
                        <a:t>17</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1526677177"/>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Saiph</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a:effectLst/>
                          <a:latin typeface="Calibri" panose="020F0502020204030204" pitchFamily="34" charset="0"/>
                          <a:cs typeface="Calibri" panose="020F0502020204030204" pitchFamily="34" charset="0"/>
                        </a:rPr>
                        <a:t>650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-5.0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65</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6.6</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2629671891"/>
                  </a:ext>
                </a:extLst>
              </a:tr>
              <a:tr h="0">
                <a:tc>
                  <a:txBody>
                    <a:bodyPr/>
                    <a:lstStyle/>
                    <a:p>
                      <a:pPr algn="ctr">
                        <a:spcAft>
                          <a:spcPts val="0"/>
                        </a:spcAft>
                      </a:pPr>
                      <a:r>
                        <a:rPr lang="cs-CZ" sz="1800">
                          <a:effectLst/>
                          <a:latin typeface="Calibri" panose="020F0502020204030204" pitchFamily="34" charset="0"/>
                          <a:cs typeface="Calibri" panose="020F0502020204030204" pitchFamily="34" charset="0"/>
                        </a:rPr>
                        <a:t>M42</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1,300</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dirty="0" smtClean="0">
                          <a:effectLst/>
                          <a:latin typeface="Calibri" panose="020F0502020204030204" pitchFamily="34" charset="0"/>
                          <a:cs typeface="Calibri" panose="020F0502020204030204" pitchFamily="34" charset="0"/>
                        </a:rPr>
                        <a:t>-2.3</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nchor="ctr"/>
                </a:tc>
                <a:tc>
                  <a:txBody>
                    <a:bodyPr/>
                    <a:lstStyle/>
                    <a:p>
                      <a:pPr algn="ctr">
                        <a:spcAft>
                          <a:spcPts val="0"/>
                        </a:spcAft>
                      </a:pPr>
                      <a:r>
                        <a:rPr lang="cs-CZ" sz="1800">
                          <a:effectLst/>
                          <a:latin typeface="Calibri" panose="020F0502020204030204" pitchFamily="34" charset="0"/>
                          <a:cs typeface="Calibri" panose="020F0502020204030204" pitchFamily="34" charset="0"/>
                        </a:rPr>
                        <a:t>130</a:t>
                      </a:r>
                      <a:endParaRPr lang="cs-CZ" sz="180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tc>
                  <a:txBody>
                    <a:bodyPr/>
                    <a:lstStyle/>
                    <a:p>
                      <a:pPr algn="ctr">
                        <a:spcAft>
                          <a:spcPts val="0"/>
                        </a:spcAft>
                      </a:pPr>
                      <a:r>
                        <a:rPr lang="cs-CZ" sz="1800" dirty="0">
                          <a:effectLst/>
                          <a:latin typeface="Calibri" panose="020F0502020204030204" pitchFamily="34" charset="0"/>
                          <a:cs typeface="Calibri" panose="020F0502020204030204" pitchFamily="34" charset="0"/>
                        </a:rPr>
                        <a:t>14</a:t>
                      </a:r>
                      <a:endParaRPr lang="cs-CZ"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tc>
                <a:extLst>
                  <a:ext uri="{0D108BD9-81ED-4DB2-BD59-A6C34878D82A}">
                    <a16:rowId xmlns:a16="http://schemas.microsoft.com/office/drawing/2014/main" val="225440303"/>
                  </a:ext>
                </a:extLst>
              </a:tr>
            </a:tbl>
          </a:graphicData>
        </a:graphic>
      </p:graphicFrame>
      <p:sp>
        <p:nvSpPr>
          <p:cNvPr id="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8.2.3 Model of Orion constellation</a:t>
            </a:r>
            <a:endParaRPr lang="en-GB" sz="3200" dirty="0">
              <a:solidFill>
                <a:srgbClr val="02236A"/>
              </a:solidFill>
            </a:endParaRPr>
          </a:p>
        </p:txBody>
      </p:sp>
    </p:spTree>
    <p:extLst>
      <p:ext uri="{BB962C8B-B14F-4D97-AF65-F5344CB8AC3E}">
        <p14:creationId xmlns:p14="http://schemas.microsoft.com/office/powerpoint/2010/main" val="166904259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7" name="Obrázek6">
            <a:extLst>
              <a:ext uri="{FF2B5EF4-FFF2-40B4-BE49-F238E27FC236}">
                <a16:creationId xmlns:a16="http://schemas.microsoft.com/office/drawing/2014/main" id="{2628AFF0-54F6-4052-9C92-B55EDA94899B}"/>
              </a:ext>
            </a:extLst>
          </p:cNvPr>
          <p:cNvPicPr/>
          <p:nvPr/>
        </p:nvPicPr>
        <p:blipFill>
          <a:blip r:embed="rId4"/>
          <a:stretch>
            <a:fillRect/>
          </a:stretch>
        </p:blipFill>
        <p:spPr bwMode="auto">
          <a:xfrm>
            <a:off x="261256" y="1654089"/>
            <a:ext cx="7347530" cy="3549821"/>
          </a:xfrm>
          <a:prstGeom prst="rect">
            <a:avLst/>
          </a:prstGeom>
        </p:spPr>
      </p:pic>
      <p:sp>
        <p:nvSpPr>
          <p:cNvPr id="8"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8.2.3 Model of Orion constellation</a:t>
            </a:r>
            <a:endParaRPr lang="en-GB" sz="3200" dirty="0">
              <a:solidFill>
                <a:srgbClr val="02236A"/>
              </a:solidFill>
            </a:endParaRPr>
          </a:p>
        </p:txBody>
      </p:sp>
    </p:spTree>
    <p:extLst>
      <p:ext uri="{BB962C8B-B14F-4D97-AF65-F5344CB8AC3E}">
        <p14:creationId xmlns:p14="http://schemas.microsoft.com/office/powerpoint/2010/main" val="319918467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1</a:t>
            </a:r>
            <a:endParaRPr lang="en-GB" sz="4400" u="sng" dirty="0">
              <a:solidFill>
                <a:srgbClr val="002060"/>
              </a:solidFill>
            </a:endParaRPr>
          </a:p>
        </p:txBody>
      </p:sp>
      <p:sp>
        <p:nvSpPr>
          <p:cNvPr id="499" name="Shape 499"/>
          <p:cNvSpPr/>
          <p:nvPr/>
        </p:nvSpPr>
        <p:spPr>
          <a:xfrm>
            <a:off x="412530" y="1739391"/>
            <a:ext cx="11685322"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en-GB" sz="2800" dirty="0" smtClean="0">
                <a:solidFill>
                  <a:srgbClr val="002060"/>
                </a:solidFill>
              </a:rPr>
              <a:t>Feed Forward: Base your plans for the next lessons on the results of the pupils:</a:t>
            </a:r>
          </a:p>
          <a:p>
            <a:pPr marL="342900" indent="-342900">
              <a:buSzPct val="100000"/>
              <a:buFont typeface="Arial" panose="020B0604020202020204" pitchFamily="34" charset="0"/>
              <a:buChar char="•"/>
            </a:pPr>
            <a:r>
              <a:rPr lang="en-GB" sz="2800" b="1" dirty="0" smtClean="0">
                <a:solidFill>
                  <a:srgbClr val="002060"/>
                </a:solidFill>
              </a:rPr>
              <a:t>Difficulty of the lessons:</a:t>
            </a:r>
            <a:r>
              <a:rPr lang="en-GB" sz="2800" dirty="0" smtClean="0">
                <a:solidFill>
                  <a:srgbClr val="002060"/>
                </a:solidFill>
              </a:rPr>
              <a:t> depending on pupils comprehension of the material and level of completion of the activities.</a:t>
            </a:r>
          </a:p>
          <a:p>
            <a:pPr marL="342900" indent="-342900">
              <a:buSzPct val="100000"/>
              <a:buFont typeface="Arial" panose="020B0604020202020204" pitchFamily="34" charset="0"/>
              <a:buChar char="•"/>
            </a:pPr>
            <a:r>
              <a:rPr lang="en-GB" sz="2800" b="1" dirty="0" smtClean="0">
                <a:solidFill>
                  <a:srgbClr val="002060"/>
                </a:solidFill>
              </a:rPr>
              <a:t>Preparation</a:t>
            </a:r>
            <a:r>
              <a:rPr lang="en-GB" sz="2800" dirty="0" smtClean="0">
                <a:solidFill>
                  <a:srgbClr val="002060"/>
                </a:solidFill>
              </a:rPr>
              <a:t>: Clear and well appointed goals of the lesson and activities. When the goal is well understood, the attention towards a task/material is easier and more effective.</a:t>
            </a:r>
          </a:p>
          <a:p>
            <a:pPr marL="342900" indent="-342900">
              <a:buSzPct val="100000"/>
              <a:buFont typeface="Arial" panose="020B0604020202020204" pitchFamily="34" charset="0"/>
              <a:buChar char="•"/>
            </a:pPr>
            <a:r>
              <a:rPr lang="en-GB" sz="2800" b="1" dirty="0" smtClean="0">
                <a:solidFill>
                  <a:srgbClr val="002060"/>
                </a:solidFill>
              </a:rPr>
              <a:t>Approach toward the material</a:t>
            </a:r>
            <a:r>
              <a:rPr lang="en-GB" sz="2800" dirty="0" smtClean="0">
                <a:solidFill>
                  <a:srgbClr val="002060"/>
                </a:solidFill>
              </a:rPr>
              <a:t>: What would be the correct approach that would help the student comprehension and activity completion.</a:t>
            </a:r>
            <a:endParaRPr lang="en-GB" sz="2800" dirty="0">
              <a:solidFill>
                <a:srgbClr val="002060"/>
              </a:solidFill>
            </a:endParaRPr>
          </a:p>
        </p:txBody>
      </p:sp>
    </p:spTree>
    <p:extLst>
      <p:ext uri="{BB962C8B-B14F-4D97-AF65-F5344CB8AC3E}">
        <p14:creationId xmlns:p14="http://schemas.microsoft.com/office/powerpoint/2010/main" val="281056484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7" name="Shape 507"/>
          <p:cNvSpPr/>
          <p:nvPr/>
        </p:nvSpPr>
        <p:spPr>
          <a:xfrm>
            <a:off x="261256" y="1915859"/>
            <a:ext cx="11685322" cy="2585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en-GB" sz="2800" b="1" dirty="0" smtClean="0">
                <a:solidFill>
                  <a:srgbClr val="002060"/>
                </a:solidFill>
              </a:rPr>
              <a:t>Self</a:t>
            </a:r>
            <a:r>
              <a:rPr lang="cs-CZ" sz="2800" b="1" dirty="0">
                <a:solidFill>
                  <a:srgbClr val="002060"/>
                </a:solidFill>
              </a:rPr>
              <a:t>-</a:t>
            </a:r>
            <a:r>
              <a:rPr lang="en-GB" sz="2800" b="1" dirty="0" smtClean="0">
                <a:solidFill>
                  <a:srgbClr val="002060"/>
                </a:solidFill>
              </a:rPr>
              <a:t>evaluation</a:t>
            </a:r>
            <a:r>
              <a:rPr lang="en-GB" sz="2800" dirty="0" smtClean="0">
                <a:solidFill>
                  <a:srgbClr val="002060"/>
                </a:solidFill>
              </a:rPr>
              <a:t>: self</a:t>
            </a:r>
            <a:r>
              <a:rPr lang="cs-CZ" sz="2800" dirty="0" smtClean="0">
                <a:solidFill>
                  <a:srgbClr val="002060"/>
                </a:solidFill>
              </a:rPr>
              <a:t>-</a:t>
            </a:r>
            <a:r>
              <a:rPr lang="en-GB" sz="2800" dirty="0" smtClean="0">
                <a:solidFill>
                  <a:srgbClr val="002060"/>
                </a:solidFill>
              </a:rPr>
              <a:t>discipline, steering and control of the activities.</a:t>
            </a:r>
          </a:p>
          <a:p>
            <a:pPr marL="457200" lvl="0" indent="-457200">
              <a:buFont typeface="Arial" panose="020B0604020202020204" pitchFamily="34" charset="0"/>
              <a:buChar char="•"/>
            </a:pPr>
            <a:r>
              <a:rPr lang="en-GB" sz="2800" b="1" dirty="0" smtClean="0">
                <a:solidFill>
                  <a:srgbClr val="002060"/>
                </a:solidFill>
              </a:rPr>
              <a:t>Individual approach</a:t>
            </a:r>
            <a:r>
              <a:rPr lang="en-GB" sz="2800" dirty="0" smtClean="0">
                <a:solidFill>
                  <a:srgbClr val="002060"/>
                </a:solidFill>
              </a:rPr>
              <a:t>: Individual approach and guidance. </a:t>
            </a:r>
          </a:p>
          <a:p>
            <a:pPr marL="457200" lvl="0" indent="-457200">
              <a:buFont typeface="Arial" panose="020B0604020202020204" pitchFamily="34" charset="0"/>
              <a:buChar char="•"/>
            </a:pPr>
            <a:r>
              <a:rPr lang="en-GB" sz="2800" b="1" dirty="0" smtClean="0">
                <a:solidFill>
                  <a:srgbClr val="002060"/>
                </a:solidFill>
              </a:rPr>
              <a:t>Check</a:t>
            </a:r>
            <a:r>
              <a:rPr lang="en-GB" sz="2800" dirty="0" smtClean="0">
                <a:solidFill>
                  <a:srgbClr val="002060"/>
                </a:solidFill>
              </a:rPr>
              <a:t>: How did I do? Individual evaluation of the </a:t>
            </a:r>
            <a:r>
              <a:rPr lang="cs-CZ" sz="2800" dirty="0" smtClean="0">
                <a:solidFill>
                  <a:srgbClr val="002060"/>
                </a:solidFill>
              </a:rPr>
              <a:t>pupil</a:t>
            </a:r>
            <a:r>
              <a:rPr lang="en-GB" sz="2800" dirty="0" smtClean="0">
                <a:solidFill>
                  <a:srgbClr val="002060"/>
                </a:solidFill>
              </a:rPr>
              <a:t>’s work, pertaining to the specific activity and goal. Must contain information about the advance (or lack of) the </a:t>
            </a:r>
            <a:r>
              <a:rPr lang="cs-CZ" sz="2800" dirty="0" smtClean="0">
                <a:solidFill>
                  <a:srgbClr val="002060"/>
                </a:solidFill>
              </a:rPr>
              <a:t>pupil</a:t>
            </a:r>
            <a:r>
              <a:rPr lang="en-GB" sz="2800" dirty="0" smtClean="0">
                <a:solidFill>
                  <a:srgbClr val="002060"/>
                </a:solidFill>
              </a:rPr>
              <a:t> has made and to guide them to achieve the goals and standards.</a:t>
            </a:r>
          </a:p>
        </p:txBody>
      </p:sp>
      <p:sp>
        <p:nvSpPr>
          <p:cNvPr id="9"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a:t>
            </a:r>
            <a:r>
              <a:rPr lang="cs-CZ" sz="4400" u="sng" dirty="0" smtClean="0">
                <a:solidFill>
                  <a:srgbClr val="002060"/>
                </a:solidFill>
              </a:rPr>
              <a:t>2</a:t>
            </a:r>
            <a:endParaRPr lang="en-GB" sz="4400" u="sng" dirty="0">
              <a:solidFill>
                <a:srgbClr val="002060"/>
              </a:solidFill>
            </a:endParaRPr>
          </a:p>
        </p:txBody>
      </p:sp>
    </p:spTree>
    <p:extLst>
      <p:ext uri="{BB962C8B-B14F-4D97-AF65-F5344CB8AC3E}">
        <p14:creationId xmlns:p14="http://schemas.microsoft.com/office/powerpoint/2010/main" val="157789172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en-GB" sz="4400" u="sng" dirty="0" smtClean="0">
                <a:solidFill>
                  <a:srgbClr val="002060"/>
                </a:solidFill>
                <a:latin typeface="Calibri"/>
                <a:cs typeface="Calibri"/>
                <a:sym typeface="Calibri"/>
              </a:rPr>
              <a:t>Structure of the modules</a:t>
            </a:r>
            <a:endParaRPr lang="en-GB"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lang="en-GB" sz="2000" dirty="0" smtClean="0"/>
              <a:t>	</a:t>
            </a:r>
            <a:r>
              <a:rPr lang="en-GB" sz="2600" dirty="0" smtClean="0">
                <a:solidFill>
                  <a:srgbClr val="002060"/>
                </a:solidFill>
              </a:rPr>
              <a:t>There are several topics in each module.</a:t>
            </a:r>
          </a:p>
          <a:p>
            <a:pPr lvl="0" algn="just">
              <a:defRPr sz="1800"/>
            </a:pPr>
            <a:r>
              <a:rPr lang="en-GB" sz="2600" dirty="0" smtClean="0">
                <a:solidFill>
                  <a:srgbClr val="002060"/>
                </a:solidFill>
              </a:rPr>
              <a:t>	Each topic contains:</a:t>
            </a:r>
          </a:p>
          <a:p>
            <a:pPr marL="1435100" lvl="0" indent="-304800" algn="just">
              <a:buClr>
                <a:srgbClr val="131D84"/>
              </a:buClr>
              <a:buSzPct val="100000"/>
              <a:buFont typeface="Arial"/>
              <a:buChar char="•"/>
              <a:defRPr sz="1800"/>
            </a:pPr>
            <a:r>
              <a:rPr lang="en-GB" sz="2000" dirty="0" smtClean="0">
                <a:solidFill>
                  <a:srgbClr val="002060"/>
                </a:solidFill>
              </a:rPr>
              <a:t>A brief introduction and key words;</a:t>
            </a:r>
          </a:p>
          <a:p>
            <a:pPr marL="1435100" lvl="0" indent="-304800" algn="l">
              <a:buClr>
                <a:srgbClr val="131D84"/>
              </a:buClr>
              <a:buSzPct val="100000"/>
              <a:buFont typeface="Arial"/>
              <a:buChar char="•"/>
              <a:defRPr sz="1800"/>
            </a:pPr>
            <a:r>
              <a:rPr lang="en-GB" sz="2000" dirty="0" smtClean="0">
                <a:solidFill>
                  <a:srgbClr val="002060"/>
                </a:solidFill>
              </a:rPr>
              <a:t>Theoretical part for the teacher - provides the basic information, necessary for the planning</a:t>
            </a:r>
            <a:r>
              <a:rPr lang="cs-CZ" sz="2000" dirty="0" smtClean="0">
                <a:solidFill>
                  <a:srgbClr val="002060"/>
                </a:solidFill>
              </a:rPr>
              <a:t/>
            </a:r>
            <a:br>
              <a:rPr lang="cs-CZ" sz="2000" dirty="0" smtClean="0">
                <a:solidFill>
                  <a:srgbClr val="002060"/>
                </a:solidFill>
              </a:rPr>
            </a:br>
            <a:r>
              <a:rPr lang="en-GB" sz="2000" dirty="0" smtClean="0">
                <a:solidFill>
                  <a:srgbClr val="002060"/>
                </a:solidFill>
              </a:rPr>
              <a:t>a lesson on that topic (and links to additional information in some cases).</a:t>
            </a:r>
          </a:p>
          <a:p>
            <a:pPr marL="1435100" lvl="0" indent="-304800" algn="l">
              <a:buClr>
                <a:srgbClr val="131D84"/>
              </a:buClr>
              <a:buSzPct val="100000"/>
              <a:buFont typeface="Arial"/>
              <a:buChar char="•"/>
              <a:defRPr sz="1800"/>
            </a:pPr>
            <a:r>
              <a:rPr lang="en-GB" sz="2000" dirty="0" smtClean="0">
                <a:solidFill>
                  <a:srgbClr val="002060"/>
                </a:solidFill>
              </a:rPr>
              <a:t>Practical exercises and activities for the students - ready for use in the classroom (in most cases) and with answers provided where applicable.</a:t>
            </a:r>
            <a:endParaRPr lang="en-GB" sz="2000" dirty="0">
              <a:solidFill>
                <a:srgbClr val="002060"/>
              </a:solidFill>
            </a:endParaRPr>
          </a:p>
        </p:txBody>
      </p:sp>
    </p:spTree>
    <p:extLst>
      <p:ext uri="{BB962C8B-B14F-4D97-AF65-F5344CB8AC3E}">
        <p14:creationId xmlns:p14="http://schemas.microsoft.com/office/powerpoint/2010/main" val="10007810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8007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en-US" sz="2600" dirty="0">
                <a:solidFill>
                  <a:srgbClr val="002060"/>
                </a:solidFill>
              </a:rPr>
              <a:t>Carefully read the theoretical part for the teacher</a:t>
            </a:r>
            <a:r>
              <a:rPr lang="cs-CZ" sz="2600" dirty="0" smtClean="0">
                <a:solidFill>
                  <a:srgbClr val="002060"/>
                </a:solidFill>
              </a:rPr>
              <a:t>.</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en-US" sz="2600" dirty="0">
                <a:solidFill>
                  <a:srgbClr val="002060"/>
                </a:solidFill>
              </a:rPr>
              <a:t>Should questions arise, look for answers in the supplementary materials , on the project’s website </a:t>
            </a:r>
            <a:r>
              <a:rPr lang="en-US" sz="2600" dirty="0" smtClean="0">
                <a:solidFill>
                  <a:srgbClr val="002060"/>
                </a:solidFill>
              </a:rPr>
              <a:t>(project-stars.com</a:t>
            </a:r>
            <a:r>
              <a:rPr lang="en-US" sz="2600" dirty="0">
                <a:solidFill>
                  <a:srgbClr val="002060"/>
                </a:solidFill>
              </a:rPr>
              <a:t>), or other internet sites.</a:t>
            </a:r>
            <a:r>
              <a:rPr sz="2600" dirty="0" smtClean="0">
                <a:solidFill>
                  <a:srgbClr val="002060"/>
                </a:solidFill>
              </a:rPr>
              <a:t> </a:t>
            </a:r>
            <a:r>
              <a:rPr lang="cs-CZ" sz="2600" dirty="0" smtClean="0">
                <a:solidFill>
                  <a:srgbClr val="002060"/>
                </a:solidFill>
              </a:rPr>
              <a:t/>
            </a:r>
            <a:br>
              <a:rPr lang="cs-CZ" sz="2600" dirty="0" smtClean="0">
                <a:solidFill>
                  <a:srgbClr val="002060"/>
                </a:solidFill>
              </a:rPr>
            </a:br>
            <a:r>
              <a:rPr lang="cs-CZ" sz="2600" dirty="0" smtClean="0">
                <a:solidFill>
                  <a:srgbClr val="002060"/>
                </a:solidFill>
              </a:rPr>
              <a:t>	</a:t>
            </a:r>
            <a:r>
              <a:rPr lang="en-US" sz="2600" dirty="0">
                <a:solidFill>
                  <a:srgbClr val="F22D25"/>
                </a:solidFill>
              </a:rPr>
              <a:t> Attention! Make sure the information is reliable</a:t>
            </a:r>
            <a:r>
              <a:rPr lang="en-US" sz="2600" dirty="0" smtClean="0">
                <a:solidFill>
                  <a:srgbClr val="F22D25"/>
                </a:solidFill>
              </a:rPr>
              <a:t>!</a:t>
            </a:r>
            <a:endParaRPr lang="cs-CZ" sz="2600" dirty="0" smtClean="0">
              <a:solidFill>
                <a:srgbClr val="F22D25"/>
              </a:solidFill>
            </a:endParaRPr>
          </a:p>
          <a:p>
            <a:pPr marL="502057" lvl="0" indent="-502057">
              <a:buClr>
                <a:srgbClr val="002060"/>
              </a:buClr>
              <a:buSzPct val="100000"/>
              <a:buAutoNum type="arabicPeriod" startAt="2"/>
            </a:pPr>
            <a:endParaRPr lang="cs-CZ" sz="2600" dirty="0" smtClean="0">
              <a:solidFill>
                <a:srgbClr val="002060"/>
              </a:solidFill>
            </a:endParaRPr>
          </a:p>
          <a:p>
            <a:pPr marL="502057" lvl="0" indent="-502057">
              <a:buClr>
                <a:srgbClr val="002060"/>
              </a:buClr>
              <a:buSzPct val="100000"/>
              <a:buAutoNum type="arabicPeriod" startAt="2"/>
            </a:pPr>
            <a:r>
              <a:rPr lang="en-US" sz="2600" dirty="0">
                <a:solidFill>
                  <a:srgbClr val="002060"/>
                </a:solidFill>
              </a:rPr>
              <a:t>Prepare the theoretical part of your </a:t>
            </a:r>
            <a:r>
              <a:rPr lang="en-US" sz="2600" dirty="0" smtClean="0">
                <a:solidFill>
                  <a:srgbClr val="002060"/>
                </a:solidFill>
              </a:rPr>
              <a:t>lesson</a:t>
            </a:r>
            <a:r>
              <a:rPr lang="cs-CZ" sz="2600" dirty="0" smtClean="0">
                <a:solidFill>
                  <a:srgbClr val="002060"/>
                </a:solidFill>
              </a:rPr>
              <a:t>.</a:t>
            </a:r>
            <a:endParaRPr sz="2600" dirty="0">
              <a:solidFill>
                <a:srgbClr val="002060"/>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1</a:t>
            </a:r>
            <a:endParaRPr lang="en-GB" sz="4400" u="sng" dirty="0">
              <a:solidFill>
                <a:srgbClr val="002060"/>
              </a:solidFill>
            </a:endParaRPr>
          </a:p>
        </p:txBody>
      </p:sp>
    </p:spTree>
    <p:extLst>
      <p:ext uri="{BB962C8B-B14F-4D97-AF65-F5344CB8AC3E}">
        <p14:creationId xmlns:p14="http://schemas.microsoft.com/office/powerpoint/2010/main" val="216585293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4"/>
            </a:pPr>
            <a:r>
              <a:rPr lang="en-GB" sz="2200" dirty="0" smtClean="0">
                <a:solidFill>
                  <a:srgbClr val="002060"/>
                </a:solidFill>
              </a:rPr>
              <a:t>Read carefully the practical exercises and their answers.</a:t>
            </a:r>
          </a:p>
          <a:p>
            <a:pPr lvl="0"/>
            <a:endParaRPr lang="en-GB" sz="2400" dirty="0" smtClean="0">
              <a:solidFill>
                <a:srgbClr val="002060"/>
              </a:solidFill>
            </a:endParaRPr>
          </a:p>
          <a:p>
            <a:pPr marL="457200" lvl="0" indent="-457200">
              <a:buClr>
                <a:srgbClr val="002060"/>
              </a:buClr>
              <a:buSzPct val="100000"/>
              <a:buFont typeface="+mj-lt"/>
              <a:buAutoNum type="arabicPeriod" startAt="5"/>
            </a:pPr>
            <a:r>
              <a:rPr lang="en-GB" sz="2200" dirty="0" smtClean="0">
                <a:solidFill>
                  <a:srgbClr val="002060"/>
                </a:solidFill>
              </a:rPr>
              <a:t>Should questions arise, look for answers in the supplementary materials , on the project’s website (project-stars.com), or other internet sites. </a:t>
            </a:r>
            <a:br>
              <a:rPr lang="en-GB" sz="2200" dirty="0" smtClean="0">
                <a:solidFill>
                  <a:srgbClr val="002060"/>
                </a:solidFill>
              </a:rPr>
            </a:br>
            <a:r>
              <a:rPr lang="en-GB" sz="2200" dirty="0" smtClean="0">
                <a:solidFill>
                  <a:srgbClr val="F22D25"/>
                </a:solidFill>
              </a:rPr>
              <a:t>Attention! Make sure the information is reliable!</a:t>
            </a:r>
          </a:p>
          <a:p>
            <a:pPr lvl="0"/>
            <a:endParaRPr lang="en-GB" sz="2400" dirty="0" smtClean="0">
              <a:solidFill>
                <a:srgbClr val="002163"/>
              </a:solidFill>
            </a:endParaRPr>
          </a:p>
          <a:p>
            <a:pPr marL="457200" lvl="0" indent="-457200">
              <a:buClr>
                <a:srgbClr val="002163"/>
              </a:buClr>
              <a:buSzPct val="100000"/>
              <a:buFont typeface="+mj-lt"/>
              <a:buAutoNum type="arabicPeriod" startAt="6"/>
            </a:pPr>
            <a:r>
              <a:rPr lang="en-GB" sz="2200" dirty="0" smtClean="0">
                <a:solidFill>
                  <a:srgbClr val="002163"/>
                </a:solidFill>
              </a:rPr>
              <a:t>Depending on the theoretical content of your lesson, choose appropriate practical activities to use. You can look for additional exercises in the supplementary materials or at the webpage of the project (project-stars.com), or other internet sites.</a:t>
            </a:r>
            <a:r>
              <a:rPr lang="en-GB" sz="2200" dirty="0" smtClean="0">
                <a:solidFill>
                  <a:srgbClr val="002060"/>
                </a:solidFill>
              </a:rPr>
              <a:t/>
            </a:r>
            <a:br>
              <a:rPr lang="en-GB" sz="2200" dirty="0" smtClean="0">
                <a:solidFill>
                  <a:srgbClr val="002060"/>
                </a:solidFill>
              </a:rPr>
            </a:br>
            <a:r>
              <a:rPr lang="en-GB" sz="2200" dirty="0" smtClean="0">
                <a:solidFill>
                  <a:srgbClr val="F22D25"/>
                </a:solidFill>
              </a:rPr>
              <a:t>Attention! Make sure the information is reliable!</a:t>
            </a:r>
            <a:endParaRPr lang="en-GB"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2</a:t>
            </a:r>
            <a:endParaRPr lang="en-GB" sz="4400" u="sng" dirty="0">
              <a:solidFill>
                <a:srgbClr val="002060"/>
              </a:solidFill>
            </a:endParaRPr>
          </a:p>
        </p:txBody>
      </p:sp>
    </p:spTree>
    <p:extLst>
      <p:ext uri="{BB962C8B-B14F-4D97-AF65-F5344CB8AC3E}">
        <p14:creationId xmlns:p14="http://schemas.microsoft.com/office/powerpoint/2010/main" val="19033635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7"/>
            </a:pPr>
            <a:r>
              <a:rPr lang="en-US" sz="2200" dirty="0">
                <a:solidFill>
                  <a:srgbClr val="002060"/>
                </a:solidFill>
              </a:rPr>
              <a:t>Keep in mind that some of the activities require materials that should be available during the lesson.</a:t>
            </a:r>
          </a:p>
          <a:p>
            <a:pPr lvl="0"/>
            <a:endParaRPr sz="2200" dirty="0">
              <a:solidFill>
                <a:srgbClr val="002060"/>
              </a:solidFill>
            </a:endParaRPr>
          </a:p>
          <a:p>
            <a:pPr marL="457200" lvl="0" indent="-457200">
              <a:buClr>
                <a:srgbClr val="002060"/>
              </a:buClr>
              <a:buSzPct val="100000"/>
              <a:buFont typeface="+mj-lt"/>
              <a:buAutoNum type="arabicPeriod" startAt="8"/>
            </a:pPr>
            <a:r>
              <a:rPr lang="en-US" sz="2200" dirty="0">
                <a:solidFill>
                  <a:srgbClr val="002060"/>
                </a:solidFill>
              </a:rPr>
              <a:t>We </a:t>
            </a:r>
            <a:r>
              <a:rPr lang="en-US" sz="2200" dirty="0" smtClean="0">
                <a:solidFill>
                  <a:srgbClr val="002060"/>
                </a:solidFill>
              </a:rPr>
              <a:t>recommend </a:t>
            </a:r>
            <a:r>
              <a:rPr lang="en-US" sz="2200" dirty="0">
                <a:solidFill>
                  <a:srgbClr val="002060"/>
                </a:solidFill>
              </a:rPr>
              <a:t>you try out the activities yourself before presenting them in the classroom. Based on yours students ages and abilities, you might need to modify the activities (either to make them easier or more difficult). However make sure to keep them correct in terms of physics.</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9"/>
            </a:pPr>
            <a:r>
              <a:rPr lang="en-US" sz="2200" dirty="0">
                <a:solidFill>
                  <a:srgbClr val="002163"/>
                </a:solidFill>
              </a:rPr>
              <a:t>You can give parts of, or whole exercises as homework</a:t>
            </a:r>
            <a:r>
              <a:rPr lang="en-US" sz="2200" dirty="0" smtClean="0">
                <a:solidFill>
                  <a:srgbClr val="002163"/>
                </a:solidFill>
              </a:rPr>
              <a:t>.</a:t>
            </a:r>
            <a:endParaRPr lang="en-US"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a:t>
            </a:r>
            <a:r>
              <a:rPr lang="cs-CZ" sz="4400" u="sng" dirty="0" smtClean="0">
                <a:solidFill>
                  <a:srgbClr val="002060"/>
                </a:solidFill>
              </a:rPr>
              <a:t>3</a:t>
            </a:r>
            <a:endParaRPr lang="en-GB"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extLst>
      <p:ext uri="{BB962C8B-B14F-4D97-AF65-F5344CB8AC3E}">
        <p14:creationId xmlns:p14="http://schemas.microsoft.com/office/powerpoint/2010/main" val="31730048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err="1" smtClean="0">
                <a:solidFill>
                  <a:srgbClr val="002060"/>
                </a:solidFill>
              </a:rPr>
              <a:t>Моdule</a:t>
            </a:r>
            <a:r>
              <a:rPr lang="en-GB" sz="4400" u="sng" dirty="0" smtClean="0">
                <a:solidFill>
                  <a:srgbClr val="002060"/>
                </a:solidFill>
              </a:rPr>
              <a:t> 8 – contents</a:t>
            </a:r>
            <a:endParaRPr lang="en-GB" sz="4400" u="sng" dirty="0">
              <a:solidFill>
                <a:srgbClr val="002060"/>
              </a:solidFill>
            </a:endParaRPr>
          </a:p>
        </p:txBody>
      </p:sp>
      <p:sp>
        <p:nvSpPr>
          <p:cNvPr id="132" name="Shape 132"/>
          <p:cNvSpPr/>
          <p:nvPr/>
        </p:nvSpPr>
        <p:spPr>
          <a:xfrm>
            <a:off x="249956" y="1823810"/>
            <a:ext cx="11685322" cy="24929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8.1 </a:t>
            </a:r>
            <a:r>
              <a:rPr lang="en-GB" sz="3600" dirty="0" smtClean="0">
                <a:solidFill>
                  <a:srgbClr val="002060"/>
                </a:solidFill>
              </a:rPr>
              <a:t>Distance units</a:t>
            </a:r>
            <a:endParaRPr lang="en-GB" sz="3600" dirty="0" smtClean="0">
              <a:solidFill>
                <a:srgbClr val="002060"/>
              </a:solidFill>
            </a:endParaRPr>
          </a:p>
          <a:p>
            <a:pPr lvl="1"/>
            <a:r>
              <a:rPr lang="en-GB" sz="2800" dirty="0" smtClean="0">
                <a:solidFill>
                  <a:srgbClr val="002060"/>
                </a:solidFill>
              </a:rPr>
              <a:t>   </a:t>
            </a:r>
            <a:r>
              <a:rPr lang="en-GB" sz="2400" dirty="0" smtClean="0">
                <a:solidFill>
                  <a:srgbClr val="002060"/>
                </a:solidFill>
              </a:rPr>
              <a:t>  </a:t>
            </a:r>
            <a:r>
              <a:rPr lang="en-GB" sz="2800" dirty="0" smtClean="0">
                <a:solidFill>
                  <a:srgbClr val="002060"/>
                </a:solidFill>
              </a:rPr>
              <a:t>Astronomical unit, light year, parsec</a:t>
            </a:r>
            <a:r>
              <a:rPr lang="en-GB" sz="2800" dirty="0" smtClean="0">
                <a:solidFill>
                  <a:srgbClr val="002060"/>
                </a:solidFill>
              </a:rPr>
              <a:t>, annual parallax.</a:t>
            </a:r>
            <a:endParaRPr lang="en-GB" sz="2800" dirty="0" smtClean="0">
              <a:solidFill>
                <a:srgbClr val="002060"/>
              </a:solidFill>
            </a:endParaRPr>
          </a:p>
          <a:p>
            <a:pPr lvl="0"/>
            <a:r>
              <a:rPr lang="en-GB" sz="3600" dirty="0" smtClean="0">
                <a:solidFill>
                  <a:srgbClr val="002060"/>
                </a:solidFill>
              </a:rPr>
              <a:t>8.2 Distance in Universe</a:t>
            </a:r>
          </a:p>
          <a:p>
            <a:pPr lvl="1"/>
            <a:r>
              <a:rPr lang="en-GB" sz="2800" dirty="0" smtClean="0">
                <a:solidFill>
                  <a:srgbClr val="002060"/>
                </a:solidFill>
              </a:rPr>
              <a:t>	Methods for distance measurement, model of Universe, </a:t>
            </a:r>
            <a:br>
              <a:rPr lang="en-GB" sz="2800" dirty="0" smtClean="0">
                <a:solidFill>
                  <a:srgbClr val="002060"/>
                </a:solidFill>
              </a:rPr>
            </a:br>
            <a:r>
              <a:rPr lang="en-GB" sz="2800" dirty="0" smtClean="0">
                <a:solidFill>
                  <a:srgbClr val="002060"/>
                </a:solidFill>
              </a:rPr>
              <a:t>	constellation model.</a:t>
            </a:r>
            <a:endParaRPr lang="en-GB" sz="2400"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23698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8.1 Distance units</a:t>
            </a:r>
          </a:p>
          <a:p>
            <a:pPr marL="661736" lvl="1" indent="-280736">
              <a:buSzPct val="100000"/>
              <a:buChar char="•"/>
            </a:pPr>
            <a:r>
              <a:rPr lang="en-GB" sz="2800" dirty="0" smtClean="0">
                <a:solidFill>
                  <a:srgbClr val="002060"/>
                </a:solidFill>
              </a:rPr>
              <a:t>Astronomical unit;</a:t>
            </a:r>
          </a:p>
          <a:p>
            <a:pPr marL="661736" lvl="1" indent="-280736">
              <a:buSzPct val="100000"/>
              <a:buChar char="•"/>
            </a:pPr>
            <a:r>
              <a:rPr lang="en-GB" sz="2800" dirty="0" smtClean="0">
                <a:solidFill>
                  <a:srgbClr val="002060"/>
                </a:solidFill>
              </a:rPr>
              <a:t>light year;</a:t>
            </a:r>
          </a:p>
          <a:p>
            <a:pPr marL="661736" lvl="1" indent="-280736">
              <a:buSzPct val="100000"/>
              <a:buChar char="•"/>
            </a:pPr>
            <a:r>
              <a:rPr lang="en-GB" sz="2800" dirty="0" smtClean="0">
                <a:solidFill>
                  <a:srgbClr val="002060"/>
                </a:solidFill>
              </a:rPr>
              <a:t>annual parallax </a:t>
            </a:r>
            <a:r>
              <a:rPr lang="en-GB" sz="2000" dirty="0" smtClean="0">
                <a:solidFill>
                  <a:srgbClr val="002060"/>
                </a:solidFill>
              </a:rPr>
              <a:t>(</a:t>
            </a:r>
            <a:r>
              <a:rPr lang="en-GB" sz="2000" dirty="0" smtClean="0">
                <a:solidFill>
                  <a:srgbClr val="002060"/>
                </a:solidFill>
              </a:rPr>
              <a:t>note: it is not a unit of distance, but it is necessary to clarify the parsec</a:t>
            </a:r>
            <a:r>
              <a:rPr lang="en-GB" sz="2000" dirty="0" smtClean="0">
                <a:solidFill>
                  <a:srgbClr val="002060"/>
                </a:solidFill>
              </a:rPr>
              <a:t>)</a:t>
            </a:r>
            <a:r>
              <a:rPr lang="en-GB" sz="2800" dirty="0" smtClean="0">
                <a:solidFill>
                  <a:srgbClr val="002060"/>
                </a:solidFill>
              </a:rPr>
              <a:t>;</a:t>
            </a:r>
          </a:p>
          <a:p>
            <a:pPr marL="661736" lvl="1" indent="-280736">
              <a:buSzPct val="100000"/>
              <a:buChar char="•"/>
            </a:pPr>
            <a:r>
              <a:rPr lang="en-GB" sz="2800" dirty="0" smtClean="0">
                <a:solidFill>
                  <a:srgbClr val="002060"/>
                </a:solidFill>
              </a:rPr>
              <a:t>parsec.</a:t>
            </a:r>
            <a:endParaRPr lang="en-GB" sz="2800" dirty="0">
              <a:solidFill>
                <a:srgbClr val="002060"/>
              </a:solidFill>
            </a:endParaRPr>
          </a:p>
        </p:txBody>
      </p:sp>
    </p:spTree>
    <p:extLst>
      <p:ext uri="{BB962C8B-B14F-4D97-AF65-F5344CB8AC3E}">
        <p14:creationId xmlns:p14="http://schemas.microsoft.com/office/powerpoint/2010/main" val="170146303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402</TotalTime>
  <Words>3946</Words>
  <Application>Microsoft Office PowerPoint</Application>
  <PresentationFormat>Širokoúhlá obrazovka</PresentationFormat>
  <Paragraphs>397</Paragraphs>
  <Slides>39</Slides>
  <Notes>2</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39</vt:i4>
      </vt:variant>
    </vt:vector>
  </HeadingPairs>
  <TitlesOfParts>
    <vt:vector size="50" baseType="lpstr">
      <vt:lpstr>Arial</vt:lpstr>
      <vt:lpstr>Avenir Roman</vt:lpstr>
      <vt:lpstr>Calibri</vt:lpstr>
      <vt:lpstr>Calibri Light</vt:lpstr>
      <vt:lpstr>Franklin Gothic Book</vt:lpstr>
      <vt:lpstr>Symbol</vt:lpstr>
      <vt:lpstr>Times New Roman</vt:lpstr>
      <vt:lpstr>Verdana</vt:lpstr>
      <vt:lpstr>Verdana Bold</vt:lpstr>
      <vt:lpstr>Wingdings</vt:lpstr>
      <vt:lpstr>Default</vt:lpstr>
      <vt:lpstr>Prezentace aplikace PowerPoint</vt:lpstr>
      <vt:lpstr>Prezentace aplikace PowerPoint</vt:lpstr>
      <vt:lpstr>Project STARS modules</vt:lpstr>
      <vt:lpstr>Structure of the modules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Kéhar Ota</cp:lastModifiedBy>
  <cp:revision>67</cp:revision>
  <dcterms:modified xsi:type="dcterms:W3CDTF">2020-11-15T21:35:14Z</dcterms:modified>
</cp:coreProperties>
</file>