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comments/comment29.xml" ContentType="application/vnd.openxmlformats-officedocument.presentationml.comment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media/image28.png" ContentType="image/png"/>
  <Override PartName="/ppt/media/image1.jpeg" ContentType="image/jpeg"/>
  <Override PartName="/ppt/media/image58.png" ContentType="image/png"/>
  <Override PartName="/ppt/media/image56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70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59.jpeg" ContentType="image/jpeg"/>
  <Override PartName="/ppt/media/image8.png" ContentType="image/png"/>
  <Override PartName="/ppt/media/image23.jpeg" ContentType="image/jpeg"/>
  <Override PartName="/ppt/media/image9.jpeg" ContentType="image/jpeg"/>
  <Override PartName="/ppt/media/image51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86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39.png" ContentType="image/png"/>
  <Override PartName="/ppt/media/image16.png" ContentType="image/png"/>
  <Override PartName="/ppt/media/image63.jpeg" ContentType="image/jpeg"/>
  <Override PartName="/ppt/media/image17.jpeg" ContentType="image/jpeg"/>
  <Override PartName="/ppt/media/image18.png" ContentType="image/png"/>
  <Override PartName="/ppt/media/image52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40.jpeg" ContentType="image/jpeg"/>
  <Override PartName="/ppt/media/image21.jpeg" ContentType="image/jpeg"/>
  <Override PartName="/ppt/media/image24.png" ContentType="image/png"/>
  <Override PartName="/ppt/media/image25.jpeg" ContentType="image/jpeg"/>
  <Override PartName="/ppt/media/image26.png" ContentType="image/png"/>
  <Override PartName="/ppt/media/image64.jpeg" ContentType="image/jpeg"/>
  <Override PartName="/ppt/media/image27.jpeg" ContentType="image/jpeg"/>
  <Override PartName="/ppt/media/image47.png" ContentType="image/png"/>
  <Override PartName="/ppt/media/image30.png" ContentType="image/png"/>
  <Override PartName="/ppt/media/image31.jpeg" ContentType="image/jpeg"/>
  <Override PartName="/ppt/media/image32.png" ContentType="image/png"/>
  <Override PartName="/ppt/media/image33.jpeg" ContentType="image/jpeg"/>
  <Override PartName="/ppt/media/image34.png" ContentType="image/png"/>
  <Override PartName="/ppt/media/image35.jpeg" ContentType="image/jpeg"/>
  <Override PartName="/ppt/media/image36.png" ContentType="image/png"/>
  <Override PartName="/ppt/media/image37.jpeg" ContentType="image/jpeg"/>
  <Override PartName="/ppt/media/image38.jpeg" ContentType="image/jpeg"/>
  <Override PartName="/ppt/media/image45.png" ContentType="image/png"/>
  <Override PartName="/ppt/media/image41.png" ContentType="image/png"/>
  <Override PartName="/ppt/media/image42.jpeg" ContentType="image/jpeg"/>
  <Override PartName="/ppt/media/image43.png" ContentType="image/png"/>
  <Override PartName="/ppt/media/image44.jpeg" ContentType="image/jpeg"/>
  <Override PartName="/ppt/media/image60.png" ContentType="image/png"/>
  <Override PartName="/ppt/media/image46.jpeg" ContentType="image/jpeg"/>
  <Override PartName="/ppt/media/image48.jpeg" ContentType="image/jpeg"/>
  <Override PartName="/ppt/media/image49.png" ContentType="image/png"/>
  <Override PartName="/ppt/media/image50.jpeg" ContentType="image/jpeg"/>
  <Override PartName="/ppt/media/image53.png" ContentType="image/png"/>
  <Override PartName="/ppt/media/image54.jpeg" ContentType="image/jpeg"/>
  <Override PartName="/ppt/media/image55.png" ContentType="image/png"/>
  <Override PartName="/ppt/media/image57.png" ContentType="image/png"/>
  <Override PartName="/ppt/media/image61.jpeg" ContentType="image/jpeg"/>
  <Override PartName="/ppt/media/image62.jpeg" ContentType="image/jpeg"/>
  <Override PartName="/ppt/media/image65.png" ContentType="image/png"/>
  <Override PartName="/ppt/media/image66.jpeg" ContentType="image/jpeg"/>
  <Override PartName="/ppt/media/image67.jpeg" ContentType="image/jpeg"/>
  <Override PartName="/ppt/media/image68.png" ContentType="image/png"/>
  <Override PartName="/ppt/media/image69.jpeg" ContentType="image/jpeg"/>
  <Override PartName="/ppt/media/image71.png" ContentType="image/png"/>
  <Override PartName="/ppt/media/image72.jpeg" ContentType="image/jpeg"/>
  <Override PartName="/ppt/media/image73.png" ContentType="image/png"/>
  <Override PartName="/ppt/media/image74.jpeg" ContentType="image/jpeg"/>
  <Override PartName="/ppt/media/image75.png" ContentType="image/png"/>
  <Override PartName="/ppt/media/image76.png" ContentType="image/png"/>
  <Override PartName="/ppt/media/image77.jpeg" ContentType="image/jpeg"/>
  <Override PartName="/ppt/media/image78.png" ContentType="image/png"/>
  <Override PartName="/ppt/media/image79.jpeg" ContentType="image/jpeg"/>
  <Override PartName="/ppt/media/image80.png" ContentType="image/png"/>
  <Override PartName="/ppt/media/image81.jpeg" ContentType="image/jpeg"/>
  <Override PartName="/ppt/media/image82.png" ContentType="image/png"/>
  <Override PartName="/ppt/media/image83.png" ContentType="image/png"/>
  <Override PartName="/ppt/media/image84.png" ContentType="image/png"/>
  <Override PartName="/ppt/media/image85.jpeg" ContentType="image/jpeg"/>
  <Override PartName="/ppt/media/image87.jpeg" ContentType="image/jpeg"/>
  <Override PartName="/ppt/media/image89.png" ContentType="image/png"/>
  <Override PartName="/ppt/media/image88.png" ContentType="image/png"/>
  <Override PartName="/ppt/media/image90.jpeg" ContentType="image/jpeg"/>
  <Override PartName="/ppt/media/image91.png" ContentType="image/png"/>
  <Override PartName="/ppt/media/image92.jpeg" ContentType="image/jpeg"/>
  <Override PartName="/ppt/media/image93.png" ContentType="image/pn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</p:presentation>
</file>

<file path=ppt/commentAuthors.xml><?xml version="1.0" encoding="utf-8"?>
<p:cmAuthorLst xmlns:p="http://schemas.openxmlformats.org/presentationml/2006/main">
  <p:cmAuthor id="0" name="Andrea" initials="A" lastIdx="2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commentAuthors" Target="commentAuthors.xml"/>
</Relationships>
</file>

<file path=ppt/comments/comment29.xml><?xml version="1.0" encoding="utf-8"?>
<p:cmLst xmlns:p="http://schemas.openxmlformats.org/presentationml/2006/main">
  <p:cm authorId="0" dt="2020-09-14T13:20:26.249000000" idx="1">
    <p:pos x="0" y="0"/>
    <p:text>vymeniť prosím let za rokov</p:text>
  </p:cm>
  <p:cm authorId="0" dt="2020-09-14T13:20:55.289000000" idx="2">
    <p:pos x="0" y="0"/>
    <p:text>vymeniť prosím let za rokov</p:tex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Calibri"/>
              </a:rPr>
              <a:t>Kliknúť pre presun snímky</a:t>
            </a:r>
            <a:endParaRPr b="0" lang="sk-SK" sz="44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2000" spc="-1" strike="noStrike">
                <a:latin typeface="Arial"/>
              </a:rPr>
              <a:t>Kliknúť pre úpravu formátu poznámok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&lt;hlavička&gt;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A13C9BC-8571-4EAF-B641-8958AEF9BB63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6000">
              <a:lnSpc>
                <a:spcPct val="100000"/>
              </a:lnSpc>
            </a:pPr>
            <a:r>
              <a:rPr b="0" i="1" lang="sk-SK" sz="1200" spc="-1" strike="noStrike">
                <a:latin typeface="Calibri"/>
                <a:ea typeface="Calibri"/>
              </a:rPr>
              <a:t>DOI: 10.3102/003465430298487, </a:t>
            </a:r>
            <a:r>
              <a:rPr b="0" lang="sk-SK" sz="1200" spc="-1" strike="noStrike">
                <a:latin typeface="Calibri"/>
                <a:ea typeface="Calibri"/>
              </a:rPr>
              <a:t>The Power of Feedback, John Hattie and Helen Timperley, </a:t>
            </a:r>
            <a:r>
              <a:rPr b="0" i="1" lang="sk-SK" sz="1200" spc="-1" strike="noStrike">
                <a:latin typeface="Calibri"/>
                <a:ea typeface="Calibri"/>
              </a:rPr>
              <a:t>University of Auckland</a:t>
            </a:r>
            <a:endParaRPr b="0" lang="sk-SK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1556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770724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61556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770724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523880" y="1276920"/>
            <a:ext cx="914364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1556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707240" y="360216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61556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707240" y="5302800"/>
            <a:ext cx="294408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523880" y="1276920"/>
            <a:ext cx="9143640" cy="137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4400" spc="-1" strike="noStrike"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640" cy="155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2800" spc="-1" strike="noStrike"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45720" rIns="4572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0" lang="sk-SK" sz="6000" spc="-1" strike="noStrike">
                <a:latin typeface="Calibri Light"/>
                <a:ea typeface="Calibri Light"/>
              </a:rPr>
              <a:t>Title Text</a:t>
            </a:r>
            <a:endParaRPr b="0" lang="sk-SK" sz="6000" spc="-1" strike="noStrike"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45720" rIns="45720" tIns="45000" bIns="4500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One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Two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Three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Four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Five</a:t>
            </a:r>
            <a:endParaRPr b="0" lang="sk-SK" sz="24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404400"/>
            <a:ext cx="2742840" cy="268920"/>
          </a:xfrm>
          <a:prstGeom prst="rect">
            <a:avLst/>
          </a:prstGeom>
        </p:spPr>
        <p:txBody>
          <a:bodyPr lIns="45720" rIns="45720" tIns="45000" bIns="45000" anchor="ctr">
            <a:noAutofit/>
          </a:bodyPr>
          <a:p>
            <a:pPr algn="r">
              <a:lnSpc>
                <a:spcPct val="100000"/>
              </a:lnSpc>
            </a:pPr>
            <a:fld id="{1CF6CA96-9481-4F3D-A6D5-9958FB95A842}" type="slidenum">
              <a:rPr b="0" lang="sk-SK" sz="1200" spc="-1" strike="noStrike">
                <a:solidFill>
                  <a:srgbClr val="888888"/>
                </a:solidFill>
                <a:latin typeface="Calibri"/>
                <a:ea typeface="Calibri"/>
              </a:rPr>
              <a:t>36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640" cy="350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0" lang="sk-SK" sz="6000" spc="-1" strike="noStrike">
                <a:latin typeface="Calibri Light"/>
                <a:ea typeface="Calibri Light"/>
              </a:rPr>
              <a:t>Title Text</a:t>
            </a:r>
            <a:endParaRPr b="0" lang="sk-SK" sz="6000" spc="-1" strike="noStrike"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32554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One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Two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Three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Four</a:t>
            </a:r>
            <a:endParaRPr b="0" lang="sk-SK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400" spc="-1" strike="noStrike">
                <a:latin typeface="Calibri"/>
                <a:ea typeface="Calibri"/>
              </a:rPr>
              <a:t>Body Level Five</a:t>
            </a:r>
            <a:endParaRPr b="0" lang="sk-SK" sz="2400" spc="-1" strike="noStrike"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610480" y="6404400"/>
            <a:ext cx="2742840" cy="268920"/>
          </a:xfrm>
          <a:prstGeom prst="rect">
            <a:avLst/>
          </a:prstGeom>
        </p:spPr>
        <p:txBody>
          <a:bodyPr lIns="45720" rIns="45720" tIns="45000" bIns="45000" anchor="ctr">
            <a:noAutofit/>
          </a:bodyPr>
          <a:p>
            <a:pPr algn="r">
              <a:lnSpc>
                <a:spcPct val="100000"/>
              </a:lnSpc>
            </a:pPr>
            <a:fld id="{2D8BBF38-CD4F-4509-B68C-16E18FCEC483}" type="slidenum">
              <a:rPr b="0" lang="sk-SK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hyperlink" Target="http://project-stars.com/" TargetMode="External"/><Relationship Id="rId4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hyperlink" Target="https://youtu.be/uaGEjrADGPA" TargetMode="External"/><Relationship Id="rId4" Type="http://schemas.openxmlformats.org/officeDocument/2006/relationships/hyperlink" Target="https://youtu.be/uaGEjrADGPA" TargetMode="External"/><Relationship Id="rId5" Type="http://schemas.openxmlformats.org/officeDocument/2006/relationships/hyperlink" Target="https://youtu.be/8Are9dDbW24" TargetMode="External"/><Relationship Id="rId6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slideLayout" Target="../slideLayouts/slideLayout3.xml"/><Relationship Id="rId7" Type="http://schemas.openxmlformats.org/officeDocument/2006/relationships/comments" Target="../comments/commen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image" Target="../media/image65.png"/><Relationship Id="rId3" Type="http://schemas.openxmlformats.org/officeDocument/2006/relationships/image" Target="../media/image66.jpeg"/><Relationship Id="rId4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6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png"/><Relationship Id="rId3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png"/><Relationship Id="rId3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png"/><Relationship Id="rId3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image" Target="../media/image91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2.jpeg"/><Relationship Id="rId2" Type="http://schemas.openxmlformats.org/officeDocument/2006/relationships/image" Target="../media/image93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85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-6840" y="1049760"/>
            <a:ext cx="12198240" cy="5479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sk-SK" sz="800" spc="-1" strike="noStrike">
                <a:latin typeface="Verdana Bold"/>
                <a:ea typeface="Verdana Bold"/>
              </a:rPr>
              <a:t>Project:</a:t>
            </a:r>
            <a:r>
              <a:rPr b="0" lang="sk-SK" sz="800" spc="-1" strike="noStrike">
                <a:latin typeface="Verdana"/>
                <a:ea typeface="Verdana"/>
              </a:rPr>
              <a:t> STARS (Successfully Teaching AstRonomy in Schools)</a:t>
            </a:r>
            <a:r>
              <a:rPr b="0" lang="sk-SK" sz="800" spc="-1" strike="noStrike">
                <a:latin typeface="Verdana"/>
                <a:ea typeface="Verdana"/>
              </a:rPr>
              <a:t>	</a:t>
            </a:r>
            <a:r>
              <a:rPr b="0" lang="sk-SK" sz="800" spc="-1" strike="noStrike">
                <a:latin typeface="Verdana"/>
                <a:ea typeface="Verdana"/>
              </a:rPr>
              <a:t>	</a:t>
            </a:r>
            <a:r>
              <a:rPr b="0" lang="sk-SK" sz="800" spc="-1" strike="noStrike">
                <a:latin typeface="Verdana"/>
                <a:ea typeface="Verdana"/>
              </a:rPr>
              <a:t> </a:t>
            </a:r>
            <a:r>
              <a:rPr b="0" lang="sk-SK" sz="800" spc="-1" strike="noStrike">
                <a:latin typeface="Verdana"/>
                <a:ea typeface="Verdana"/>
              </a:rPr>
              <a:t>	</a:t>
            </a:r>
            <a:r>
              <a:rPr b="0" lang="sk-SK" sz="800" spc="-1" strike="noStrike">
                <a:latin typeface="Verdana"/>
                <a:ea typeface="Verdana"/>
              </a:rPr>
              <a:t>	</a:t>
            </a:r>
            <a:r>
              <a:rPr b="0" lang="sk-SK" sz="800" spc="-1" strike="noStrike">
                <a:latin typeface="Verdana"/>
                <a:ea typeface="Verdana"/>
              </a:rPr>
              <a:t>	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latin typeface="Verdana"/>
                <a:ea typeface="Verdana"/>
              </a:rPr>
              <a:t>This project has been funded with the support of the Erasmus+ Programme, K2 Action, Strategic Partnerships in School Education.</a:t>
            </a:r>
            <a:endParaRPr b="0" lang="sk-SK" sz="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sk-SK" sz="800" spc="-1" strike="noStrike">
                <a:latin typeface="Verdana Bold"/>
                <a:ea typeface="Verdana Bold"/>
              </a:rPr>
              <a:t>Project Agreement Number:</a:t>
            </a:r>
            <a:r>
              <a:rPr b="0" lang="sk-SK" sz="800" spc="-1" strike="noStrike">
                <a:latin typeface="Verdana"/>
                <a:ea typeface="Verdana"/>
              </a:rPr>
              <a:t> </a:t>
            </a:r>
            <a:r>
              <a:rPr b="0" lang="sk-SK" sz="800" spc="-1" strike="noStrike">
                <a:latin typeface="Calibri"/>
                <a:ea typeface="Calibri"/>
              </a:rPr>
              <a:t>2017-1-SK01-KA201-035344 </a:t>
            </a:r>
            <a:r>
              <a:rPr b="0" lang="sk-SK" sz="800" spc="-1" strike="noStrike">
                <a:latin typeface="Calibri"/>
                <a:ea typeface="Calibri"/>
              </a:rPr>
              <a:t>	</a:t>
            </a:r>
            <a:r>
              <a:rPr b="0" lang="sk-SK" sz="800" spc="-1" strike="noStrike">
                <a:latin typeface="Calibri"/>
                <a:ea typeface="Calibri"/>
              </a:rPr>
              <a:t>	</a:t>
            </a:r>
            <a:r>
              <a:rPr b="0" lang="sk-SK" sz="800" spc="-1" strike="noStrike">
                <a:latin typeface="Calibri"/>
                <a:ea typeface="Calibri"/>
              </a:rPr>
              <a:t>	</a:t>
            </a:r>
            <a:r>
              <a:rPr b="0" lang="sk-SK" sz="800" spc="-1" strike="noStrike">
                <a:latin typeface="Calibri"/>
                <a:ea typeface="Calibri"/>
              </a:rPr>
              <a:t>	</a:t>
            </a:r>
            <a:endParaRPr b="0" lang="sk-SK" sz="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-6840" y="1847160"/>
            <a:ext cx="12198240" cy="4569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sk-SK" sz="5400" spc="-1" strike="noStrike">
                <a:solidFill>
                  <a:srgbClr val="843c0b"/>
                </a:solidFill>
                <a:latin typeface="Franklin Gothic Book"/>
                <a:ea typeface="Franklin Gothic Book"/>
              </a:rPr>
              <a:t>Tréningový program pre učiteľov (O2)</a:t>
            </a: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k-SK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>
                <a:solidFill>
                  <a:srgbClr val="152392"/>
                </a:solidFill>
                <a:latin typeface="Calibri"/>
                <a:ea typeface="Calibri"/>
              </a:rPr>
              <a:t>Modul #8</a:t>
            </a:r>
            <a:endParaRPr b="0" lang="sk-SK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sk-SK" sz="4400" spc="-1" strike="noStrike" u="sng">
                <a:solidFill>
                  <a:srgbClr val="152392"/>
                </a:solidFill>
                <a:uFillTx/>
                <a:latin typeface="Calibri"/>
                <a:ea typeface="Calibri"/>
              </a:rPr>
              <a:t>Naša Galaxia a iné galaxie</a:t>
            </a:r>
            <a:br/>
            <a:r>
              <a:rPr b="1" lang="sk-SK" sz="4400" spc="-1" strike="noStrike">
                <a:solidFill>
                  <a:srgbClr val="152392"/>
                </a:solidFill>
                <a:latin typeface="Calibri"/>
                <a:ea typeface="Calibri"/>
              </a:rPr>
              <a:t>Meranie vzdialenosti vo vesmíre, Vzdialenosti vo vesmíre 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5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0" y="1042560"/>
            <a:ext cx="1219176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49840" y="1829880"/>
            <a:ext cx="11684880" cy="2345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002060"/>
                </a:solidFill>
                <a:latin typeface="Calibri"/>
                <a:ea typeface="Calibri"/>
              </a:rPr>
              <a:t>8.1</a:t>
            </a: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 Meranie vzdialeností vo vesmíre</a:t>
            </a:r>
            <a:endParaRPr b="0" lang="sk-SK" sz="36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Astronomická jednotka;</a:t>
            </a:r>
            <a:endParaRPr b="0" lang="sk-SK" sz="28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svetelný rok;</a:t>
            </a:r>
            <a:endParaRPr b="0" lang="sk-SK" sz="28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ročná paralaxa </a:t>
            </a: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(pozn. nie je jednotka vzdialenosti, je avšak nutná na objasnenie parseku)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;</a:t>
            </a:r>
            <a:endParaRPr b="0" lang="sk-SK" sz="28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parsek.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5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0" y="1042560"/>
            <a:ext cx="1219176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249840" y="1829880"/>
            <a:ext cx="11684880" cy="2345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002060"/>
                </a:solidFill>
                <a:latin typeface="Calibri"/>
                <a:ea typeface="Calibri"/>
              </a:rPr>
              <a:t>8.2</a:t>
            </a: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 Vzdialenosti vo vesmíre</a:t>
            </a:r>
            <a:endParaRPr b="0" lang="sk-SK" sz="36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Naša Galaxia, Miestna skupina galaxií, kopy galaxií;</a:t>
            </a:r>
            <a:endParaRPr b="0" lang="sk-SK" sz="28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rebrík vzdialeností;</a:t>
            </a:r>
            <a:endParaRPr b="0" lang="sk-SK" sz="28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štandardná sviečka;</a:t>
            </a:r>
            <a:endParaRPr b="0" lang="sk-SK" sz="2800" spc="-1" strike="noStrike">
              <a:latin typeface="Arial"/>
            </a:endParaRPr>
          </a:p>
          <a:p>
            <a:pPr lvl="1" marL="661680" indent="-280440">
              <a:lnSpc>
                <a:spcPct val="100000"/>
              </a:lnSpc>
              <a:buClr>
                <a:srgbClr val="002060"/>
              </a:buClr>
              <a:buFont typeface="Symbol" charset="2"/>
              <a:buChar char=""/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vesmír.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6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0" y="1054440"/>
            <a:ext cx="1219176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Zoznam praktických cvičení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261360" y="1941120"/>
            <a:ext cx="11684880" cy="2037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8.1.1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Paralaxa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8.1.2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Meranie vzdialenosti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8.1.3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Mierky vzdialeností planét v Slnečnej sústave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8.1.4</a:t>
            </a:r>
            <a:r>
              <a:rPr b="0" lang="sk-SK" sz="16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	</a:t>
            </a:r>
            <a:r>
              <a:rPr b="0" lang="sk-SK" sz="16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Mierky veľkostí planét v Slnečnej sústave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8.2.1</a:t>
            </a:r>
            <a:r>
              <a:rPr b="0" lang="sk-SK" sz="16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	</a:t>
            </a:r>
            <a:r>
              <a:rPr b="0" lang="sk-SK" sz="16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Vzdialenosti a veľkosti vo vesmíre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8.2.2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Balónový model rozpínania vesmíru</a:t>
            </a:r>
            <a:endParaRPr b="0" lang="sk-SK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8.2.3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1600" spc="-1" strike="noStrike">
                <a:solidFill>
                  <a:srgbClr val="002060"/>
                </a:solidFill>
                <a:latin typeface="Calibri"/>
                <a:ea typeface="Calibri"/>
              </a:rPr>
              <a:t>Model súhvezdia Oriónu</a:t>
            </a:r>
            <a:endParaRPr b="0" lang="sk-SK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6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8.1.1 Paralaxa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61360" y="3261600"/>
            <a:ext cx="11684880" cy="149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Vzdialený objekt (strom, lampa), dve obruče hula-hop, dĺžkové meradlo (veľký drevený meter), stolík alebo laboratórny stojan, zvinovací meter.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261360" y="469368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sa naučí pomocou paralaxy merať vzdialenosť.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261360" y="1937520"/>
            <a:ext cx="116848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Oboznámenie sa s pojmom paralaxa a jej využitie na meranie vzdialeností.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75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8.1.1 Paralaxa</a:t>
            </a:r>
            <a:endParaRPr b="0" lang="sk-SK" sz="3200" spc="-1" strike="noStrike">
              <a:latin typeface="Arial"/>
            </a:endParaRPr>
          </a:p>
        </p:txBody>
      </p:sp>
      <p:grpSp>
        <p:nvGrpSpPr>
          <p:cNvPr id="178" name="Group 3"/>
          <p:cNvGrpSpPr/>
          <p:nvPr/>
        </p:nvGrpSpPr>
        <p:grpSpPr>
          <a:xfrm>
            <a:off x="591480" y="1438560"/>
            <a:ext cx="10756080" cy="2345760"/>
            <a:chOff x="591480" y="1438560"/>
            <a:chExt cx="10756080" cy="2345760"/>
          </a:xfrm>
        </p:grpSpPr>
        <p:sp>
          <p:nvSpPr>
            <p:cNvPr id="179" name="CustomShape 4"/>
            <p:cNvSpPr/>
            <p:nvPr/>
          </p:nvSpPr>
          <p:spPr>
            <a:xfrm rot="16200000">
              <a:off x="9473400" y="2611440"/>
              <a:ext cx="1172880" cy="11728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" name="Line 5"/>
            <p:cNvSpPr/>
            <p:nvPr/>
          </p:nvSpPr>
          <p:spPr>
            <a:xfrm flipH="1">
              <a:off x="1389960" y="2602800"/>
              <a:ext cx="9957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CustomShape 6"/>
            <p:cNvSpPr/>
            <p:nvPr/>
          </p:nvSpPr>
          <p:spPr>
            <a:xfrm rot="16200000">
              <a:off x="1680840" y="1396440"/>
              <a:ext cx="233280" cy="2412000"/>
            </a:xfrm>
            <a:prstGeom prst="rect">
              <a:avLst/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CustomShape 7"/>
            <p:cNvSpPr/>
            <p:nvPr/>
          </p:nvSpPr>
          <p:spPr>
            <a:xfrm rot="16200000">
              <a:off x="9475200" y="1438560"/>
              <a:ext cx="1172880" cy="11728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" name="CustomShape 8"/>
            <p:cNvSpPr/>
            <p:nvPr/>
          </p:nvSpPr>
          <p:spPr>
            <a:xfrm rot="16200000">
              <a:off x="7335000" y="2538360"/>
              <a:ext cx="2109960" cy="146520"/>
            </a:xfrm>
            <a:prstGeom prst="rect">
              <a:avLst/>
            </a:prstGeom>
            <a:noFill/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CustomShape 9"/>
            <p:cNvSpPr/>
            <p:nvPr/>
          </p:nvSpPr>
          <p:spPr>
            <a:xfrm rot="16200000">
              <a:off x="8318880" y="3340080"/>
              <a:ext cx="146520" cy="14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CustomShape 10"/>
            <p:cNvSpPr/>
            <p:nvPr/>
          </p:nvSpPr>
          <p:spPr>
            <a:xfrm rot="16200000">
              <a:off x="8316720" y="3002760"/>
              <a:ext cx="146520" cy="14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CustomShape 11"/>
            <p:cNvSpPr/>
            <p:nvPr/>
          </p:nvSpPr>
          <p:spPr>
            <a:xfrm rot="16200000">
              <a:off x="8321040" y="2690280"/>
              <a:ext cx="146520" cy="14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CustomShape 12"/>
            <p:cNvSpPr/>
            <p:nvPr/>
          </p:nvSpPr>
          <p:spPr>
            <a:xfrm rot="16200000">
              <a:off x="8322840" y="2355120"/>
              <a:ext cx="146520" cy="14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CustomShape 13"/>
            <p:cNvSpPr/>
            <p:nvPr/>
          </p:nvSpPr>
          <p:spPr>
            <a:xfrm rot="16200000">
              <a:off x="8314560" y="2049120"/>
              <a:ext cx="146520" cy="14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14"/>
            <p:cNvSpPr/>
            <p:nvPr/>
          </p:nvSpPr>
          <p:spPr>
            <a:xfrm rot="16200000">
              <a:off x="8312760" y="1715760"/>
              <a:ext cx="146520" cy="1465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Line 15"/>
            <p:cNvSpPr/>
            <p:nvPr/>
          </p:nvSpPr>
          <p:spPr>
            <a:xfrm flipH="1" flipV="1">
              <a:off x="2974680" y="2608920"/>
              <a:ext cx="7108920" cy="629280"/>
            </a:xfrm>
            <a:prstGeom prst="line">
              <a:avLst/>
            </a:prstGeom>
            <a:ln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Line 16"/>
            <p:cNvSpPr/>
            <p:nvPr/>
          </p:nvSpPr>
          <p:spPr>
            <a:xfrm flipH="1">
              <a:off x="3018240" y="1980000"/>
              <a:ext cx="7083720" cy="612720"/>
            </a:xfrm>
            <a:prstGeom prst="line">
              <a:avLst/>
            </a:prstGeom>
            <a:ln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aphicFrame>
        <p:nvGraphicFramePr>
          <p:cNvPr id="192" name="Table 17"/>
          <p:cNvGraphicFramePr/>
          <p:nvPr/>
        </p:nvGraphicFramePr>
        <p:xfrm>
          <a:off x="775440" y="3698280"/>
          <a:ext cx="5753520" cy="0"/>
        </p:xfrm>
        <a:graphic>
          <a:graphicData uri="http://schemas.openxmlformats.org/drawingml/2006/table">
            <a:tbl>
              <a:tblPr/>
              <a:tblGrid>
                <a:gridCol w="1917360"/>
                <a:gridCol w="1917360"/>
                <a:gridCol w="1918080"/>
              </a:tblGrid>
              <a:tr h="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sk-SK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Vzdialenosť blízkeho objektu</a:t>
                      </a:r>
                      <a:endParaRPr b="0" lang="sk-SK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sk-SK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(stolík s metrom)</a:t>
                      </a:r>
                      <a:endParaRPr b="0" lang="sk-SK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sk-SK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Číslo na metre, s ktorým sa kryje vzdialený objekt </a:t>
                      </a:r>
                      <a:endParaRPr b="0" lang="sk-SK" sz="1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sk-SK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VĽAVO</a:t>
                      </a:r>
                      <a:endParaRPr b="0" lang="sk-SK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sk-SK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Číslo na metre, s ktorým sa kryje vzdialený objekt VPRAVO</a:t>
                      </a:r>
                      <a:endParaRPr b="0" lang="sk-SK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2 metre</a:t>
                      </a:r>
                      <a:endParaRPr b="0" lang="sk-SK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4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4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2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4 metre</a:t>
                      </a:r>
                      <a:endParaRPr b="0" lang="sk-SK" sz="1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4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400" spc="-1" strike="noStrike">
                          <a:solidFill>
                            <a:srgbClr val="000000"/>
                          </a:solidFill>
                          <a:latin typeface="Avenir Roman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9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8.1.1 Paralaxa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84840" y="2194200"/>
            <a:ext cx="114177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latin typeface="Calibri"/>
                <a:ea typeface="Times New Roman"/>
              </a:rPr>
              <a:t>Aký je vzťah medzi vzdialenosťou objektu a zdanlivou zmenou polohy, keď ho pozorujeme z rôznej perspektívy?</a:t>
            </a:r>
            <a:endParaRPr b="0" lang="sk-SK" sz="2400" spc="-1" strike="noStrike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latin typeface="Calibri"/>
                <a:ea typeface="Times New Roman"/>
              </a:rPr>
              <a:t>Kde a ako sa v astronómii používa táto metóda?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9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8.1.2 Meranie vzdialenosti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261360" y="3013200"/>
            <a:ext cx="116848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Dobre viditeľný objekt (napr. radničná veža, vysoký komín), pásmo, buzola alebo kompas.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261360" y="469368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sa naučí merať pozemské vzdialenosti astronomickou metódou.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261360" y="193752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Merania pozemských vzdialeností astronomickou metódou.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0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8.1.2 Meranie vzdialenosti</a:t>
            </a:r>
            <a:endParaRPr b="0" lang="sk-SK" sz="3200" spc="-1" strike="noStrike">
              <a:latin typeface="Arial"/>
            </a:endParaRPr>
          </a:p>
        </p:txBody>
      </p:sp>
      <p:grpSp>
        <p:nvGrpSpPr>
          <p:cNvPr id="209" name="Group 3"/>
          <p:cNvGrpSpPr/>
          <p:nvPr/>
        </p:nvGrpSpPr>
        <p:grpSpPr>
          <a:xfrm>
            <a:off x="2534760" y="1624320"/>
            <a:ext cx="6488640" cy="4014000"/>
            <a:chOff x="2534760" y="1624320"/>
            <a:chExt cx="6488640" cy="4014000"/>
          </a:xfrm>
        </p:grpSpPr>
        <p:sp>
          <p:nvSpPr>
            <p:cNvPr id="210" name="Line 4"/>
            <p:cNvSpPr/>
            <p:nvPr/>
          </p:nvSpPr>
          <p:spPr>
            <a:xfrm>
              <a:off x="4143600" y="4898520"/>
              <a:ext cx="1855080" cy="0"/>
            </a:xfrm>
            <a:prstGeom prst="line">
              <a:avLst/>
            </a:prstGeom>
            <a:ln w="28575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" name="Line 5"/>
            <p:cNvSpPr/>
            <p:nvPr/>
          </p:nvSpPr>
          <p:spPr>
            <a:xfrm>
              <a:off x="4132080" y="4709160"/>
              <a:ext cx="0" cy="352080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2" name="Line 6"/>
            <p:cNvSpPr/>
            <p:nvPr/>
          </p:nvSpPr>
          <p:spPr>
            <a:xfrm>
              <a:off x="6004440" y="4744080"/>
              <a:ext cx="0" cy="352440"/>
            </a:xfrm>
            <a:prstGeom prst="line">
              <a:avLst/>
            </a:prstGeom>
            <a:ln w="1905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13" name="Group 7"/>
            <p:cNvGrpSpPr/>
            <p:nvPr/>
          </p:nvGrpSpPr>
          <p:grpSpPr>
            <a:xfrm>
              <a:off x="2534760" y="1624320"/>
              <a:ext cx="6488640" cy="4014000"/>
              <a:chOff x="2534760" y="1624320"/>
              <a:chExt cx="6488640" cy="4014000"/>
            </a:xfrm>
          </p:grpSpPr>
          <p:sp>
            <p:nvSpPr>
              <p:cNvPr id="214" name="Line 8"/>
              <p:cNvSpPr/>
              <p:nvPr/>
            </p:nvSpPr>
            <p:spPr>
              <a:xfrm flipH="1" flipV="1">
                <a:off x="2534760" y="3306960"/>
                <a:ext cx="1600200" cy="1578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5" name="Line 9"/>
              <p:cNvSpPr/>
              <p:nvPr/>
            </p:nvSpPr>
            <p:spPr>
              <a:xfrm flipH="1" flipV="1">
                <a:off x="4416120" y="3326400"/>
                <a:ext cx="1600200" cy="15786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  <a:round/>
                <a:tailEnd len="med" type="triangle" w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6" name="Line 10"/>
              <p:cNvSpPr/>
              <p:nvPr/>
            </p:nvSpPr>
            <p:spPr>
              <a:xfrm flipV="1">
                <a:off x="4132800" y="1825920"/>
                <a:ext cx="3814560" cy="3048840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7" name="Line 11"/>
              <p:cNvSpPr/>
              <p:nvPr/>
            </p:nvSpPr>
            <p:spPr>
              <a:xfrm flipV="1">
                <a:off x="6001200" y="1819440"/>
                <a:ext cx="1963800" cy="3059280"/>
              </a:xfrm>
              <a:prstGeom prst="line">
                <a:avLst/>
              </a:prstGeom>
              <a:ln w="1905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18" name="CustomShape 12"/>
              <p:cNvSpPr/>
              <p:nvPr/>
            </p:nvSpPr>
            <p:spPr>
              <a:xfrm>
                <a:off x="2557800" y="3186720"/>
                <a:ext cx="1908720" cy="27432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sk-SK" sz="1200" spc="-1" strike="noStrike">
                    <a:latin typeface="Times New Roman"/>
                    <a:ea typeface="Times New Roman"/>
                  </a:rPr>
                  <a:t>Sever</a:t>
                </a:r>
                <a:endParaRPr b="0" lang="sk-SK" sz="1200" spc="-1" strike="noStrike">
                  <a:latin typeface="Arial"/>
                </a:endParaRPr>
              </a:p>
            </p:txBody>
          </p:sp>
          <p:sp>
            <p:nvSpPr>
              <p:cNvPr id="219" name="CustomShape 13"/>
              <p:cNvSpPr/>
              <p:nvPr/>
            </p:nvSpPr>
            <p:spPr>
              <a:xfrm>
                <a:off x="3176280" y="5107320"/>
                <a:ext cx="1908720" cy="30492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cs-CZ" sz="1400" spc="-1" strike="noStrike">
                    <a:latin typeface="Times New Roman"/>
                    <a:ea typeface="Times New Roman"/>
                  </a:rPr>
                  <a:t>A</a:t>
                </a:r>
                <a:endParaRPr b="0" lang="sk-SK" sz="1400" spc="-1" strike="noStrike">
                  <a:latin typeface="Arial"/>
                </a:endParaRPr>
              </a:p>
            </p:txBody>
          </p:sp>
          <p:sp>
            <p:nvSpPr>
              <p:cNvPr id="220" name="CustomShape 14"/>
              <p:cNvSpPr/>
              <p:nvPr/>
            </p:nvSpPr>
            <p:spPr>
              <a:xfrm>
                <a:off x="5051160" y="5126760"/>
                <a:ext cx="1908720" cy="30492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cs-CZ" sz="1400" spc="-1" strike="noStrike">
                    <a:latin typeface="Times New Roman"/>
                    <a:ea typeface="Times New Roman"/>
                  </a:rPr>
                  <a:t>B</a:t>
                </a:r>
                <a:endParaRPr b="0" lang="sk-SK" sz="1400" spc="-1" strike="noStrike">
                  <a:latin typeface="Arial"/>
                </a:endParaRPr>
              </a:p>
            </p:txBody>
          </p:sp>
          <p:sp>
            <p:nvSpPr>
              <p:cNvPr id="221" name="CustomShape 15"/>
              <p:cNvSpPr/>
              <p:nvPr/>
            </p:nvSpPr>
            <p:spPr>
              <a:xfrm>
                <a:off x="7114680" y="1624320"/>
                <a:ext cx="1908720" cy="30492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cs-CZ" sz="1400" spc="-1" strike="noStrike">
                    <a:latin typeface="Times New Roman"/>
                    <a:ea typeface="Times New Roman"/>
                  </a:rPr>
                  <a:t>C</a:t>
                </a:r>
                <a:endParaRPr b="0" lang="sk-SK" sz="1400" spc="-1" strike="noStrike">
                  <a:latin typeface="Arial"/>
                </a:endParaRPr>
              </a:p>
            </p:txBody>
          </p:sp>
          <p:sp>
            <p:nvSpPr>
              <p:cNvPr id="222" name="CustomShape 16"/>
              <p:cNvSpPr/>
              <p:nvPr/>
            </p:nvSpPr>
            <p:spPr>
              <a:xfrm>
                <a:off x="3592800" y="4326120"/>
                <a:ext cx="1198440" cy="1312200"/>
              </a:xfrm>
              <a:prstGeom prst="arc">
                <a:avLst>
                  <a:gd name="adj1" fmla="val 18534991"/>
                  <a:gd name="adj2" fmla="val 21048763"/>
                </a:avLst>
              </a:pr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3" name="CustomShape 17"/>
              <p:cNvSpPr/>
              <p:nvPr/>
            </p:nvSpPr>
            <p:spPr>
              <a:xfrm>
                <a:off x="5531040" y="4234680"/>
                <a:ext cx="1181880" cy="1296720"/>
              </a:xfrm>
              <a:prstGeom prst="arc">
                <a:avLst>
                  <a:gd name="adj1" fmla="val 10746482"/>
                  <a:gd name="adj2" fmla="val 17596810"/>
                </a:avLst>
              </a:prstGeom>
              <a:noFill/>
              <a:ln w="19050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24" name="CustomShape 18"/>
              <p:cNvSpPr/>
              <p:nvPr/>
            </p:nvSpPr>
            <p:spPr>
              <a:xfrm>
                <a:off x="3784680" y="4514760"/>
                <a:ext cx="1515600" cy="36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cs-CZ" sz="1400" spc="-1" strike="noStrike">
                    <a:latin typeface="Times New Roman"/>
                    <a:ea typeface="Times New Roman"/>
                  </a:rPr>
                  <a:t>α</a:t>
                </a:r>
                <a:endParaRPr b="0" lang="sk-SK" sz="1400" spc="-1" strike="noStrike">
                  <a:latin typeface="Arial"/>
                </a:endParaRPr>
              </a:p>
            </p:txBody>
          </p:sp>
          <p:sp>
            <p:nvSpPr>
              <p:cNvPr id="225" name="CustomShape 19"/>
              <p:cNvSpPr/>
              <p:nvPr/>
            </p:nvSpPr>
            <p:spPr>
              <a:xfrm>
                <a:off x="4998960" y="4326120"/>
                <a:ext cx="1908720" cy="30492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i="1" lang="cs-CZ" sz="1400" spc="-1" strike="noStrike">
                    <a:latin typeface="Times New Roman"/>
                    <a:ea typeface="Times New Roman"/>
                  </a:rPr>
                  <a:t>β</a:t>
                </a:r>
                <a:endParaRPr b="0" lang="sk-SK" sz="1400" spc="-1" strike="noStrike">
                  <a:latin typeface="Arial"/>
                </a:endParaRPr>
              </a:p>
            </p:txBody>
          </p:sp>
          <p:sp>
            <p:nvSpPr>
              <p:cNvPr id="226" name="CustomShape 20"/>
              <p:cNvSpPr/>
              <p:nvPr/>
            </p:nvSpPr>
            <p:spPr>
              <a:xfrm>
                <a:off x="4133160" y="4953240"/>
                <a:ext cx="1908720" cy="30492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cs-CZ" sz="1400" spc="-1" strike="noStrike">
                    <a:latin typeface="Times New Roman"/>
                    <a:ea typeface="Times New Roman"/>
                  </a:rPr>
                  <a:t>Základňa</a:t>
                </a:r>
                <a:endParaRPr b="0" lang="sk-SK" sz="1400" spc="-1" strike="noStrike">
                  <a:latin typeface="Arial"/>
                </a:endParaRPr>
              </a:p>
            </p:txBody>
          </p:sp>
        </p:grpSp>
      </p:grpSp>
      <p:sp>
        <p:nvSpPr>
          <p:cNvPr id="227" name="CustomShape 21"/>
          <p:cNvSpPr/>
          <p:nvPr/>
        </p:nvSpPr>
        <p:spPr>
          <a:xfrm>
            <a:off x="8755200" y="3488040"/>
            <a:ext cx="15541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latin typeface="Calibri"/>
                <a:ea typeface="Times New Roman"/>
              </a:rPr>
              <a:t>veta </a:t>
            </a:r>
            <a:r>
              <a:rPr b="0" i="1" lang="cs-CZ" sz="3200" spc="-1" strike="noStrike">
                <a:latin typeface="Calibri"/>
                <a:ea typeface="Times New Roman"/>
              </a:rPr>
              <a:t>usu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28" name="CustomShape 22"/>
          <p:cNvSpPr/>
          <p:nvPr/>
        </p:nvSpPr>
        <p:spPr>
          <a:xfrm>
            <a:off x="8237880" y="1453320"/>
            <a:ext cx="28130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latin typeface="Calibri"/>
                <a:ea typeface="Times New Roman"/>
              </a:rPr>
              <a:t>(meraný objekt)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29" name="CustomShape 23"/>
          <p:cNvSpPr/>
          <p:nvPr/>
        </p:nvSpPr>
        <p:spPr>
          <a:xfrm>
            <a:off x="7239960" y="4835160"/>
            <a:ext cx="42411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latin typeface="Calibri"/>
                <a:ea typeface="Times New Roman"/>
              </a:rPr>
              <a:t>rysovať napr. v mierke 1:500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3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32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8.1.2 Meranie vzdialenosti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442080" y="1838160"/>
            <a:ext cx="1997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400" spc="-1" strike="noStrike">
                <a:latin typeface="Calibri"/>
                <a:ea typeface="Times New Roman"/>
              </a:rPr>
              <a:t>chyba merania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235" name="Obrázek 27" descr=""/>
          <p:cNvPicPr/>
          <p:nvPr/>
        </p:nvPicPr>
        <p:blipFill>
          <a:blip r:embed="rId3"/>
          <a:stretch/>
        </p:blipFill>
        <p:spPr>
          <a:xfrm>
            <a:off x="2736000" y="1708200"/>
            <a:ext cx="9209880" cy="358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37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261360" y="920880"/>
            <a:ext cx="11684880" cy="124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8.1.3 Mierky vzdialeností planét v Slnečnej sústave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61360" y="314424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Nie.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261360" y="4201560"/>
            <a:ext cx="116848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zopakuje vzdialenosti planét v Slnečnej sústave a vytvorí vhodný model.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261360" y="220068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Upevnenie poznania astronomické jednotky</a:t>
            </a:r>
            <a:r>
              <a:rPr b="0" lang="cs-CZ" sz="2800" spc="-1" strike="noStrike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90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grpSp>
        <p:nvGrpSpPr>
          <p:cNvPr id="92" name="Group 2"/>
          <p:cNvGrpSpPr/>
          <p:nvPr/>
        </p:nvGrpSpPr>
        <p:grpSpPr>
          <a:xfrm>
            <a:off x="1116360" y="3416400"/>
            <a:ext cx="3794760" cy="1779840"/>
            <a:chOff x="1116360" y="3416400"/>
            <a:chExt cx="3794760" cy="1779840"/>
          </a:xfrm>
        </p:grpSpPr>
        <p:sp>
          <p:nvSpPr>
            <p:cNvPr id="93" name="CustomShape 3"/>
            <p:cNvSpPr/>
            <p:nvPr/>
          </p:nvSpPr>
          <p:spPr>
            <a:xfrm>
              <a:off x="1840320" y="3416400"/>
              <a:ext cx="2080080" cy="17683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4" name="Group 4"/>
            <p:cNvGrpSpPr/>
            <p:nvPr/>
          </p:nvGrpSpPr>
          <p:grpSpPr>
            <a:xfrm>
              <a:off x="1116360" y="4100040"/>
              <a:ext cx="3794760" cy="1096200"/>
              <a:chOff x="1116360" y="4100040"/>
              <a:chExt cx="3794760" cy="1096200"/>
            </a:xfrm>
          </p:grpSpPr>
          <p:sp>
            <p:nvSpPr>
              <p:cNvPr id="95" name="CustomShape 5"/>
              <p:cNvSpPr/>
              <p:nvPr/>
            </p:nvSpPr>
            <p:spPr>
              <a:xfrm>
                <a:off x="1116360" y="4100040"/>
                <a:ext cx="3707640" cy="1096200"/>
              </a:xfrm>
              <a:prstGeom prst="rect">
                <a:avLst/>
              </a:prstGeom>
              <a:solidFill>
                <a:srgbClr val="a5a5a5"/>
              </a:solidFill>
              <a:ln w="1905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" name="CustomShape 6"/>
              <p:cNvSpPr/>
              <p:nvPr/>
            </p:nvSpPr>
            <p:spPr>
              <a:xfrm>
                <a:off x="1325880" y="4302720"/>
                <a:ext cx="3585240" cy="5796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d0d0d"/>
                    </a:solidFill>
                    <a:latin typeface="Calibri"/>
                    <a:ea typeface="Calibri"/>
                  </a:rPr>
                  <a:t>4.</a:t>
                </a: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 STARS Koncept edukačného programu na výučbu astronómie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97" name="Group 7"/>
          <p:cNvGrpSpPr/>
          <p:nvPr/>
        </p:nvGrpSpPr>
        <p:grpSpPr>
          <a:xfrm>
            <a:off x="5338440" y="4051080"/>
            <a:ext cx="4143960" cy="964800"/>
            <a:chOff x="5338440" y="4051080"/>
            <a:chExt cx="4143960" cy="964800"/>
          </a:xfrm>
        </p:grpSpPr>
        <p:sp>
          <p:nvSpPr>
            <p:cNvPr id="98" name="CustomShape 8"/>
            <p:cNvSpPr/>
            <p:nvPr/>
          </p:nvSpPr>
          <p:spPr>
            <a:xfrm>
              <a:off x="5338440" y="4051080"/>
              <a:ext cx="2113560" cy="9648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CustomShape 9"/>
            <p:cNvSpPr/>
            <p:nvPr/>
          </p:nvSpPr>
          <p:spPr>
            <a:xfrm>
              <a:off x="5389560" y="4357440"/>
              <a:ext cx="4092840" cy="635040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ad5b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80000" rIns="180000" tIns="180000" bIns="18000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sk-SK" sz="1800" spc="-1" strike="noStrike">
                  <a:latin typeface="Calibri"/>
                  <a:ea typeface="Calibri"/>
                </a:rPr>
                <a:t>Medzinárodná online konferencia 2020</a:t>
              </a:r>
              <a:endParaRPr b="0" lang="sk-SK" sz="1800" spc="-1" strike="noStrike">
                <a:latin typeface="Arial"/>
              </a:endParaRPr>
            </a:p>
          </p:txBody>
        </p:sp>
      </p:grpSp>
      <p:grpSp>
        <p:nvGrpSpPr>
          <p:cNvPr id="100" name="Group 10"/>
          <p:cNvGrpSpPr/>
          <p:nvPr/>
        </p:nvGrpSpPr>
        <p:grpSpPr>
          <a:xfrm>
            <a:off x="653040" y="1892160"/>
            <a:ext cx="3602160" cy="1879920"/>
            <a:chOff x="653040" y="1892160"/>
            <a:chExt cx="3602160" cy="1879920"/>
          </a:xfrm>
        </p:grpSpPr>
        <p:sp>
          <p:nvSpPr>
            <p:cNvPr id="101" name="CustomShape 11"/>
            <p:cNvSpPr/>
            <p:nvPr/>
          </p:nvSpPr>
          <p:spPr>
            <a:xfrm>
              <a:off x="653040" y="1892160"/>
              <a:ext cx="3355920" cy="1416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2" name="Group 12"/>
            <p:cNvGrpSpPr/>
            <p:nvPr/>
          </p:nvGrpSpPr>
          <p:grpSpPr>
            <a:xfrm>
              <a:off x="724320" y="1955520"/>
              <a:ext cx="3530880" cy="1816560"/>
              <a:chOff x="724320" y="1955520"/>
              <a:chExt cx="3530880" cy="1816560"/>
            </a:xfrm>
          </p:grpSpPr>
          <p:sp>
            <p:nvSpPr>
              <p:cNvPr id="103" name="CustomShape 13"/>
              <p:cNvSpPr/>
              <p:nvPr/>
            </p:nvSpPr>
            <p:spPr>
              <a:xfrm>
                <a:off x="724320" y="1955520"/>
                <a:ext cx="3530880" cy="1816560"/>
              </a:xfrm>
              <a:prstGeom prst="rect">
                <a:avLst/>
              </a:prstGeom>
              <a:gradFill rotWithShape="0">
                <a:gsLst>
                  <a:gs pos="0">
                    <a:srgbClr val="5f82cb"/>
                  </a:gs>
                  <a:gs pos="100000">
                    <a:srgbClr val="3e70ca"/>
                  </a:gs>
                </a:gsLst>
                <a:lin ang="5400000"/>
              </a:gradFill>
              <a:ln w="6350">
                <a:solidFill>
                  <a:srgbClr val="4472c4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CustomShape 14"/>
              <p:cNvSpPr/>
              <p:nvPr/>
            </p:nvSpPr>
            <p:spPr>
              <a:xfrm>
                <a:off x="901440" y="2140560"/>
                <a:ext cx="3177720" cy="144648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1.</a:t>
                </a:r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 </a:t>
                </a:r>
                <a:r>
                  <a:rPr b="1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STARS Metodická príručka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materiál pre učiteľov pripravený </a:t>
                </a:r>
                <a:br/>
                <a:r>
                  <a:rPr b="0" lang="sk-SK" sz="1900" spc="-1" strike="noStrike">
                    <a:solidFill>
                      <a:srgbClr val="ffffff"/>
                    </a:solidFill>
                    <a:latin typeface="Calibri"/>
                    <a:ea typeface="Calibri"/>
                  </a:rPr>
                  <a:t>na okamžité použitie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05" name="Group 15"/>
          <p:cNvGrpSpPr/>
          <p:nvPr/>
        </p:nvGrpSpPr>
        <p:grpSpPr>
          <a:xfrm>
            <a:off x="8186400" y="2447640"/>
            <a:ext cx="3639960" cy="1768320"/>
            <a:chOff x="8186400" y="2447640"/>
            <a:chExt cx="3639960" cy="1768320"/>
          </a:xfrm>
        </p:grpSpPr>
        <p:sp>
          <p:nvSpPr>
            <p:cNvPr id="106" name="CustomShape 16"/>
            <p:cNvSpPr/>
            <p:nvPr/>
          </p:nvSpPr>
          <p:spPr>
            <a:xfrm>
              <a:off x="8186400" y="2612880"/>
              <a:ext cx="3639960" cy="1437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7" name="Group 17"/>
            <p:cNvGrpSpPr/>
            <p:nvPr/>
          </p:nvGrpSpPr>
          <p:grpSpPr>
            <a:xfrm>
              <a:off x="8256600" y="2447640"/>
              <a:ext cx="3499560" cy="1768320"/>
              <a:chOff x="8256600" y="2447640"/>
              <a:chExt cx="3499560" cy="1768320"/>
            </a:xfrm>
          </p:grpSpPr>
          <p:sp>
            <p:nvSpPr>
              <p:cNvPr id="108" name="CustomShape 18"/>
              <p:cNvSpPr/>
              <p:nvPr/>
            </p:nvSpPr>
            <p:spPr>
              <a:xfrm>
                <a:off x="8256600" y="2447640"/>
                <a:ext cx="3499560" cy="1768320"/>
              </a:xfrm>
              <a:prstGeom prst="rect">
                <a:avLst/>
              </a:prstGeom>
              <a:gradFill rotWithShape="0">
                <a:gsLst>
                  <a:gs pos="0">
                    <a:srgbClr val="ffdb9b"/>
                  </a:gs>
                  <a:gs pos="100000">
                    <a:srgbClr val="ffd58d"/>
                  </a:gs>
                </a:gsLst>
                <a:lin ang="5400000"/>
              </a:gradFill>
              <a:ln w="6350">
                <a:solidFill>
                  <a:srgbClr val="ffc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" name="CustomShape 19"/>
              <p:cNvSpPr/>
              <p:nvPr/>
            </p:nvSpPr>
            <p:spPr>
              <a:xfrm>
                <a:off x="8355960" y="2752560"/>
                <a:ext cx="3252960" cy="115848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latin typeface="Calibri"/>
                    <a:ea typeface="Calibri"/>
                  </a:rPr>
                  <a:t>3.</a:t>
                </a:r>
                <a:r>
                  <a:rPr b="0" lang="sk-SK" sz="1900" spc="-1" strike="noStrike">
                    <a:latin typeface="Calibri"/>
                    <a:ea typeface="Calibri"/>
                  </a:rPr>
                  <a:t> </a:t>
                </a:r>
                <a:r>
                  <a:rPr b="1" lang="sk-SK" sz="1900" spc="-1" strike="noStrike">
                    <a:latin typeface="Calibri"/>
                    <a:ea typeface="Calibri"/>
                  </a:rPr>
                  <a:t>STARS Online Platforma </a:t>
                </a:r>
                <a:br/>
                <a:r>
                  <a:rPr b="0" lang="sk-SK" sz="1900" spc="-1" strike="noStrike">
                    <a:latin typeface="Calibri"/>
                    <a:ea typeface="Calibri"/>
                  </a:rPr>
                  <a:t>s príkladmi dobrej praxe </a:t>
                </a:r>
                <a:br/>
                <a:r>
                  <a:rPr b="0" lang="sk-SK" sz="1900" spc="-1" strike="noStrike">
                    <a:latin typeface="Calibri"/>
                    <a:ea typeface="Calibri"/>
                  </a:rPr>
                  <a:t>a príležitosťami na diskusie </a:t>
                </a:r>
                <a:br/>
                <a:r>
                  <a:rPr b="0" lang="sk-SK" sz="1900" spc="-1" strike="noStrike">
                    <a:latin typeface="Calibri"/>
                    <a:ea typeface="Calibri"/>
                  </a:rPr>
                  <a:t>a výmenu informácií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grpSp>
        <p:nvGrpSpPr>
          <p:cNvPr id="110" name="Group 20"/>
          <p:cNvGrpSpPr/>
          <p:nvPr/>
        </p:nvGrpSpPr>
        <p:grpSpPr>
          <a:xfrm>
            <a:off x="4478400" y="2064600"/>
            <a:ext cx="3289320" cy="1856160"/>
            <a:chOff x="4478400" y="2064600"/>
            <a:chExt cx="3289320" cy="1856160"/>
          </a:xfrm>
        </p:grpSpPr>
        <p:sp>
          <p:nvSpPr>
            <p:cNvPr id="111" name="CustomShape 21"/>
            <p:cNvSpPr/>
            <p:nvPr/>
          </p:nvSpPr>
          <p:spPr>
            <a:xfrm>
              <a:off x="4520160" y="2064600"/>
              <a:ext cx="2576160" cy="1329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2" name="Group 22"/>
            <p:cNvGrpSpPr/>
            <p:nvPr/>
          </p:nvGrpSpPr>
          <p:grpSpPr>
            <a:xfrm>
              <a:off x="4478400" y="2138400"/>
              <a:ext cx="3289320" cy="1782360"/>
              <a:chOff x="4478400" y="2138400"/>
              <a:chExt cx="3289320" cy="1782360"/>
            </a:xfrm>
          </p:grpSpPr>
          <p:sp>
            <p:nvSpPr>
              <p:cNvPr id="113" name="CustomShape 23"/>
              <p:cNvSpPr/>
              <p:nvPr/>
            </p:nvSpPr>
            <p:spPr>
              <a:xfrm>
                <a:off x="4478400" y="2138400"/>
                <a:ext cx="3289320" cy="1782360"/>
              </a:xfrm>
              <a:prstGeom prst="rect">
                <a:avLst/>
              </a:prstGeom>
              <a:gradFill rotWithShape="0">
                <a:gsLst>
                  <a:gs pos="0">
                    <a:srgbClr val="80b860"/>
                  </a:gs>
                  <a:gs pos="100000">
                    <a:srgbClr val="6fb242"/>
                  </a:gs>
                </a:gsLst>
                <a:lin ang="5400000"/>
              </a:gradFill>
              <a:ln w="6350">
                <a:solidFill>
                  <a:srgbClr val="5b9bd5"/>
                </a:solidFill>
                <a:miter/>
              </a:ln>
              <a:effectLst>
                <a:outerShdw blurRad="63500" dir="5400000" dist="19080" rotWithShape="0">
                  <a:srgbClr val="000000">
                    <a:alpha val="63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CustomShape 24"/>
              <p:cNvSpPr/>
              <p:nvPr/>
            </p:nvSpPr>
            <p:spPr>
              <a:xfrm>
                <a:off x="4568040" y="2594880"/>
                <a:ext cx="3105720" cy="869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2.</a:t>
                </a:r>
                <a:r>
                  <a:rPr b="0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 </a:t>
                </a:r>
                <a:r>
                  <a:rPr b="1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STARS Tréningový program pre učiteľov</a:t>
                </a:r>
                <a:endParaRPr b="0" lang="sk-SK" sz="19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sk-SK" sz="1900" spc="-1" strike="noStrike">
                    <a:solidFill>
                      <a:srgbClr val="040404"/>
                    </a:solidFill>
                    <a:latin typeface="Calibri"/>
                    <a:ea typeface="Calibri"/>
                  </a:rPr>
                  <a:t>inovatívny a komplexný prístup</a:t>
                </a:r>
                <a:endParaRPr b="0" lang="sk-SK" sz="1900" spc="-1" strike="noStrike">
                  <a:latin typeface="Arial"/>
                </a:endParaRPr>
              </a:p>
            </p:txBody>
          </p:sp>
        </p:grpSp>
      </p:grpSp>
      <p:sp>
        <p:nvSpPr>
          <p:cNvPr id="115" name="CustomShape 25"/>
          <p:cNvSpPr/>
          <p:nvPr/>
        </p:nvSpPr>
        <p:spPr>
          <a:xfrm>
            <a:off x="0" y="958320"/>
            <a:ext cx="1219176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Úvod do projektu STARS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16" name="CustomShape 26"/>
          <p:cNvSpPr/>
          <p:nvPr/>
        </p:nvSpPr>
        <p:spPr>
          <a:xfrm>
            <a:off x="9025920" y="4977360"/>
            <a:ext cx="2962080" cy="577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2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project-stars.com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4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45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1360" y="920880"/>
            <a:ext cx="11684880" cy="124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8.1.3 Mierky vzdialeností planét v Slnečnej sústave </a:t>
            </a:r>
            <a:endParaRPr b="0" lang="sk-SK" sz="3200" spc="-1" strike="noStrike">
              <a:latin typeface="Arial"/>
            </a:endParaRPr>
          </a:p>
        </p:txBody>
      </p:sp>
      <p:graphicFrame>
        <p:nvGraphicFramePr>
          <p:cNvPr id="247" name="Table 3"/>
          <p:cNvGraphicFramePr/>
          <p:nvPr/>
        </p:nvGraphicFramePr>
        <p:xfrm>
          <a:off x="2660400" y="1743120"/>
          <a:ext cx="6068520" cy="3371040"/>
        </p:xfrm>
        <a:graphic>
          <a:graphicData uri="http://schemas.openxmlformats.org/drawingml/2006/table">
            <a:tbl>
              <a:tblPr/>
              <a:tblGrid>
                <a:gridCol w="921960"/>
                <a:gridCol w="1713600"/>
                <a:gridCol w="1728360"/>
                <a:gridCol w="1704600"/>
              </a:tblGrid>
              <a:tr h="7304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Planéta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Vzdialenosť od Slnka v au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Vzdialenosť</a:t>
                      </a:r>
                      <a:endParaRPr b="0" lang="sk-SK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(1 au = 1 meter)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Vzdialenosť</a:t>
                      </a:r>
                      <a:endParaRPr b="0" lang="sk-SK" sz="1600" spc="-1" strike="noStrike">
                        <a:latin typeface="Arial"/>
                      </a:endParaRPr>
                    </a:p>
                    <a:p>
                      <a:pPr marL="19800" indent="19800" algn="ctr">
                        <a:lnSpc>
                          <a:spcPct val="150000"/>
                        </a:lnSpc>
                        <a:tabLst>
                          <a:tab algn="l" pos="0"/>
                        </a:tabLst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(1 au = 10 cm)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Merkur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0,4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0,4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Venuša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0,7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0,7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7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Zem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1,0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1,0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10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Mars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1,5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1,5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15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Jupiter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5,2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5,2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52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Saturn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9,5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9,5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95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Urán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19,2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19,2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192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540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Neptun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30,1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30,1 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228600" algn="ctr">
                        <a:lnSpc>
                          <a:spcPct val="150000"/>
                        </a:lnSpc>
                      </a:pPr>
                      <a:r>
                        <a:rPr b="0" lang="cs-CZ" sz="16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301 cm</a:t>
                      </a:r>
                      <a:endParaRPr b="0" lang="sk-SK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4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261360" y="920880"/>
            <a:ext cx="11684880" cy="124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8.1.4 Mierky veľkostí planét v Slnečnej sústave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261360" y="344664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Nie.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261360" y="4201560"/>
            <a:ext cx="116848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zopakuje veľkosti planét v Slnečnej sústave a vytvorí vhodný model.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261360" y="2260440"/>
            <a:ext cx="116848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Veľkosti jednotlivých planét Slnečnej sústavy a ich porovnanie so Zemou.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5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261360" y="920880"/>
            <a:ext cx="11684880" cy="1248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8.1.4 Mierky veľkostí planét v Slnečnej sústave</a:t>
            </a:r>
            <a:endParaRPr b="0" lang="sk-SK" sz="3200" spc="-1" strike="noStrike">
              <a:latin typeface="Arial"/>
            </a:endParaRPr>
          </a:p>
        </p:txBody>
      </p:sp>
      <p:graphicFrame>
        <p:nvGraphicFramePr>
          <p:cNvPr id="259" name="Table 3"/>
          <p:cNvGraphicFramePr/>
          <p:nvPr/>
        </p:nvGraphicFramePr>
        <p:xfrm>
          <a:off x="3376800" y="1746720"/>
          <a:ext cx="5216040" cy="3608280"/>
        </p:xfrm>
        <a:graphic>
          <a:graphicData uri="http://schemas.openxmlformats.org/drawingml/2006/table">
            <a:tbl>
              <a:tblPr/>
              <a:tblGrid>
                <a:gridCol w="1317600"/>
                <a:gridCol w="2221920"/>
                <a:gridCol w="1676520"/>
              </a:tblGrid>
              <a:tr h="41184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Planéta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Priemer (km)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Mierka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Merkúr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4 880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0,40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Venuša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12 103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0,95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Zem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12 756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1,00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Mars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6 794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0,53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Jupiter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142 984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11,23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Saturn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120 536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9,46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Urán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51 118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4,06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840">
                <a:tc>
                  <a:txBody>
                    <a:bodyPr lIns="68400" rIns="68400" tIns="0" bIns="0">
                      <a:noAutofit/>
                    </a:bodyPr>
                    <a:p>
                      <a:pPr algn="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Neptún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49 532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marL="53280" algn="ctr">
                        <a:lnSpc>
                          <a:spcPct val="150000"/>
                        </a:lnSpc>
                      </a:pP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   </a:t>
                      </a:r>
                      <a:r>
                        <a:rPr b="0" lang="cs-CZ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3,88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6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8.1.x Jednotky vzdialenosti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261360" y="1749600"/>
            <a:ext cx="1146096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sk-SK" sz="2400" spc="-1" strike="noStrike">
                <a:latin typeface="Calibri"/>
                <a:ea typeface="Times New Roman"/>
              </a:rPr>
              <a:t>Po absolvovaní aktivít 2.2.1 až 2.2.4 by mali byť žiaci schopní povedať, že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sk-SK" sz="2400" spc="-1" strike="noStrike">
                <a:latin typeface="Calibri"/>
                <a:ea typeface="Times New Roman"/>
              </a:rPr>
              <a:t>kilometre</a:t>
            </a:r>
            <a:r>
              <a:rPr b="0" lang="sk-SK" sz="2400" spc="-1" strike="noStrike">
                <a:latin typeface="Calibri"/>
                <a:ea typeface="Times New Roman"/>
              </a:rPr>
              <a:t> používame napr. na meranie vzdialenosti medzi planétami a ich mesiacmi,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sk-SK" sz="2400" spc="-1" strike="noStrike">
                <a:latin typeface="Calibri"/>
                <a:ea typeface="Times New Roman"/>
              </a:rPr>
              <a:t>astronomické jednotky </a:t>
            </a:r>
            <a:r>
              <a:rPr b="0" lang="sk-SK" sz="2400" spc="-1" strike="noStrike">
                <a:latin typeface="Calibri"/>
                <a:ea typeface="Times New Roman"/>
              </a:rPr>
              <a:t>používame na meranie vzdialeností medzi planétami alebo medzi centrálnou hviezdou a planétami v planetárnych sústavách,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sk-SK" sz="2400" spc="-1" strike="noStrike">
                <a:latin typeface="Calibri"/>
                <a:ea typeface="Times New Roman"/>
              </a:rPr>
              <a:t>svetelné roky </a:t>
            </a:r>
            <a:r>
              <a:rPr b="0" lang="sk-SK" sz="2400" spc="-1" strike="noStrike">
                <a:latin typeface="Calibri"/>
                <a:ea typeface="Times New Roman"/>
              </a:rPr>
              <a:t>(popularizačná jednotka), napr. na meranie vzdialeností medzi hviezdami,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Symbol"/>
              <a:buChar char=""/>
            </a:pPr>
            <a:r>
              <a:rPr b="1" lang="sk-SK" sz="2400" spc="-1" strike="noStrike">
                <a:latin typeface="Calibri"/>
                <a:ea typeface="Times New Roman"/>
              </a:rPr>
              <a:t>parseky</a:t>
            </a:r>
            <a:r>
              <a:rPr b="0" lang="sk-SK" sz="2400" spc="-1" strike="noStrike">
                <a:latin typeface="Calibri"/>
                <a:ea typeface="Times New Roman"/>
              </a:rPr>
              <a:t> (odborná jednotka) na meranie vzdialeností medzi galaxiami.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6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261360" y="3078360"/>
            <a:ext cx="116848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Encyklopédia, atlas alebo internet/počítačový program typu Stellarium/Star chart, kalkulačka.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261360" y="448308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urobí predstavu o vzdialenostiach vo vesmíre.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261360" y="213372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Podporiť predstavy o vzdialenostiach vo vesmíre.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7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344520" y="1792080"/>
            <a:ext cx="9758160" cy="1189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>
            <a:sp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Calibri"/>
              </a:rPr>
              <a:t>Rôzne zdroje na internete, v knihách </a:t>
            </a:r>
            <a:r>
              <a:rPr b="0" lang="sk-SK" sz="2400" spc="-1" strike="noStrike">
                <a:solidFill>
                  <a:srgbClr val="000000"/>
                </a:solidFill>
                <a:latin typeface="Wingdings"/>
                <a:ea typeface="Calibri"/>
              </a:rPr>
              <a:t>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Calibri"/>
              </a:rPr>
              <a:t> rôzne hodnoty, ale rádovo podobné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Calibri"/>
              </a:rPr>
              <a:t>počet platných číslic, podľa zadania, typicky na 2 platné číslice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Calibri"/>
              </a:rPr>
              <a:t>počítanie s veľkými číslami (100 000 000 000 = 10</a:t>
            </a:r>
            <a:r>
              <a:rPr b="0" lang="sk-SK" sz="24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12</a:t>
            </a:r>
            <a:r>
              <a:rPr b="0" lang="sk-SK" sz="2400" spc="-1" strike="noStrike">
                <a:solidFill>
                  <a:srgbClr val="000000"/>
                </a:solidFill>
                <a:latin typeface="Calibri"/>
                <a:ea typeface="Calibri"/>
              </a:rPr>
              <a:t> = 100 miliárd)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7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261360" y="1796040"/>
            <a:ext cx="6095520" cy="26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400" spc="-1" strike="noStrike">
                <a:latin typeface="Calibri"/>
                <a:ea typeface="Calibri"/>
              </a:rPr>
              <a:t>Zoradiť vesmírne telesá podľa ich vzdialenosti od Zeme, od najväčšej po najmenšiu. Určenie ich vzdialenosti.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k-SK" sz="2400" spc="-1" strike="noStrike">
                <a:latin typeface="Calibri"/>
                <a:ea typeface="Calibri"/>
              </a:rPr>
              <a:t>ISS, Polárka, Jupiter, galaxia v Andromede M31, stred našej Galaxie, galaxia NGC 4414 </a:t>
            </a:r>
            <a:br/>
            <a:r>
              <a:rPr b="1" lang="sk-SK" sz="2400" spc="-1" strike="noStrike">
                <a:latin typeface="Calibri"/>
                <a:ea typeface="Calibri"/>
              </a:rPr>
              <a:t>v súhvezdí Vlasy Bereniky, Mesiac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6260400" y="3702240"/>
            <a:ext cx="584244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latin typeface="Calibri"/>
                <a:ea typeface="Calibri"/>
              </a:rPr>
              <a:t>Riešenie: </a:t>
            </a:r>
            <a:r>
              <a:rPr b="1" lang="sk-SK" sz="1800" spc="-1" strike="noStrike">
                <a:latin typeface="Calibri"/>
                <a:ea typeface="Calibri"/>
              </a:rPr>
              <a:t>ISS</a:t>
            </a:r>
            <a:r>
              <a:rPr b="0" lang="sk-SK" sz="1800" spc="-1" strike="noStrike">
                <a:latin typeface="Calibri"/>
                <a:ea typeface="Calibri"/>
              </a:rPr>
              <a:t> (asi 400 km, t. j. 0,0013 svetelných sekúnd), </a:t>
            </a:r>
            <a:r>
              <a:rPr b="1" lang="sk-SK" sz="1800" spc="-1" strike="noStrike">
                <a:latin typeface="Calibri"/>
                <a:ea typeface="Calibri"/>
              </a:rPr>
              <a:t>Mesiac</a:t>
            </a:r>
            <a:r>
              <a:rPr b="0" lang="sk-SK" sz="1800" spc="-1" strike="noStrike">
                <a:latin typeface="Calibri"/>
                <a:ea typeface="Calibri"/>
              </a:rPr>
              <a:t> (384 000 km, t. j. 1,3 svetelnej sekundy), </a:t>
            </a:r>
            <a:r>
              <a:rPr b="1" lang="sk-SK" sz="1800" spc="-1" strike="noStrike">
                <a:latin typeface="Calibri"/>
                <a:ea typeface="Calibri"/>
              </a:rPr>
              <a:t>Jupiter</a:t>
            </a:r>
            <a:r>
              <a:rPr b="0" lang="sk-SK" sz="1800" spc="-1" strike="noStrike">
                <a:latin typeface="Calibri"/>
                <a:ea typeface="Calibri"/>
              </a:rPr>
              <a:t> (5,2 au, t. j. 2600 svetelných sekúnd, 43 svetelných minút), </a:t>
            </a:r>
            <a:r>
              <a:rPr b="1" lang="sk-SK" sz="1800" spc="-1" strike="noStrike">
                <a:latin typeface="Calibri"/>
                <a:ea typeface="Calibri"/>
              </a:rPr>
              <a:t>Polárka</a:t>
            </a:r>
            <a:r>
              <a:rPr b="0" lang="sk-SK" sz="1800" spc="-1" strike="noStrike">
                <a:latin typeface="Calibri"/>
                <a:ea typeface="Calibri"/>
              </a:rPr>
              <a:t> (približne 400 ly), </a:t>
            </a:r>
            <a:r>
              <a:rPr b="1" lang="sk-SK" sz="1800" spc="-1" strike="noStrike">
                <a:latin typeface="Calibri"/>
                <a:ea typeface="Calibri"/>
              </a:rPr>
              <a:t>stred našej Galaxie </a:t>
            </a:r>
            <a:r>
              <a:rPr b="0" lang="sk-SK" sz="1800" spc="-1" strike="noStrike">
                <a:latin typeface="Calibri"/>
                <a:ea typeface="Calibri"/>
              </a:rPr>
              <a:t>(30 000 ly), </a:t>
            </a:r>
            <a:r>
              <a:rPr b="1" lang="sk-SK" sz="1800" spc="-1" strike="noStrike">
                <a:latin typeface="Calibri"/>
                <a:ea typeface="Calibri"/>
              </a:rPr>
              <a:t>galaxia</a:t>
            </a:r>
            <a:r>
              <a:rPr b="0" lang="sk-SK" sz="1800" spc="-1" strike="noStrike">
                <a:latin typeface="Calibri"/>
                <a:ea typeface="Calibri"/>
              </a:rPr>
              <a:t> </a:t>
            </a:r>
            <a:r>
              <a:rPr b="1" lang="sk-SK" sz="1800" spc="-1" strike="noStrike">
                <a:latin typeface="Calibri"/>
                <a:ea typeface="Calibri"/>
              </a:rPr>
              <a:t>v Andromede M31 </a:t>
            </a:r>
            <a:r>
              <a:rPr b="0" lang="sk-SK" sz="1800" spc="-1" strike="noStrike">
                <a:latin typeface="Calibri"/>
                <a:ea typeface="Calibri"/>
              </a:rPr>
              <a:t>(asi 2,5 miliónov ly), </a:t>
            </a:r>
            <a:r>
              <a:rPr b="1" lang="sk-SK" sz="1800" spc="-1" strike="noStrike">
                <a:latin typeface="Calibri"/>
                <a:ea typeface="Calibri"/>
              </a:rPr>
              <a:t>galaxia NGC 4414 v súhvezdí Vlasy Bereniky</a:t>
            </a:r>
            <a:r>
              <a:rPr b="0" lang="sk-SK" sz="1800" spc="-1" strike="noStrike">
                <a:latin typeface="Calibri"/>
                <a:ea typeface="Calibri"/>
              </a:rPr>
              <a:t> (asi 60 miliónov ly).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7247520" y="1872720"/>
            <a:ext cx="426276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latin typeface="Times New Roman"/>
                <a:ea typeface="Times New Roman"/>
              </a:rPr>
              <a:t>Huang, C. The Scale of the Universe 2 = </a:t>
            </a:r>
            <a:r>
              <a:rPr b="0" lang="cs-CZ" sz="1800" spc="-1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"/>
              </a:rPr>
              <a:t>youtu.be/</a:t>
            </a:r>
            <a:r>
              <a:rPr b="0" lang="cs-CZ" sz="1800" spc="-1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4"/>
              </a:rPr>
              <a:t>uaGEjrADGPA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ff"/>
                </a:solidFill>
                <a:latin typeface="Times New Roman"/>
                <a:ea typeface="Calibri"/>
              </a:rPr>
              <a:t>Obreschkow, D. Cosmic Eye </a:t>
            </a:r>
            <a:r>
              <a:rPr b="0" lang="cs-CZ" sz="1800" spc="-1" strike="noStrike">
                <a:solidFill>
                  <a:srgbClr val="0000ff"/>
                </a:solidFill>
                <a:latin typeface="Times New Roman"/>
                <a:ea typeface="Times New Roman"/>
              </a:rPr>
              <a:t>= </a:t>
            </a:r>
            <a:br/>
            <a:r>
              <a:rPr b="0" lang="cs-CZ" sz="1800" spc="-1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5"/>
              </a:rPr>
              <a:t>youtu.be/8Are9dDbW24</a:t>
            </a:r>
            <a:r>
              <a:rPr b="0" lang="cs-CZ" sz="1800" spc="-1" strike="noStrike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85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261360" y="2363400"/>
            <a:ext cx="60955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400" spc="-1" strike="noStrike">
                <a:latin typeface="Calibri"/>
                <a:ea typeface="Calibri"/>
              </a:rPr>
              <a:t>Zoradiť vesmírne telesá podľa veľkosti od najmenších po najväčšie. Určenie ich rozmerov.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k-SK" sz="2400" spc="-1" strike="noStrike">
                <a:latin typeface="Calibri"/>
                <a:ea typeface="Calibri"/>
              </a:rPr>
              <a:t>planéta Saturn, Slnko, jadro Halleyho kométy, mesiac Jupitera Io, Galaxia, meteorit, miestna skupina galaxií, planétka Vesta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388080" y="1708200"/>
            <a:ext cx="66909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sk-SK" sz="2400" spc="-1" strike="noStrike">
                <a:latin typeface="Calibri"/>
                <a:ea typeface="Calibri"/>
              </a:rPr>
              <a:t>kvôli porovnávaniu previesť na jednu jednotku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6260400" y="2611440"/>
            <a:ext cx="584244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latin typeface="Calibri"/>
                <a:ea typeface="Calibri"/>
              </a:rPr>
              <a:t>Riešenie: </a:t>
            </a:r>
            <a:r>
              <a:rPr b="1" lang="sk-SK" sz="1800" spc="-1" strike="noStrike">
                <a:latin typeface="Calibri"/>
                <a:ea typeface="Calibri"/>
              </a:rPr>
              <a:t>meteorit</a:t>
            </a:r>
            <a:r>
              <a:rPr b="0" lang="sk-SK" sz="1800" spc="-1" strike="noStrike">
                <a:latin typeface="Calibri"/>
                <a:ea typeface="Calibri"/>
              </a:rPr>
              <a:t> (rozmery sú rôzne, od niekoľkých cm alebo desiatok centimetrov – menšie sa hľadajú ťažko – po 2,7 m pri meteorite Hoba nájdeného v roku 1920 v Namíbii), </a:t>
            </a:r>
            <a:r>
              <a:rPr b="1" lang="sk-SK" sz="1800" spc="-1" strike="noStrike">
                <a:latin typeface="Calibri"/>
                <a:ea typeface="Calibri"/>
              </a:rPr>
              <a:t>jadro</a:t>
            </a:r>
            <a:r>
              <a:rPr b="0" lang="sk-SK" sz="1800" spc="-1" strike="noStrike">
                <a:latin typeface="Calibri"/>
                <a:ea typeface="Calibri"/>
              </a:rPr>
              <a:t> </a:t>
            </a:r>
            <a:r>
              <a:rPr b="1" lang="sk-SK" sz="1800" spc="-1" strike="noStrike">
                <a:latin typeface="Calibri"/>
                <a:ea typeface="Calibri"/>
              </a:rPr>
              <a:t>Halleyho kométy </a:t>
            </a:r>
            <a:r>
              <a:rPr b="0" lang="sk-SK" sz="1800" spc="-1" strike="noStrike">
                <a:latin typeface="Calibri"/>
                <a:ea typeface="Calibri"/>
              </a:rPr>
              <a:t>(asi 10 km), </a:t>
            </a:r>
            <a:r>
              <a:rPr b="1" lang="sk-SK" sz="1800" spc="-1" strike="noStrike">
                <a:latin typeface="Calibri"/>
                <a:ea typeface="Calibri"/>
              </a:rPr>
              <a:t>planétka Vesta </a:t>
            </a:r>
            <a:r>
              <a:rPr b="0" lang="sk-SK" sz="1800" spc="-1" strike="noStrike">
                <a:latin typeface="Calibri"/>
                <a:ea typeface="Calibri"/>
              </a:rPr>
              <a:t>(stredný priemer asi 525 km), </a:t>
            </a:r>
            <a:r>
              <a:rPr b="1" lang="sk-SK" sz="1800" spc="-1" strike="noStrike">
                <a:latin typeface="Calibri"/>
                <a:ea typeface="Calibri"/>
              </a:rPr>
              <a:t>mesiac Jupitera Io </a:t>
            </a:r>
            <a:r>
              <a:rPr b="0" lang="sk-SK" sz="1800" spc="-1" strike="noStrike">
                <a:latin typeface="Calibri"/>
                <a:ea typeface="Calibri"/>
              </a:rPr>
              <a:t>(priemer asi 3600 km, približne 1/4 polomeru Zeme), </a:t>
            </a:r>
            <a:r>
              <a:rPr b="1" lang="sk-SK" sz="1800" spc="-1" strike="noStrike">
                <a:latin typeface="Calibri"/>
                <a:ea typeface="Calibri"/>
              </a:rPr>
              <a:t>planéta Saturn </a:t>
            </a:r>
            <a:r>
              <a:rPr b="0" lang="sk-SK" sz="1800" spc="-1" strike="noStrike">
                <a:latin typeface="Calibri"/>
                <a:ea typeface="Calibri"/>
              </a:rPr>
              <a:t>(stredný polomer 58 000 km, stredný priemer 116 000 km; asi 9 × väčší ako Zem), </a:t>
            </a:r>
            <a:r>
              <a:rPr b="1" lang="sk-SK" sz="1800" spc="-1" strike="noStrike">
                <a:latin typeface="Calibri"/>
                <a:ea typeface="Calibri"/>
              </a:rPr>
              <a:t>Slnko</a:t>
            </a:r>
            <a:r>
              <a:rPr b="0" lang="sk-SK" sz="1800" spc="-1" strike="noStrike">
                <a:latin typeface="Calibri"/>
                <a:ea typeface="Calibri"/>
              </a:rPr>
              <a:t> (stredný priemer skoro 1 400 000 km, 109 × väčší ako Zem), </a:t>
            </a:r>
            <a:r>
              <a:rPr b="1" lang="sk-SK" sz="1800" spc="-1" strike="noStrike">
                <a:latin typeface="Calibri"/>
                <a:ea typeface="Calibri"/>
              </a:rPr>
              <a:t>Galaxia</a:t>
            </a:r>
            <a:r>
              <a:rPr b="0" lang="sk-SK" sz="1800" spc="-1" strike="noStrike">
                <a:latin typeface="Calibri"/>
                <a:ea typeface="Calibri"/>
              </a:rPr>
              <a:t> (priemer asi 100 000 ly)</a:t>
            </a:r>
            <a:r>
              <a:rPr b="1" lang="sk-SK" sz="1800" spc="-1" strike="noStrike">
                <a:latin typeface="Calibri"/>
                <a:ea typeface="Calibri"/>
              </a:rPr>
              <a:t>, miestna skupina galaxií </a:t>
            </a:r>
            <a:r>
              <a:rPr b="0" lang="sk-SK" sz="1800" spc="-1" strike="noStrike">
                <a:latin typeface="Calibri"/>
                <a:ea typeface="Calibri"/>
              </a:rPr>
              <a:t>(priemer približne 10 000 000 ly).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92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295" name="Obrázek 11" descr=""/>
          <p:cNvPicPr/>
          <p:nvPr/>
        </p:nvPicPr>
        <p:blipFill>
          <a:blip r:embed="rId3"/>
          <a:stretch/>
        </p:blipFill>
        <p:spPr>
          <a:xfrm>
            <a:off x="261360" y="1708200"/>
            <a:ext cx="6379920" cy="3645360"/>
          </a:xfrm>
          <a:prstGeom prst="rect">
            <a:avLst/>
          </a:prstGeom>
          <a:ln w="0">
            <a:noFill/>
          </a:ln>
        </p:spPr>
      </p:pic>
      <p:sp>
        <p:nvSpPr>
          <p:cNvPr id="296" name="CustomShape 3"/>
          <p:cNvSpPr/>
          <p:nvPr/>
        </p:nvSpPr>
        <p:spPr>
          <a:xfrm>
            <a:off x="5658840" y="1908720"/>
            <a:ext cx="60955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400" spc="-1" strike="noStrike">
                <a:latin typeface="Calibri"/>
                <a:ea typeface="Times New Roman"/>
              </a:rPr>
              <a:t>Za ako dlho prejde svetelný paprsok vzdialenosť z východu Českej republiky na západ?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2434320" y="3339000"/>
            <a:ext cx="15616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latin typeface="Calibri"/>
                <a:ea typeface="Times New Roman"/>
              </a:rPr>
              <a:t>0,0016 s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29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261360" y="1767960"/>
            <a:ext cx="745164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sk-SK" sz="2400" spc="-1" strike="noStrike">
                <a:latin typeface="Calibri"/>
                <a:ea typeface="Times New Roman"/>
              </a:rPr>
              <a:t>Najbližšia hviezda ležiaca mimo našej Slnečnej sústavy Proxima Centauri je vzdialená asi 4,2 ly. Ako dlho by trvala cesta k nej:</a:t>
            </a:r>
            <a:endParaRPr b="0" lang="sk-SK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Helvetica"/>
              <a:buAutoNum type="alphaLcParenR"/>
            </a:pPr>
            <a:r>
              <a:rPr b="0" lang="sk-SK" sz="2400" spc="-1" strike="noStrike">
                <a:latin typeface="Calibri"/>
                <a:ea typeface="Times New Roman"/>
              </a:rPr>
              <a:t>vlakovou súpravou Pendolino, rýchlosťou 250 km/h;</a:t>
            </a:r>
            <a:endParaRPr b="0" lang="sk-SK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Helvetica"/>
              <a:buAutoNum type="alphaLcParenR"/>
            </a:pPr>
            <a:r>
              <a:rPr b="0" lang="sk-SK" sz="2400" spc="-1" strike="noStrike">
                <a:latin typeface="Calibri"/>
                <a:ea typeface="Times New Roman"/>
              </a:rPr>
              <a:t>lietadlom Airbus s cestovnou rýchlosťou 800 km/h;</a:t>
            </a:r>
            <a:endParaRPr b="0" lang="sk-SK" sz="24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Helvetica"/>
              <a:buAutoNum type="alphaLcParenR"/>
            </a:pPr>
            <a:r>
              <a:rPr b="0" lang="sk-SK" sz="2400" spc="-1" strike="noStrike">
                <a:latin typeface="Calibri"/>
                <a:ea typeface="Times New Roman"/>
              </a:rPr>
              <a:t>sondou Voyager, rýchlosťou 17 km/s.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303" name="Picture 2" descr="Výsledek obrázku pro pendolino"/>
          <p:cNvPicPr/>
          <p:nvPr/>
        </p:nvPicPr>
        <p:blipFill>
          <a:blip r:embed="rId3"/>
          <a:stretch/>
        </p:blipFill>
        <p:spPr>
          <a:xfrm>
            <a:off x="8318520" y="165348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4" descr="Výsledek obrázku pro airbus"/>
          <p:cNvPicPr/>
          <p:nvPr/>
        </p:nvPicPr>
        <p:blipFill>
          <a:blip r:embed="rId4"/>
          <a:stretch/>
        </p:blipFill>
        <p:spPr>
          <a:xfrm>
            <a:off x="8394480" y="3560400"/>
            <a:ext cx="2466720" cy="1847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6" descr="Výsledek obrázku pro voyager"/>
          <p:cNvPicPr/>
          <p:nvPr/>
        </p:nvPicPr>
        <p:blipFill>
          <a:blip r:embed="rId5"/>
          <a:srcRect l="0" t="6243" r="0" b="14394"/>
          <a:stretch/>
        </p:blipFill>
        <p:spPr>
          <a:xfrm>
            <a:off x="5702760" y="3866400"/>
            <a:ext cx="2352240" cy="1541520"/>
          </a:xfrm>
          <a:prstGeom prst="rect">
            <a:avLst/>
          </a:prstGeom>
          <a:ln w="0">
            <a:noFill/>
          </a:ln>
        </p:spPr>
      </p:pic>
      <p:sp>
        <p:nvSpPr>
          <p:cNvPr id="306" name="CustomShape 4"/>
          <p:cNvSpPr/>
          <p:nvPr/>
        </p:nvSpPr>
        <p:spPr>
          <a:xfrm>
            <a:off x="9174240" y="1708200"/>
            <a:ext cx="1563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highlight>
                  <a:srgbClr val="ffff00"/>
                </a:highlight>
                <a:latin typeface="Calibri"/>
                <a:ea typeface="Times New Roman"/>
              </a:rPr>
              <a:t>18 000 000 let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9345960" y="3681720"/>
            <a:ext cx="1388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highlight>
                  <a:srgbClr val="ffff00"/>
                </a:highlight>
                <a:latin typeface="Calibri"/>
                <a:ea typeface="Times New Roman"/>
              </a:rPr>
              <a:t>5 700 000 let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08" name="CustomShape 6"/>
          <p:cNvSpPr/>
          <p:nvPr/>
        </p:nvSpPr>
        <p:spPr>
          <a:xfrm>
            <a:off x="6887160" y="3944160"/>
            <a:ext cx="1104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highlight>
                  <a:srgbClr val="ffff00"/>
                </a:highlight>
                <a:latin typeface="Calibri"/>
                <a:ea typeface="Times New Roman"/>
              </a:rPr>
              <a:t>75 000 let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09" name="CustomShape 7"/>
          <p:cNvSpPr/>
          <p:nvPr/>
        </p:nvSpPr>
        <p:spPr>
          <a:xfrm>
            <a:off x="293760" y="4130640"/>
            <a:ext cx="5069520" cy="1371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sk-SK" sz="2800" spc="-1" strike="noStrike">
                <a:solidFill>
                  <a:srgbClr val="000000"/>
                </a:solidFill>
                <a:latin typeface="Calibri"/>
                <a:ea typeface="Calibri"/>
              </a:rPr>
              <a:t>Obrovské vzdialenosti vo vesmíre a cestovanie bežnými cestovnými prostriedkami.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2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6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nodeType="after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1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-6840" y="981720"/>
            <a:ext cx="12198240" cy="68832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Moduly projektu STARS</a:t>
            </a:r>
            <a:endParaRPr b="0" lang="sk-SK" sz="4400" spc="-1" strike="noStrike">
              <a:latin typeface="Calibri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781560" y="2016360"/>
            <a:ext cx="10826640" cy="33314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>
            <a:normAutofit/>
          </a:bodyPr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#1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Súhvezdia.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#6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Galaktickej prostredie.</a:t>
            </a:r>
            <a:endParaRPr b="0" lang="sk-SK" sz="26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#2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Pohyb nebeských telies.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#7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Slnko a hviezdy.</a:t>
            </a:r>
            <a:endParaRPr b="0" lang="sk-SK" sz="26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#3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Newtonov gravitačný zákon.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#8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Naša Galaxia a iné galaxie.</a:t>
            </a:r>
            <a:endParaRPr b="0" lang="sk-SK" sz="26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#4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Objavovanie vesmíru.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#9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Vesmír.</a:t>
            </a:r>
            <a:endParaRPr b="0" lang="sk-SK" sz="26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#5 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Slnečná sústava.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#10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Hvezdárne / observatóriá.</a:t>
            </a:r>
            <a:endParaRPr b="0" lang="sk-SK" sz="26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1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12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8.2.1 Vzdialenosti a veľkosti vo vesmíre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314" name="Obrázek 3" descr="Obsah obrázku hvězda, fotka, světlo, noc&#10;&#10;Popis byl vytvořen automaticky"/>
          <p:cNvPicPr/>
          <p:nvPr/>
        </p:nvPicPr>
        <p:blipFill>
          <a:blip r:embed="rId3"/>
          <a:stretch/>
        </p:blipFill>
        <p:spPr>
          <a:xfrm>
            <a:off x="5342040" y="1694160"/>
            <a:ext cx="6604200" cy="3714120"/>
          </a:xfrm>
          <a:prstGeom prst="rect">
            <a:avLst/>
          </a:prstGeom>
          <a:ln w="0">
            <a:noFill/>
          </a:ln>
        </p:spPr>
      </p:pic>
      <p:sp>
        <p:nvSpPr>
          <p:cNvPr id="315" name="CustomShape 3"/>
          <p:cNvSpPr/>
          <p:nvPr/>
        </p:nvSpPr>
        <p:spPr>
          <a:xfrm>
            <a:off x="261360" y="1734120"/>
            <a:ext cx="483984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2400" spc="-1" strike="noStrike">
                <a:latin typeface="Calibri"/>
                <a:ea typeface="Times New Roman"/>
              </a:rPr>
              <a:t>Galaxia GN-z11 v súhvezdí Velkej medvedice objavená v roku 2016 HST je jedným z najvzdialenejších pozorovaných objektov vo vesmíre. Jej súčasnú vzdialenosť odhadujeme na 9 800 Mpc. 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latin typeface="Calibri"/>
                <a:ea typeface="Times New Roman"/>
              </a:rPr>
              <a:t>Koľko je to svetelných rokov?</a:t>
            </a:r>
            <a:endParaRPr b="0" lang="sk-SK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k-SK" sz="2400" spc="-1" strike="noStrike">
                <a:latin typeface="Calibri"/>
                <a:ea typeface="Times New Roman"/>
              </a:rPr>
              <a:t>Koľkokrát je táto vzdialenosť väčšia ako priemer Galaxie?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5820120" y="1927800"/>
            <a:ext cx="28144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highlight>
                  <a:srgbClr val="ffff00"/>
                </a:highlight>
                <a:latin typeface="Calibri"/>
                <a:ea typeface="Times New Roman"/>
              </a:rPr>
              <a:t>jednotka Mpc a prevod na ly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highlight>
                  <a:srgbClr val="ffff00"/>
                </a:highlight>
                <a:latin typeface="Calibri"/>
                <a:ea typeface="Calibri"/>
              </a:rPr>
              <a:t>9 800 Mpc ~ 32 Gly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5666760" y="3950280"/>
            <a:ext cx="33526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1800" spc="-1" strike="noStrike">
                <a:highlight>
                  <a:srgbClr val="ffff00"/>
                </a:highlight>
                <a:latin typeface="Calibri"/>
                <a:ea typeface="Times New Roman"/>
              </a:rPr>
              <a:t>zvedaví žiaci a pozorovanie 32 Gly </a:t>
            </a:r>
            <a:br/>
            <a:r>
              <a:rPr b="0" lang="sk-SK" sz="1800" spc="-1" strike="noStrike">
                <a:highlight>
                  <a:srgbClr val="ffff00"/>
                </a:highlight>
                <a:latin typeface="Calibri"/>
                <a:ea typeface="Times New Roman"/>
              </a:rPr>
              <a:t>pri veku vesmíru 14 mld. rokov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highlight>
                  <a:srgbClr val="ffff00"/>
                </a:highlight>
                <a:latin typeface="Calibri"/>
                <a:ea typeface="Calibri"/>
              </a:rPr>
              <a:t>súvislosť s rozpínaním vesmíru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1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20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8.2.2 Balónový model rozpínania vesmíru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261360" y="2850840"/>
            <a:ext cx="11744280" cy="1065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Gumový nafukovací balónik, fixka (alebo samolepiace dekoračné hviezdičky), papierové meradlo/krajčírsky meter, kalkulačka.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261360" y="447120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urobí predstavu o rozpínaní vesmíru.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261360" y="188388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Podporiť predstavy o rozpínaní vesmíru</a:t>
            </a:r>
            <a:r>
              <a:rPr b="0" lang="cs-CZ" sz="2800" spc="-1" strike="noStrike">
                <a:solidFill>
                  <a:srgbClr val="002060"/>
                </a:solidFill>
                <a:latin typeface="Calibri"/>
                <a:ea typeface="Calibri"/>
              </a:rPr>
              <a:t>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2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8.2.2 Balónový model rozpínania vesmíru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329" name="Obrázek9" descr=""/>
          <p:cNvPicPr/>
          <p:nvPr/>
        </p:nvPicPr>
        <p:blipFill>
          <a:blip r:embed="rId3"/>
          <a:stretch/>
        </p:blipFill>
        <p:spPr>
          <a:xfrm>
            <a:off x="261360" y="1713960"/>
            <a:ext cx="5044680" cy="2464920"/>
          </a:xfrm>
          <a:prstGeom prst="rect">
            <a:avLst/>
          </a:prstGeom>
          <a:ln w="0">
            <a:noFill/>
          </a:ln>
        </p:spPr>
      </p:pic>
      <p:pic>
        <p:nvPicPr>
          <p:cNvPr id="330" name="Obrázek10" descr=""/>
          <p:cNvPicPr/>
          <p:nvPr/>
        </p:nvPicPr>
        <p:blipFill>
          <a:blip r:embed="rId4"/>
          <a:stretch/>
        </p:blipFill>
        <p:spPr>
          <a:xfrm>
            <a:off x="5615640" y="2022840"/>
            <a:ext cx="6069600" cy="2249640"/>
          </a:xfrm>
          <a:prstGeom prst="rect">
            <a:avLst/>
          </a:prstGeom>
          <a:ln w="0">
            <a:noFill/>
          </a:ln>
        </p:spPr>
      </p:pic>
      <p:pic>
        <p:nvPicPr>
          <p:cNvPr id="331" name="Obrázek 12" descr=""/>
          <p:cNvPicPr/>
          <p:nvPr/>
        </p:nvPicPr>
        <p:blipFill>
          <a:blip r:embed="rId5"/>
          <a:stretch/>
        </p:blipFill>
        <p:spPr>
          <a:xfrm>
            <a:off x="1923120" y="3284640"/>
            <a:ext cx="2296440" cy="178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3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8.2.2 Balónový model rozpínania vesmíru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336" name="Obrázek 12" descr=""/>
          <p:cNvPicPr/>
          <p:nvPr/>
        </p:nvPicPr>
        <p:blipFill>
          <a:blip r:embed="rId3"/>
          <a:stretch/>
        </p:blipFill>
        <p:spPr>
          <a:xfrm>
            <a:off x="403920" y="1807560"/>
            <a:ext cx="4264920" cy="3322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37" name="Table 3"/>
          <p:cNvGraphicFramePr/>
          <p:nvPr/>
        </p:nvGraphicFramePr>
        <p:xfrm>
          <a:off x="5165640" y="2022840"/>
          <a:ext cx="6268320" cy="3005280"/>
        </p:xfrm>
        <a:graphic>
          <a:graphicData uri="http://schemas.openxmlformats.org/drawingml/2006/table">
            <a:tbl>
              <a:tblPr/>
              <a:tblGrid>
                <a:gridCol w="1598040"/>
                <a:gridCol w="805680"/>
                <a:gridCol w="814680"/>
                <a:gridCol w="832320"/>
                <a:gridCol w="1110600"/>
                <a:gridCol w="1107000"/>
              </a:tblGrid>
              <a:tr h="66888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Vzdialenosť od </a:t>
                      </a:r>
                      <a:endParaRPr b="0" lang="sk-SK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„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galaxie“ G/cm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Merania 1</a:t>
                      </a:r>
                      <a:endParaRPr b="0" lang="sk-SK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Meranie 2</a:t>
                      </a:r>
                      <a:endParaRPr b="0" lang="sk-SK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Meranie 3</a:t>
                      </a:r>
                      <a:endParaRPr b="0" lang="sk-SK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Rozdiel</a:t>
                      </a:r>
                      <a:endParaRPr b="0" lang="sk-SK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(d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 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– 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) 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Rozdiel</a:t>
                      </a:r>
                      <a:endParaRPr b="0" lang="sk-SK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(d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  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–  d</a:t>
                      </a:r>
                      <a:r>
                        <a:rPr b="0" lang="sk-SK" sz="1400" spc="-1" strike="noStrike" baseline="-25000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</a:t>
                      </a: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) 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Značka 1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92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Značka 2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Značka 3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Značka 4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204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Značka 5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1320"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Obvod balónika/cm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sk-SK" sz="1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 </a:t>
                      </a:r>
                      <a:endParaRPr b="0" lang="sk-SK" sz="1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2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X</a:t>
                      </a:r>
                      <a:endParaRPr b="0" lang="sk-SK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24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X</a:t>
                      </a:r>
                      <a:endParaRPr b="0" lang="sk-SK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39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40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8.2.2 Balónový model rozpínania vesmíru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261360" y="1838880"/>
            <a:ext cx="10280880" cy="34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lvl="2"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0360"/>
                <a:tab algn="l" pos="914400"/>
              </a:tabLst>
            </a:pPr>
            <a:r>
              <a:rPr b="0" lang="sk-SK" sz="2000" spc="-1" strike="noStrike">
                <a:latin typeface="Calibri"/>
                <a:ea typeface="Times New Roman"/>
              </a:rPr>
              <a:t>Ako sa zmenila vzdialenosť od „galaxie“ G ku zostávajúcim značkám 1 – 5 po každom nafúknutí balónika?</a:t>
            </a: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180360"/>
                <a:tab algn="l" pos="914400"/>
              </a:tabLst>
            </a:pPr>
            <a:endParaRPr b="0" lang="sk-SK" sz="2000" spc="-1" strike="noStrike">
              <a:latin typeface="Arial"/>
            </a:endParaRPr>
          </a:p>
          <a:p>
            <a:pPr lvl="2"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0360"/>
                <a:tab algn="l" pos="914400"/>
              </a:tabLst>
            </a:pPr>
            <a:r>
              <a:rPr b="0" lang="sk-SK" sz="2000" spc="-1" strike="noStrike">
                <a:latin typeface="Calibri"/>
                <a:ea typeface="Times New Roman"/>
              </a:rPr>
              <a:t>Vzďaľovali sa viacej značky, ktoré boli na začiatku bližšie alebo ďalej od G?</a:t>
            </a: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180360"/>
                <a:tab algn="l" pos="914400"/>
              </a:tabLst>
            </a:pPr>
            <a:endParaRPr b="0" lang="sk-SK" sz="2000" spc="-1" strike="noStrike">
              <a:latin typeface="Arial"/>
            </a:endParaRPr>
          </a:p>
          <a:p>
            <a:pPr lvl="2"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0360"/>
                <a:tab algn="l" pos="914400"/>
              </a:tabLst>
            </a:pPr>
            <a:r>
              <a:rPr b="0" lang="sk-SK" sz="2000" spc="-1" strike="noStrike">
                <a:latin typeface="Calibri"/>
                <a:ea typeface="Times New Roman"/>
              </a:rPr>
              <a:t>Povedzme, že pri fúkanie balónika trvá vždy rovnakú dobu t (napr. 10 s). </a:t>
            </a:r>
            <a:br/>
            <a:r>
              <a:rPr b="0" lang="sk-SK" sz="2000" spc="-1" strike="noStrike">
                <a:latin typeface="Calibri"/>
                <a:ea typeface="Times New Roman"/>
              </a:rPr>
              <a:t>Z rozdielu d2 – d1 a d3 – d2 môžeme vypočítať „rýchlosti“ vzďaľovania</a:t>
            </a:r>
            <a:br/>
            <a:r>
              <a:rPr b="0" lang="sk-SK" sz="2000" spc="-1" strike="noStrike">
                <a:latin typeface="Calibri"/>
                <a:ea typeface="Times New Roman"/>
              </a:rPr>
              <a:t>v1 = (d2 – d1)/t  a  v2 = (d3 – d2)/t </a:t>
            </a:r>
            <a:br/>
            <a:r>
              <a:rPr b="0" lang="sk-SK" sz="2000" spc="-1" strike="noStrike">
                <a:latin typeface="Calibri"/>
                <a:ea typeface="Times New Roman"/>
              </a:rPr>
              <a:t>(naše rýchlosti sú malé, pri galaxiách vo vesmíre vychádzajú v km/s!).</a:t>
            </a:r>
            <a:endParaRPr b="0" lang="sk-SK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180360"/>
                <a:tab algn="l" pos="914400"/>
              </a:tabLst>
            </a:pPr>
            <a:endParaRPr b="0" lang="sk-SK" sz="2000" spc="-1" strike="noStrike">
              <a:latin typeface="Arial"/>
            </a:endParaRPr>
          </a:p>
          <a:p>
            <a:pPr lvl="2"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80360"/>
                <a:tab algn="l" pos="914400"/>
              </a:tabLst>
            </a:pPr>
            <a:r>
              <a:rPr b="0" lang="sk-SK" sz="2000" spc="-1" strike="noStrike">
                <a:latin typeface="Calibri"/>
                <a:ea typeface="Times New Roman"/>
              </a:rPr>
              <a:t>Závisia rýchlosti od vzdialenosti d1? Ak áno, ako?</a:t>
            </a:r>
            <a:endParaRPr b="0" lang="sk-S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44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45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8.2.3 Model súhvezdia Oriónu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261360" y="2811960"/>
            <a:ext cx="11684880" cy="1492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Materiály a náradie: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Špajdle, papier, lepidlo alebo izolepa, zvinovací meter, pásmo, farebný papier alebo pastelky/fixky, lepidlo, polystyrénová doska, prípadne internet alebo počítačový program typu Stellarium/Star chart.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261360" y="447120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Žiak si urobí predstavu o význame súhvezdia a polohy hviezd v ňom.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261360" y="1949400"/>
            <a:ext cx="11684880" cy="639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Metodická časť: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Vytvoriť priestorový model súhvezdia Oriónu.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51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52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8.2.3 Model súhvezdia Oriónu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354" name="Obrázek 11" descr=""/>
          <p:cNvPicPr/>
          <p:nvPr/>
        </p:nvPicPr>
        <p:blipFill>
          <a:blip r:embed="rId3"/>
          <a:stretch/>
        </p:blipFill>
        <p:spPr>
          <a:xfrm>
            <a:off x="352080" y="1708200"/>
            <a:ext cx="2742480" cy="3669480"/>
          </a:xfrm>
          <a:prstGeom prst="rect">
            <a:avLst/>
          </a:prstGeom>
          <a:ln w="0">
            <a:noFill/>
          </a:ln>
        </p:spPr>
      </p:pic>
      <p:pic>
        <p:nvPicPr>
          <p:cNvPr id="355" name="" descr=""/>
          <p:cNvPicPr/>
          <p:nvPr/>
        </p:nvPicPr>
        <p:blipFill>
          <a:blip r:embed="rId4"/>
          <a:stretch/>
        </p:blipFill>
        <p:spPr>
          <a:xfrm rot="9600">
            <a:off x="4445640" y="1530720"/>
            <a:ext cx="7738920" cy="403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57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8.2.3 Model súhvezdia Oriónu</a:t>
            </a:r>
            <a:endParaRPr b="0" lang="sk-SK" sz="3200" spc="-1" strike="noStrike">
              <a:latin typeface="Arial"/>
            </a:endParaRPr>
          </a:p>
        </p:txBody>
      </p:sp>
      <p:graphicFrame>
        <p:nvGraphicFramePr>
          <p:cNvPr id="360" name="Table 3"/>
          <p:cNvGraphicFramePr/>
          <p:nvPr/>
        </p:nvGraphicFramePr>
        <p:xfrm>
          <a:off x="422280" y="1841400"/>
          <a:ext cx="10515240" cy="0"/>
        </p:xfrm>
        <a:graphic>
          <a:graphicData uri="http://schemas.openxmlformats.org/drawingml/2006/table">
            <a:tbl>
              <a:tblPr/>
              <a:tblGrid>
                <a:gridCol w="2511000"/>
                <a:gridCol w="3561480"/>
                <a:gridCol w="1454760"/>
                <a:gridCol w="1423440"/>
                <a:gridCol w="1563840"/>
              </a:tblGrid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Hviezda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Vzdialenosť  r/ly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x/cm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y/cm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z/cm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Betelgeuse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450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— </a:t>
                      </a: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4,1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45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21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Rigel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860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5,7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86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8,4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Bellatrix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250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0,7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25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Mintaka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900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0,0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90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21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Alnilam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1 300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— </a:t>
                      </a: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2,9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130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Alnitak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800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— </a:t>
                      </a: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3,2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80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17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Saiph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650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— </a:t>
                      </a: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5,0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65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6,6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M42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1 300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— </a:t>
                      </a: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2,3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130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7520" rIns="47520" tIns="47520" bIns="475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k-SK" sz="1800" spc="-1" strike="noStrike">
                          <a:solidFill>
                            <a:srgbClr val="000000"/>
                          </a:solidFill>
                          <a:latin typeface="Calibri"/>
                          <a:ea typeface="Avenir Roman"/>
                        </a:rPr>
                        <a:t>14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marL="47520" marR="475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62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63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261360" y="920880"/>
            <a:ext cx="1168488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2236a"/>
                </a:solidFill>
                <a:uFillTx/>
                <a:latin typeface="Calibri"/>
                <a:ea typeface="Calibri"/>
              </a:rPr>
              <a:t>Praktické cvičenie</a:t>
            </a:r>
            <a:r>
              <a:rPr b="0" lang="sk-SK" sz="4400" spc="-1" strike="noStrike">
                <a:solidFill>
                  <a:srgbClr val="02236a"/>
                </a:solidFill>
                <a:latin typeface="Calibri"/>
                <a:ea typeface="Calibri"/>
              </a:rPr>
              <a:t>: </a:t>
            </a:r>
            <a:r>
              <a:rPr b="0" lang="sk-SK" sz="3200" spc="-1" strike="noStrike">
                <a:solidFill>
                  <a:srgbClr val="02236a"/>
                </a:solidFill>
                <a:latin typeface="Calibri"/>
                <a:ea typeface="Calibri"/>
              </a:rPr>
              <a:t>8.2.3 Model súhvezdia Oriónu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365" name="Obrázek6" descr=""/>
          <p:cNvPicPr/>
          <p:nvPr/>
        </p:nvPicPr>
        <p:blipFill>
          <a:blip r:embed="rId3"/>
          <a:stretch/>
        </p:blipFill>
        <p:spPr>
          <a:xfrm>
            <a:off x="261360" y="1654200"/>
            <a:ext cx="7347240" cy="354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67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68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0" y="1044360"/>
            <a:ext cx="1219176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Závery, overenie výsledkov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12560" y="1923480"/>
            <a:ext cx="11684880" cy="3413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Čo bude ďalej (Feed Forward): Plánujte ďalšiu hodinu na základe výkonu žiaka: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Náročnosť v triede: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V závislosti od toho, ako dobre žiaci porozumeli materiálu </a:t>
            </a:r>
            <a:br/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 zvládli úlohy.</a:t>
            </a:r>
            <a:endParaRPr b="0" lang="sk-SK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Prístup k materiálu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Aký je správny postup, ktorý vám pomôže porozumieť materiálu a splniť stanovené úlohy.</a:t>
            </a:r>
            <a:endParaRPr b="0" lang="sk-SK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Sebahodnotenie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Sebadisciplína, vedenie a kontrola činností.</a:t>
            </a:r>
            <a:endParaRPr b="0" lang="sk-SK" sz="2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Individuálny prístup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Individuálne hodnotenie a vedenie.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2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7920" y="1072800"/>
            <a:ext cx="12191760" cy="657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b">
            <a:normAutofit/>
          </a:bodyPr>
          <a:p>
            <a:pPr algn="ctr">
              <a:lnSpc>
                <a:spcPct val="9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 Light"/>
              </a:rPr>
              <a:t>Ako sú moduly štruktúrované</a:t>
            </a:r>
            <a:endParaRPr b="0" lang="sk-SK" sz="4400" spc="-1" strike="noStrike">
              <a:latin typeface="Calibri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92880" y="2036160"/>
            <a:ext cx="11608200" cy="32302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000" spc="-1" strike="noStrike"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Každý modul je rozdelený do niekoľkých tém.</a:t>
            </a:r>
            <a:endParaRPr b="0" lang="sk-SK" sz="2600" spc="-1" strike="noStrike"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Každá téma obsahuje:</a:t>
            </a:r>
            <a:endParaRPr b="0" lang="sk-SK" sz="2600" spc="-1" strike="noStrike">
              <a:latin typeface="Calibri"/>
            </a:endParaRPr>
          </a:p>
          <a:p>
            <a:pPr marL="1434960" indent="-304560" algn="just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Stručný úvod a kľúčová slová.</a:t>
            </a:r>
            <a:endParaRPr b="0" lang="sk-SK" sz="2000" spc="-1" strike="noStrike">
              <a:latin typeface="Calibri"/>
            </a:endParaRPr>
          </a:p>
          <a:p>
            <a:pPr marL="1434960" indent="-30456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Teoretická časť pre učiteľov – poskytuje základné informácie potrebné na prípravu lekcie na túto tému (v niektorých prípadoch odkazy na ďalšie materiály na internete).</a:t>
            </a:r>
            <a:endParaRPr b="0" lang="sk-SK" sz="2000" spc="-1" strike="noStrike">
              <a:latin typeface="Calibri"/>
            </a:endParaRPr>
          </a:p>
          <a:p>
            <a:pPr marL="1434960" indent="-30456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algn="l" pos="0"/>
              </a:tabLst>
            </a:pPr>
            <a:r>
              <a:rPr b="0" lang="sk-SK" sz="2000" spc="-1" strike="noStrike">
                <a:solidFill>
                  <a:srgbClr val="002060"/>
                </a:solidFill>
                <a:latin typeface="Calibri"/>
                <a:ea typeface="Calibri"/>
              </a:rPr>
              <a:t>Praktické cvičenia pre žiakov – (vo väčšine prípadov) pripravené na použitie v triede, doplnené odpoveďami.</a:t>
            </a:r>
            <a:endParaRPr b="0" lang="sk-SK" sz="20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372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374" name="CustomShape 2"/>
          <p:cNvSpPr/>
          <p:nvPr/>
        </p:nvSpPr>
        <p:spPr>
          <a:xfrm>
            <a:off x="261360" y="1054440"/>
            <a:ext cx="1168488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Závery, overenie výsledkov 2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261360" y="1915920"/>
            <a:ext cx="11684880" cy="3123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Príprava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</a:t>
            </a:r>
            <a:r>
              <a:rPr b="0" lang="sk-SK" sz="2400" spc="-1" strike="noStrike">
                <a:solidFill>
                  <a:srgbClr val="002060"/>
                </a:solidFill>
                <a:latin typeface="Calibri"/>
                <a:ea typeface="Calibri"/>
              </a:rPr>
              <a:t>Jasné a dobre definované ciele lekcie a cvičenia. Keď budú dobre rozumieť konečnému cieľu, môžu sa žiaci ľahšie a efektívnejšie zamerať na konkrétnu úlohu/materiál.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Overovanie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: </a:t>
            </a:r>
            <a:r>
              <a:rPr b="0" lang="sk-SK" sz="2300" spc="-1" strike="noStrike">
                <a:solidFill>
                  <a:srgbClr val="002060"/>
                </a:solidFill>
                <a:latin typeface="Calibri"/>
                <a:ea typeface="Calibri"/>
              </a:rPr>
              <a:t>Ako som to urobil? Individuálne hodnotenie a spätná väzba od učiteľa o práci žiaka, ktorá sa konkrétne týka dosiahnutia cieľa. Poskytnite informácie o pokroku žiaka (alebo jeho nedostatku) a poskytnite pokyny, ktoré pomôžu dosiahnuť ciele a dosiahnuť očakávanú úroveň .</a:t>
            </a:r>
            <a:endParaRPr b="0" lang="sk-SK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2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748080" y="2191320"/>
            <a:ext cx="11198160" cy="1980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502200" indent="-5018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Pozorne si prečítajte teoretickú časť pre učiteľa.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600" spc="-1" strike="noStrike">
              <a:latin typeface="Arial"/>
            </a:endParaRPr>
          </a:p>
          <a:p>
            <a:pPr marL="502200" indent="-50184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Ak máte akékoľvek dotazy, vyhľadajte ďalší materiál na stránke projektu </a:t>
            </a:r>
            <a:br/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(project-stars.com) alebo na iných webových stránkach.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6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6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-6840" y="1101960"/>
            <a:ext cx="1219824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1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33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68160" y="2181600"/>
            <a:ext cx="11198160" cy="1767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sk-SK" sz="2600" spc="-1" strike="noStrike">
                <a:solidFill>
                  <a:srgbClr val="002163"/>
                </a:solidFill>
                <a:latin typeface="Calibri"/>
                <a:ea typeface="Calibri"/>
              </a:rPr>
              <a:t>Pri príprave teoretickej časti: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k-SK" sz="1800" spc="-1" strike="noStrike">
                <a:solidFill>
                  <a:srgbClr val="002163"/>
                </a:solidFill>
                <a:latin typeface="Calibri"/>
                <a:ea typeface="Calibri"/>
              </a:rPr>
              <a:t>Metódy používané na meranie vzdialeností vo vesmíre nám umožňujú vytvoriť si predstavu o objektoch okolo nás. Sme totiž obmedzení na pozorovanie z jedného miesta vo vesmíre, zo Zeme. Najzložitejšia býva pre žiakov predstavivosť o obrovských vzdialenostiach nielen v Slnečnej sústave, ale aj všeobecne vo vesmíre. Medzi jednotky vzdialenosti používané v astronómii patria: astronomická jednotka, svetelný rok a parsek. Pre bližšie hviezdy používame metódu založenú na ročnej hviezdnej paralaxe, čo je metóda pre žiakov ľahšie predstaviteľná.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-6840" y="1101960"/>
            <a:ext cx="1219824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1800" spc="-1" strike="noStrike">
                <a:solidFill>
                  <a:srgbClr val="000000"/>
                </a:solidFill>
                <a:latin typeface="Calibri"/>
                <a:ea typeface="Calibri"/>
              </a:rPr>
              <a:t>  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 </a:t>
            </a: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2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3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96800" y="1970640"/>
            <a:ext cx="11198160" cy="2742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3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Pozorne si prečítajte praktické cvičenia a ich odpovede.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4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Ak máte nejaké dotazy, pozriete sa na ďalšie materiály a/alebo stránky projektu </a:t>
            </a:r>
            <a:br/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(project-stars.com) alebo na iné webové stránky. </a:t>
            </a:r>
            <a:r>
              <a:rPr b="0" lang="sk-SK" sz="22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163"/>
              </a:buClr>
              <a:buFont typeface="Helvetica"/>
              <a:buAutoNum type="arabicPeriod" startAt="5"/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Na základe teoretickej časti vyberte na ilustráciu praktické cvičenia. Ďalšie cvičenia môžete hľadať v doplnkových materiáloch a/alebo na stránke projektu (project-stars.com) alebo na iných webových stránkach.</a:t>
            </a: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b="0" lang="sk-SK" sz="2200" spc="-1" strike="noStrike">
                <a:solidFill>
                  <a:srgbClr val="f22d25"/>
                </a:solidFill>
                <a:latin typeface="Calibri"/>
                <a:ea typeface="Calibri"/>
              </a:rPr>
              <a:t>Pozor! Uistite sa, že zdroje sú spoľahlivé!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-6840" y="1101960"/>
            <a:ext cx="1219824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3</a:t>
            </a:r>
            <a:endParaRPr b="0" lang="sk-SK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6840" y="5572440"/>
            <a:ext cx="1219824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96800" y="1895760"/>
            <a:ext cx="11198160" cy="3382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6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Uvedomte si, že niektoré cvičenia si vyžadujú ďalšie materiály, ktoré sú v triede ťažko dostupné. Je potrebné sa na nich pripraviť vopred – buď ich dodať, alebo upozorniť žiakov, aby si ich pripravili vopred!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060"/>
              </a:buClr>
              <a:buFont typeface="Helvetica"/>
              <a:buAutoNum type="arabicPeriod" startAt="7"/>
            </a:pPr>
            <a:r>
              <a:rPr b="0" lang="sk-SK" sz="2200" spc="-1" strike="noStrike">
                <a:solidFill>
                  <a:srgbClr val="002060"/>
                </a:solidFill>
                <a:latin typeface="Calibri"/>
                <a:ea typeface="Calibri"/>
              </a:rPr>
              <a:t>Odporúčame vyskúšať vybrané cvičenia a urobiť si vlastný úsudok ohľadom zložitosti a času potrebného na dokončenie cvičení. Ak sa rozhodnete, môžete vykonávať zmeny, vynechať niektoré časti, uľahčiť si často cvičení, pokiaľ to nenarušuje fyzikálny význam úloh.</a:t>
            </a:r>
            <a:endParaRPr b="0" lang="sk-SK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2163"/>
              </a:buClr>
              <a:buFont typeface="Helvetica"/>
              <a:buAutoNum type="arabicPeriod" startAt="8"/>
            </a:pPr>
            <a:r>
              <a:rPr b="0" lang="sk-SK" sz="2200" spc="-1" strike="noStrike">
                <a:solidFill>
                  <a:srgbClr val="002163"/>
                </a:solidFill>
                <a:latin typeface="Calibri"/>
                <a:ea typeface="Calibri"/>
              </a:rPr>
              <a:t>Podľa svojho uváženia môžete dať niektoré cvičenia za domáce úlohy, vykonať predbežnú prípravu doma alebo, naopak, nechať ich doma dokončiť.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-6840" y="1101960"/>
            <a:ext cx="12198240" cy="67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Ako pristupovať k materiálu 4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45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46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2.jpg" descr=""/>
          <p:cNvPicPr/>
          <p:nvPr/>
        </p:nvPicPr>
        <p:blipFill>
          <a:blip r:embed="rId1"/>
          <a:srcRect l="0" t="14595" r="0" b="20013"/>
          <a:stretch/>
        </p:blipFill>
        <p:spPr>
          <a:xfrm>
            <a:off x="1587600" y="5821560"/>
            <a:ext cx="9032400" cy="1036080"/>
          </a:xfrm>
          <a:prstGeom prst="rect">
            <a:avLst/>
          </a:prstGeom>
          <a:ln w="12700">
            <a:noFill/>
          </a:ln>
        </p:spPr>
      </p:pic>
      <p:pic>
        <p:nvPicPr>
          <p:cNvPr id="148" name="image1.png" descr=""/>
          <p:cNvPicPr/>
          <p:nvPr/>
        </p:nvPicPr>
        <p:blipFill>
          <a:blip r:embed="rId2"/>
          <a:srcRect l="0" t="8888" r="0" b="13844"/>
          <a:stretch/>
        </p:blipFill>
        <p:spPr>
          <a:xfrm>
            <a:off x="1254240" y="0"/>
            <a:ext cx="9683280" cy="1101600"/>
          </a:xfrm>
          <a:prstGeom prst="rect">
            <a:avLst/>
          </a:prstGeom>
          <a:ln w="12700"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-6840" y="5572440"/>
            <a:ext cx="12198240" cy="14688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7000"/>
              </a:lnSpc>
              <a:spcBef>
                <a:spcPts val="799"/>
              </a:spcBef>
            </a:pPr>
            <a:r>
              <a:rPr b="0" lang="sk-SK" sz="900" spc="-1" strike="noStrike"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b="0" lang="sk-SK" sz="9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-6840" y="1054440"/>
            <a:ext cx="12198240" cy="760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 u="sng">
                <a:solidFill>
                  <a:srgbClr val="002060"/>
                </a:solidFill>
                <a:uFillTx/>
                <a:latin typeface="Calibri"/>
                <a:ea typeface="Calibri"/>
              </a:rPr>
              <a:t>Моdul 8 – obsah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249840" y="1823760"/>
            <a:ext cx="11684880" cy="2040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>
            <a:spAutoFit/>
          </a:bodyPr>
          <a:p>
            <a:pPr>
              <a:lnSpc>
                <a:spcPct val="100000"/>
              </a:lnSpc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8.1  Meranie vzdialeností vo vesmíre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   </a:t>
            </a:r>
            <a:r>
              <a:rPr b="0" lang="sk-SK" sz="2400" spc="-1" strike="noStrike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Astronomická jednotka, svetelný rok, parsek, ročná paralaxa.</a:t>
            </a:r>
            <a:endParaRPr b="0" lang="sk-SK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3600" spc="-1" strike="noStrike">
                <a:solidFill>
                  <a:srgbClr val="002060"/>
                </a:solidFill>
                <a:latin typeface="Calibri"/>
                <a:ea typeface="Calibri"/>
              </a:rPr>
              <a:t>8.2 Vzdialenosti vo vesmíre</a:t>
            </a:r>
            <a:endParaRPr b="0" lang="sk-SK" sz="3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r>
              <a:rPr b="0" lang="sk-SK" sz="2800" spc="-1" strike="noStrike">
                <a:solidFill>
                  <a:srgbClr val="002060"/>
                </a:solidFill>
                <a:latin typeface="Calibri"/>
                <a:ea typeface="Calibri"/>
              </a:rPr>
              <a:t>Metódy merania vzdialeností, model vesmíru, model súhvezdí.</a:t>
            </a: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Application>LibreOffice/7.0.0.3$Windows_X86_64 LibreOffice_project/8061b3e9204bef6b321a21033174034a5e2ea88e</Application>
  <Words>4000</Words>
  <Paragraphs>402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Lubka</dc:creator>
  <dc:description/>
  <dc:language>sk-SK</dc:language>
  <cp:lastModifiedBy/>
  <dcterms:modified xsi:type="dcterms:W3CDTF">2020-09-21T14:14:02Z</dcterms:modified>
  <cp:revision>92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40</vt:i4>
  </property>
</Properties>
</file>