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91" r:id="rId4"/>
    <p:sldId id="259" r:id="rId5"/>
    <p:sldId id="310" r:id="rId6"/>
    <p:sldId id="312" r:id="rId7"/>
    <p:sldId id="313" r:id="rId8"/>
    <p:sldId id="260" r:id="rId9"/>
    <p:sldId id="261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8" r:id="rId19"/>
    <p:sldId id="289" r:id="rId20"/>
    <p:sldId id="290" r:id="rId21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æ·±è²æ ·å¼ 1 - å¼ºè°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C3C2611-4C71-4FC5-86AE-919BDF0F9419}" styleName=""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82" name="Shape 2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0" name="Shape 2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hasCustomPrompt="1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 hasCustomPrompt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8610600" y="6404291"/>
            <a:ext cx="2743200" cy="26924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 hasCustomPrompt="1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 hasCustomPrompt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 hasCustomPrompt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 hasCustomPrompt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hasCustomPrompt="1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 hasCustomPrompt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185" indent="-260985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hasCustomPrompt="1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 hasCustomPrompt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40" indent="-32004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261256" y="1632713"/>
            <a:ext cx="11685322" cy="326136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 algn="ctr"/>
            <a:r>
              <a:rPr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ОБУЧИТЕЛНА ПРОГРАМА ЗА УЧИТЕЛИ (O2)</a:t>
            </a:r>
          </a:p>
          <a:p>
            <a:pPr lvl="0" algn="ctr"/>
            <a:endParaRPr sz="1000" dirty="0"/>
          </a:p>
          <a:p>
            <a:pPr lvl="0" algn="ctr"/>
            <a:r>
              <a:rPr sz="4400" b="1" dirty="0" err="1">
                <a:solidFill>
                  <a:srgbClr val="002060"/>
                </a:solidFill>
              </a:rPr>
              <a:t>Модул</a:t>
            </a:r>
            <a:r>
              <a:rPr sz="4400" b="1" dirty="0">
                <a:solidFill>
                  <a:srgbClr val="002060"/>
                </a:solidFill>
              </a:rPr>
              <a:t> #</a:t>
            </a:r>
            <a:r>
              <a:rPr lang="en-US" sz="4400" b="1" dirty="0">
                <a:solidFill>
                  <a:srgbClr val="002060"/>
                </a:solidFill>
              </a:rPr>
              <a:t>9</a:t>
            </a:r>
            <a:endParaRPr sz="4400" b="1" dirty="0">
              <a:solidFill>
                <a:srgbClr val="002060"/>
              </a:solidFill>
            </a:endParaRPr>
          </a:p>
          <a:p>
            <a:pPr lvl="0" algn="ctr"/>
            <a:r>
              <a:rPr sz="4400" b="1" u="sng" dirty="0" err="1">
                <a:solidFill>
                  <a:srgbClr val="002060"/>
                </a:solidFill>
              </a:rPr>
              <a:t>Вселената</a:t>
            </a:r>
            <a:r>
              <a:rPr sz="4400" b="1" u="sng" dirty="0">
                <a:solidFill>
                  <a:srgbClr val="002060"/>
                </a:solidFill>
              </a:rPr>
              <a:t>.</a:t>
            </a:r>
            <a:r>
              <a:rPr sz="44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6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61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4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48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49" name="Shape 149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Списък на практическите упражнения</a:t>
            </a:r>
          </a:p>
        </p:txBody>
      </p:sp>
      <p:sp>
        <p:nvSpPr>
          <p:cNvPr id="150" name="Shape 150"/>
          <p:cNvSpPr/>
          <p:nvPr/>
        </p:nvSpPr>
        <p:spPr>
          <a:xfrm>
            <a:off x="261256" y="1941135"/>
            <a:ext cx="11685322" cy="175323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marL="1485900" lvl="0" indent="-1485900">
              <a:buSzPct val="100000"/>
              <a:buAutoNum type="arabicPeriod"/>
            </a:pPr>
            <a:r>
              <a:rPr sz="3600">
                <a:solidFill>
                  <a:srgbClr val="031169"/>
                </a:solidFill>
              </a:rPr>
              <a:t>Закон на Хъбъл </a:t>
            </a:r>
          </a:p>
          <a:p>
            <a:pPr marL="1485900" lvl="0" indent="-1485900">
              <a:buSzPct val="100000"/>
              <a:buAutoNum type="arabicPeriod"/>
            </a:pPr>
            <a:r>
              <a:rPr sz="3600">
                <a:solidFill>
                  <a:srgbClr val="031169"/>
                </a:solidFill>
              </a:rPr>
              <a:t>Разширяващата се Вселена</a:t>
            </a:r>
          </a:p>
          <a:p>
            <a:pPr marL="0" lvl="0" indent="0">
              <a:buSzPct val="100000"/>
              <a:buNone/>
            </a:pPr>
            <a:endParaRPr sz="3600">
              <a:solidFill>
                <a:srgbClr val="031169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5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60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61" name="Shape 161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</a:rPr>
              <a:t>Практическо упражнение</a:t>
            </a:r>
            <a:r>
              <a:rPr sz="4400">
                <a:solidFill>
                  <a:srgbClr val="44546A"/>
                </a:solidFill>
              </a:rPr>
              <a:t>: </a:t>
            </a:r>
            <a:r>
              <a:rPr sz="3200">
                <a:solidFill>
                  <a:srgbClr val="44546A"/>
                </a:solidFill>
              </a:rPr>
              <a:t>1. Закон на Хъбъл</a:t>
            </a:r>
          </a:p>
        </p:txBody>
      </p:sp>
      <p:sp>
        <p:nvSpPr>
          <p:cNvPr id="162" name="Shape 162"/>
          <p:cNvSpPr/>
          <p:nvPr/>
        </p:nvSpPr>
        <p:spPr>
          <a:xfrm>
            <a:off x="239300" y="1521062"/>
            <a:ext cx="11560653" cy="41046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>
              <a:lnSpc>
                <a:spcPct val="120000"/>
              </a:lnSpc>
            </a:pPr>
            <a:r>
              <a:rPr sz="3600">
                <a:solidFill>
                  <a:srgbClr val="002060"/>
                </a:solidFill>
              </a:rPr>
              <a:t>Методическа част:</a:t>
            </a:r>
            <a:r>
              <a:rPr sz="2600">
                <a:solidFill>
                  <a:srgbClr val="002060"/>
                </a:solidFill>
              </a:rPr>
              <a:t> Запознаване с графичния вид на Закона на Хъбъл -тема 1, упражнение 1.</a:t>
            </a:r>
          </a:p>
          <a:p>
            <a:pPr lvl="0">
              <a:lnSpc>
                <a:spcPct val="120000"/>
              </a:lnSpc>
            </a:pPr>
            <a:r>
              <a:rPr sz="3600">
                <a:solidFill>
                  <a:srgbClr val="002060"/>
                </a:solidFill>
              </a:rPr>
              <a:t>Материали и инструменти: </a:t>
            </a:r>
            <a:r>
              <a:rPr sz="2400">
                <a:solidFill>
                  <a:srgbClr val="002060"/>
                </a:solidFill>
              </a:rPr>
              <a:t>Разпечатана графиката, изобразяваща Закона на Хъбъл.</a:t>
            </a:r>
          </a:p>
          <a:p>
            <a:pPr lvl="0">
              <a:lnSpc>
                <a:spcPct val="120000"/>
              </a:lnSpc>
            </a:pPr>
            <a:r>
              <a:rPr sz="3600">
                <a:solidFill>
                  <a:srgbClr val="002060"/>
                </a:solidFill>
              </a:rPr>
              <a:t>Процедура:</a:t>
            </a:r>
            <a:r>
              <a:rPr sz="2400">
                <a:solidFill>
                  <a:srgbClr val="002060"/>
                </a:solidFill>
              </a:rPr>
              <a:t> Учениците изследват предоставената им графика на Закона на Хъбъл, определят величините по осите и техните размерности. С помощта на учителя се уточняват понятията и се въвежда „Константата на Хъбъл“. Учениците попълват дадената таблица.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6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66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67" name="image5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2427889" y="947990"/>
            <a:ext cx="6589988" cy="4458758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7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71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aphicFrame>
        <p:nvGraphicFramePr>
          <p:cNvPr id="172" name="Table 172"/>
          <p:cNvGraphicFramePr/>
          <p:nvPr/>
        </p:nvGraphicFramePr>
        <p:xfrm>
          <a:off x="646385" y="898634"/>
          <a:ext cx="10610193" cy="449862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504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761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НАСОЧВАЩИ ВЪПРОСИ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7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ОТГОВОРИ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681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Каква величина представляват стойностите по абсцисата?</a:t>
                      </a:r>
                      <a:endParaRPr sz="1400"/>
                    </a:p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Какви са мерните единици?</a:t>
                      </a:r>
                      <a:endParaRPr sz="1400"/>
                    </a:p>
                    <a:p>
                      <a:pPr lvl="0" algn="l">
                        <a:lnSpc>
                          <a:spcPct val="115000"/>
                        </a:lnSpc>
                        <a:spcBef>
                          <a:spcPts val="7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Как (с какви методи) могат учените да измерят тази величина?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 </a:t>
                      </a:r>
                      <a:r>
                        <a:rPr lang="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Разстояянието от Млечния път до други галактики. Мегапарсек (милиони парсеци). От видимия ъглов размер на галактиката или яркостта на обекти в нея. </a:t>
                      </a:r>
                      <a:r>
                        <a:rPr lang="en-US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499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Каква величина е изобразено по ординатата?</a:t>
                      </a:r>
                      <a:endParaRPr sz="1400"/>
                    </a:p>
                    <a:p>
                      <a:pPr lvl="0" algn="l">
                        <a:lnSpc>
                          <a:spcPct val="115000"/>
                        </a:lnSpc>
                        <a:spcBef>
                          <a:spcPts val="7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Как (с какви методи) могат учените да измерят тази величина?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 </a:t>
                      </a:r>
                      <a:r>
                        <a:rPr lang="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Скорост на отдалечаване. Чрез измерване на доплеровото отместване на линии в спектъра на светлината от галактиката. </a:t>
                      </a:r>
                      <a:endParaRPr sz="12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829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Според Вас, коя от двете величини е по-трудна за измерване?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 </a:t>
                      </a:r>
                      <a:r>
                        <a:rPr lang="" altLang="en-US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Разстоянието.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988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Каква е размерността на величината, представлявана от наклона на графиката?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 </a:t>
                      </a:r>
                      <a:r>
                        <a:rPr lang="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Скорост за единица разстояние.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988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Каква мислите е величината, представлявана от налкона на графиката?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 </a:t>
                      </a:r>
                      <a:r>
                        <a:rPr lang="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Константа на Хъбъл.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5517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А каква би била размерността на обратноприопорционалното на наклона на графиката?</a:t>
                      </a:r>
                      <a:endParaRPr sz="1400"/>
                    </a:p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Можем ли да използваме тази нова величина за да добием представа за  Вселената? Ако да – за какво, ако не – защо?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 </a:t>
                      </a:r>
                      <a:r>
                        <a:rPr lang="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Време. Да, можем да оценим възрастта на Вселената. </a:t>
                      </a:r>
                      <a:r>
                        <a:rPr lang="en-US"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Time.  </a:t>
                      </a:r>
                    </a:p>
                  </a:txBody>
                  <a:tcPr marL="20623" marR="20623" marT="20623" marB="2062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7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76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77" name="Shape 177"/>
          <p:cNvSpPr/>
          <p:nvPr/>
        </p:nvSpPr>
        <p:spPr>
          <a:xfrm>
            <a:off x="354939" y="592090"/>
            <a:ext cx="11685322" cy="1209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</a:rPr>
              <a:t>Практическо упражнение</a:t>
            </a:r>
            <a:r>
              <a:rPr sz="4400">
                <a:solidFill>
                  <a:srgbClr val="44546A"/>
                </a:solidFill>
              </a:rPr>
              <a:t>: </a:t>
            </a:r>
            <a:r>
              <a:rPr sz="3200">
                <a:solidFill>
                  <a:srgbClr val="44546A"/>
                </a:solidFill>
              </a:rPr>
              <a:t>2. Разширяващата се Вселена.</a:t>
            </a:r>
          </a:p>
        </p:txBody>
      </p:sp>
      <p:sp>
        <p:nvSpPr>
          <p:cNvPr id="178" name="Shape 178"/>
          <p:cNvSpPr/>
          <p:nvPr/>
        </p:nvSpPr>
        <p:spPr>
          <a:xfrm>
            <a:off x="354939" y="2129790"/>
            <a:ext cx="11685322" cy="3114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200">
                <a:solidFill>
                  <a:srgbClr val="002060"/>
                </a:solidFill>
              </a:rPr>
              <a:t>Методическа част: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да се направи модел на разширяващата се Вселена, тема 1, упражнение 2.</a:t>
            </a:r>
          </a:p>
          <a:p>
            <a:pPr lvl="0"/>
            <a:r>
              <a:rPr sz="3200">
                <a:solidFill>
                  <a:srgbClr val="002060"/>
                </a:solidFill>
              </a:rPr>
              <a:t>Материали и инструменти: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1 голям балон, 4 парчета хартия с размери 2 х 30 см, огъваща се измерителна линия, 1 маркер, тетрадка за записване на резултатите/научен дневник, ножици, молив/химикалка, по-големи кламери</a:t>
            </a:r>
          </a:p>
          <a:p>
            <a:pPr lvl="0"/>
            <a:r>
              <a:rPr sz="3200">
                <a:solidFill>
                  <a:srgbClr val="002060"/>
                </a:solidFill>
              </a:rPr>
              <a:t>Процедура: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За 20 мин. Учениците извършват практическата част и попълват дадената таблица. След това се провежда 10-минутна дискусия на резултатите.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8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82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83" name="Shape 183"/>
          <p:cNvSpPr/>
          <p:nvPr/>
        </p:nvSpPr>
        <p:spPr>
          <a:xfrm>
            <a:off x="-1" y="1150943"/>
            <a:ext cx="11929957" cy="4561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t>1.1. За изпълнението му са Ви необходими: един балон, огъваща се измервателна линия, маркер, парче хартия за измерванията и копие от тази инструкция. </a:t>
            </a:r>
          </a:p>
          <a:p>
            <a:pPr lvl="0"/>
            <a:r>
              <a:t>1.2. С помощта на маркера, нарисувайте 11– 15 точки по повърхността на балона, преди да го надуете и номерирайте 11 от тях, като за целта първо  съвсем леко надуйте балона.</a:t>
            </a:r>
          </a:p>
          <a:p>
            <a:pPr lvl="0"/>
            <a:r>
              <a:t>1.3. Надуйте балона докато той добие размер колкото юмрука ви. Не надувайте балона прекалено!</a:t>
            </a:r>
          </a:p>
          <a:p>
            <a:pPr lvl="0"/>
            <a:r>
              <a:t>1.4. Завържете балона с ластик/конец.</a:t>
            </a:r>
          </a:p>
          <a:p>
            <a:pPr lvl="0"/>
            <a:r>
              <a:t>1.5. Запишете подробно и с пълни изречения какво се случва с точките (взаимното им положение).</a:t>
            </a:r>
          </a:p>
          <a:p>
            <a:pPr lvl="0"/>
            <a:r>
              <a:t>1.6. С линията измерете разстоянията между тичка 1 (Вашата “отправна” точка) и най-близките до нея точки и ги запишете в съответната колона в долната таблица (Частично надут балон, измерване с линия). Не трябва да огъвате повърхносстта на балона по време на измерването! </a:t>
            </a:r>
          </a:p>
          <a:p>
            <a:pPr lvl="0"/>
            <a:r>
              <a:t>1.7. С помощта на ивиците хартия/конеца, измерете разстоянията между точка номер 1 и останалите номерирани точки. Какви са разликите с предишния метод за измерване? Запишете ги в съответната колона в долната таблица (Частично надут балон, измерване с хартия/конец).</a:t>
            </a:r>
          </a:p>
          <a:p>
            <a:pPr lvl="0"/>
            <a:r>
              <a:t>1.8. Като надувате бавно, увеличете размера на балона два пъти. Не прекалявайте с надуването!</a:t>
            </a:r>
          </a:p>
          <a:p>
            <a:pPr lvl="0"/>
            <a:r>
              <a:t>1.9. Повторете горните два метода за измерване на разстоянието върху по-надутия балон и ги запишете в таблицата в колоните Надут балон.</a:t>
            </a:r>
          </a:p>
        </p:txBody>
      </p:sp>
      <p:sp>
        <p:nvSpPr>
          <p:cNvPr id="184" name="Shape 184"/>
          <p:cNvSpPr/>
          <p:nvPr/>
        </p:nvSpPr>
        <p:spPr>
          <a:xfrm>
            <a:off x="261256" y="607209"/>
            <a:ext cx="11685322" cy="624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</a:rPr>
              <a:t>Подробни инструкции: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8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88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89" name="Shape 189"/>
          <p:cNvSpPr/>
          <p:nvPr/>
        </p:nvSpPr>
        <p:spPr>
          <a:xfrm>
            <a:off x="-1" y="1277071"/>
            <a:ext cx="11929957" cy="47142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400"/>
              <a:t>1.10. Отговорете на следните въпроси:</a:t>
            </a:r>
          </a:p>
          <a:p>
            <a:pPr lvl="0"/>
            <a:r>
              <a:rPr sz="2400"/>
              <a:t> </a:t>
            </a:r>
          </a:p>
          <a:p>
            <a:pPr lvl="0"/>
            <a:r>
              <a:rPr sz="2400"/>
              <a:t>	а) Ако точките по балона представляват галактики, те стават ли по-големи при раздуването на балона? Защо  според Вас това е или не е така?</a:t>
            </a:r>
          </a:p>
          <a:p>
            <a:pPr lvl="0"/>
            <a:r>
              <a:rPr sz="2400"/>
              <a:t> 	б) Каква връзка съществува между скоростта на отдалечаващите се една от друга галактики и първоначалното разстояние между тях? Как се казва този закон?</a:t>
            </a:r>
          </a:p>
          <a:p>
            <a:pPr lvl="0"/>
            <a:r>
              <a:rPr sz="2400"/>
              <a:t> 	в) Кой от горните два метода за измерване на разстоянието беше по-точен? Защо?</a:t>
            </a:r>
          </a:p>
          <a:p>
            <a:pPr lvl="0"/>
            <a:r>
              <a:rPr sz="2400"/>
              <a:t> 	г) За един астроном кое е по-трудно да измери – червеното отместване на галактиката (което отразява скоростта, с която тя се отдалечава), или разстоянието от Земята до галактиката? Защо? Обяснете отговора си.</a:t>
            </a:r>
          </a:p>
        </p:txBody>
      </p:sp>
      <p:sp>
        <p:nvSpPr>
          <p:cNvPr id="190" name="Shape 190"/>
          <p:cNvSpPr/>
          <p:nvPr/>
        </p:nvSpPr>
        <p:spPr>
          <a:xfrm>
            <a:off x="261256" y="607209"/>
            <a:ext cx="11685322" cy="624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</a:rPr>
              <a:t>Подробни инструкции: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9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94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aphicFrame>
        <p:nvGraphicFramePr>
          <p:cNvPr id="195" name="Table 195"/>
          <p:cNvGraphicFramePr/>
          <p:nvPr/>
        </p:nvGraphicFramePr>
        <p:xfrm>
          <a:off x="646386" y="1018105"/>
          <a:ext cx="10689019" cy="4470147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79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5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6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46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4955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300"/>
                        <a:t>ЧАСТИЧНО НАДУТ БАЛОН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300"/>
                        <a:t>НАДУТ БАЛОН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642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ТОЧКА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Начално разстояние от т. 1, измерено с линия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Начално разстояние от т. 1, измерено с хартия/конец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Разлика  между двете измервания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ТОЧКА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Начално разстояние от т. 1, измерено с линия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Начално разстояние от т. 1, измерено с хартия/конец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Разлика  между двете измервания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100"/>
                        <a:t>Промяна между частично и напълно надут балон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2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2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3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3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4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4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5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5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6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6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7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7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8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8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9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9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10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10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955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11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11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 i="0"/>
                      </a:pPr>
                      <a:r>
                        <a:rPr sz="1300"/>
                        <a:t> </a:t>
                      </a:r>
                    </a:p>
                  </a:txBody>
                  <a:tcPr marL="31616" marR="31616" marT="31616" marB="31616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7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73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74" name="Shape 274"/>
          <p:cNvSpPr/>
          <p:nvPr/>
        </p:nvSpPr>
        <p:spPr>
          <a:xfrm>
            <a:off x="355277" y="1449496"/>
            <a:ext cx="11481446" cy="267652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400" b="1"/>
              <a:t>Допълнителни ресурси:</a:t>
            </a:r>
            <a:endParaRPr sz="2400"/>
          </a:p>
          <a:p>
            <a:pPr lvl="0"/>
            <a:r>
              <a:rPr sz="2400"/>
              <a:t>1.Идеи за модели на космически телескопи и сонди, които учениците да построят сами: https://www.esa.int/kids/en/things_to_do   </a:t>
            </a:r>
          </a:p>
          <a:p>
            <a:pPr lvl="0"/>
            <a:r>
              <a:rPr sz="2400"/>
              <a:t>2. Построете и изстреляйте собствена ракета (за ученици до 12 години) http://www.esa.int/Education/Teachers_Corner/Up_up_up_Build_and_launch_your_own_rockets_Teach_with_space_PR23</a:t>
            </a:r>
          </a:p>
          <a:p>
            <a:pPr lvl="0"/>
            <a:endParaRPr sz="240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77" name="image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78" name="image2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79" name="Shape 279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Изводи, проверка на резултатите</a:t>
            </a:r>
          </a:p>
        </p:txBody>
      </p:sp>
      <p:sp>
        <p:nvSpPr>
          <p:cNvPr id="280" name="Shape 280"/>
          <p:cNvSpPr/>
          <p:nvPr/>
        </p:nvSpPr>
        <p:spPr>
          <a:xfrm>
            <a:off x="400956" y="1645512"/>
            <a:ext cx="11685322" cy="32156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2600">
                <a:solidFill>
                  <a:srgbClr val="002060"/>
                </a:solidFill>
              </a:rPr>
              <a:t>Какво следва (Feed Forward)</a:t>
            </a:r>
            <a:r>
              <a:rPr sz="2800">
                <a:solidFill>
                  <a:srgbClr val="002060"/>
                </a:solidFill>
              </a:rPr>
              <a:t>:</a:t>
            </a:r>
            <a:r>
              <a:rPr sz="2100">
                <a:solidFill>
                  <a:srgbClr val="002060"/>
                </a:solidFill>
              </a:rPr>
              <a:t> Базирайте плановете за следващите занятия на базата на представянето на учениците:</a:t>
            </a:r>
          </a:p>
          <a:p>
            <a:pPr lvl="0"/>
            <a:endParaRPr sz="2100">
              <a:solidFill>
                <a:srgbClr val="002060"/>
              </a:solidFill>
            </a:endParaRPr>
          </a:p>
          <a:p>
            <a:pPr marL="171450" lvl="0" indent="-171450">
              <a:buSzPct val="100000"/>
              <a:buChar char="•"/>
            </a:pPr>
            <a:r>
              <a:rPr sz="2100">
                <a:solidFill>
                  <a:srgbClr val="002060"/>
                </a:solidFill>
              </a:rPr>
              <a:t> </a:t>
            </a:r>
            <a:r>
              <a:rPr sz="2100" b="1">
                <a:solidFill>
                  <a:srgbClr val="002060"/>
                </a:solidFill>
              </a:rPr>
              <a:t>Трудност на занятията:</a:t>
            </a:r>
            <a:r>
              <a:rPr sz="2100">
                <a:solidFill>
                  <a:srgbClr val="002060"/>
                </a:solidFill>
              </a:rPr>
              <a:t> в зависимост от това доколко добре учениците са разбрали материала и как са се справили с поставените задачи.</a:t>
            </a:r>
            <a:endParaRPr sz="2800">
              <a:solidFill>
                <a:srgbClr val="002060"/>
              </a:solidFill>
            </a:endParaRPr>
          </a:p>
          <a:p>
            <a:pPr marL="146685" lvl="0" indent="-146685">
              <a:buSzPct val="100000"/>
              <a:buChar char="•"/>
            </a:pPr>
            <a:r>
              <a:rPr sz="2100" b="1">
                <a:solidFill>
                  <a:srgbClr val="002060"/>
                </a:solidFill>
              </a:rPr>
              <a:t>Подход към материала</a:t>
            </a:r>
            <a:r>
              <a:rPr sz="2100">
                <a:solidFill>
                  <a:srgbClr val="002060"/>
                </a:solidFill>
              </a:rPr>
              <a:t>: Какъв е правилният подход, който да помогне за разбиране на материала и изпълнение на поставените задачи.</a:t>
            </a:r>
          </a:p>
          <a:p>
            <a:pPr marL="228600" lvl="0" indent="-228600">
              <a:buSzPct val="100000"/>
              <a:buChar char="•"/>
            </a:pPr>
            <a:r>
              <a:rPr sz="2800" b="1">
                <a:solidFill>
                  <a:srgbClr val="002060"/>
                </a:solidFill>
              </a:rPr>
              <a:t> </a:t>
            </a:r>
            <a:r>
              <a:rPr sz="2100" b="1">
                <a:solidFill>
                  <a:srgbClr val="002060"/>
                </a:solidFill>
              </a:rPr>
              <a:t>Самооценка</a:t>
            </a:r>
            <a:r>
              <a:rPr sz="2100">
                <a:solidFill>
                  <a:srgbClr val="002060"/>
                </a:solidFill>
              </a:rPr>
              <a:t>: самодисциплина, ръководене и контрол на дейностите.</a:t>
            </a:r>
            <a:endParaRPr sz="2800">
              <a:solidFill>
                <a:srgbClr val="002060"/>
              </a:solidFill>
            </a:endParaRPr>
          </a:p>
          <a:p>
            <a:pPr marL="228600" lvl="0" indent="-228600">
              <a:buSzPct val="100000"/>
              <a:buChar char="•"/>
            </a:pPr>
            <a:r>
              <a:rPr sz="2800">
                <a:solidFill>
                  <a:srgbClr val="002060"/>
                </a:solidFill>
              </a:rPr>
              <a:t> </a:t>
            </a:r>
            <a:r>
              <a:rPr sz="2100" b="1">
                <a:solidFill>
                  <a:srgbClr val="002060"/>
                </a:solidFill>
              </a:rPr>
              <a:t>Индивидуален подход</a:t>
            </a:r>
            <a:r>
              <a:rPr sz="2100">
                <a:solidFill>
                  <a:srgbClr val="002060"/>
                </a:solidFill>
              </a:rPr>
              <a:t>: Индивидуални оценки и напътствия.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6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65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70" name="Group 70"/>
          <p:cNvGrpSpPr/>
          <p:nvPr/>
        </p:nvGrpSpPr>
        <p:grpSpPr>
          <a:xfrm>
            <a:off x="1840174" y="3416575"/>
            <a:ext cx="3794184" cy="1768688"/>
            <a:chOff x="-1" y="0"/>
            <a:chExt cx="3794182" cy="176868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86338" y="336122"/>
              <a:ext cx="3707843" cy="1096441"/>
              <a:chOff x="-1" y="-1"/>
              <a:chExt cx="370784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1" y="-1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1" y="109752"/>
                <a:ext cx="3707841" cy="876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0D0D0D"/>
                    </a:solidFill>
                  </a:rPr>
                  <a:t>4.</a:t>
                </a:r>
                <a:r>
                  <a:rPr sz="1900" b="1">
                    <a:solidFill>
                      <a:srgbClr val="FFFFFF"/>
                    </a:solidFill>
                  </a:rPr>
                  <a:t> </a:t>
                </a:r>
                <a:r>
                  <a:rPr sz="1900" b="1"/>
                  <a:t>STARS </a:t>
                </a:r>
                <a:r>
                  <a:rPr lang="" sz="1900" b="1"/>
                  <a:t>Концепция за програма за обучение по астрономия</a:t>
                </a:r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6207689" y="4142306"/>
            <a:ext cx="3830800" cy="965203"/>
            <a:chOff x="0" y="0"/>
            <a:chExt cx="3830799" cy="965201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205740"/>
              <a:ext cx="3783682" cy="553719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>
                <a:defRPr b="1"/>
              </a:lvl1pPr>
            </a:lstStyle>
            <a:p>
              <a:pPr lvl="0">
                <a:defRPr b="0"/>
              </a:pPr>
              <a:r>
                <a:rPr lang="" b="1"/>
                <a:t>Международна онлайн конференция</a:t>
              </a:r>
              <a:r>
                <a:rPr b="1"/>
                <a:t> 2020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733987" y="1504452"/>
            <a:ext cx="3602726" cy="1942345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-1" y="500021"/>
                <a:ext cx="3531263" cy="8769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FFFFFF"/>
                    </a:solidFill>
                  </a:rPr>
                  <a:t>1.</a:t>
                </a:r>
                <a:r>
                  <a:rPr sz="1900">
                    <a:solidFill>
                      <a:srgbClr val="FFFFFF"/>
                    </a:solidFill>
                  </a:rPr>
                  <a:t> </a:t>
                </a:r>
                <a:r>
                  <a:rPr sz="1900" b="1">
                    <a:solidFill>
                      <a:srgbClr val="FFFFFF"/>
                    </a:solidFill>
                  </a:rPr>
                  <a:t>STARS </a:t>
                </a:r>
                <a:r>
                  <a:rPr lang="" sz="1900" b="1">
                    <a:solidFill>
                      <a:srgbClr val="FFFFFF"/>
                    </a:solidFill>
                  </a:rPr>
                  <a:t>Методическо помагало за учители</a:t>
                </a:r>
              </a:p>
              <a:p>
                <a:pPr lvl="0"/>
                <a:r>
                  <a:rPr lang="" sz="1900">
                    <a:solidFill>
                      <a:srgbClr val="FFFFFF"/>
                    </a:solidFill>
                  </a:rPr>
                  <a:t>готови за използване ресурси</a:t>
                </a:r>
                <a:endParaRPr sz="19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267468" y="2203842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0" y="445875"/>
                <a:ext cx="3500019" cy="876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/>
                  <a:t>3.</a:t>
                </a:r>
                <a:r>
                  <a:rPr sz="1900"/>
                  <a:t> </a:t>
                </a:r>
                <a:r>
                  <a:rPr sz="1900" b="1"/>
                  <a:t>STARS </a:t>
                </a:r>
                <a:r>
                  <a:rPr lang="" sz="1900" b="1"/>
                  <a:t>Онлайн платформа</a:t>
                </a:r>
                <a:r>
                  <a:rPr sz="1900" b="1"/>
                  <a:t> </a:t>
                </a:r>
                <a:r>
                  <a:rPr lang="" sz="1900"/>
                  <a:t>с примери за добри практики и възможности за дискусии</a:t>
                </a:r>
                <a:endParaRPr sz="190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534811" y="1843911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-1" y="452849"/>
                <a:ext cx="3289669" cy="8769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040404"/>
                    </a:solidFill>
                  </a:rPr>
                  <a:t>2.</a:t>
                </a:r>
                <a:r>
                  <a:rPr sz="1900">
                    <a:solidFill>
                      <a:srgbClr val="040404"/>
                    </a:solidFill>
                  </a:rPr>
                  <a:t> </a:t>
                </a:r>
                <a:r>
                  <a:rPr sz="1900" b="1"/>
                  <a:t>STARS </a:t>
                </a:r>
                <a:r>
                  <a:rPr lang="" sz="1900" b="1"/>
                  <a:t>Обучителна програма за учители</a:t>
                </a:r>
                <a:endParaRPr sz="1900">
                  <a:solidFill>
                    <a:srgbClr val="FFFFFF"/>
                  </a:solidFill>
                </a:endParaRPr>
              </a:p>
              <a:p>
                <a:pPr lvl="0"/>
                <a:endParaRPr sz="1900"/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642284" y="798515"/>
            <a:ext cx="11685321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STARS project intro</a:t>
            </a:r>
          </a:p>
        </p:txBody>
      </p:sp>
      <p:sp>
        <p:nvSpPr>
          <p:cNvPr id="90" name="Shape 90"/>
          <p:cNvSpPr/>
          <p:nvPr/>
        </p:nvSpPr>
        <p:spPr>
          <a:xfrm>
            <a:off x="982535" y="4775277"/>
            <a:ext cx="3356333" cy="561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project-stars.com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85" name="image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86" name="image2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87" name="Shape 287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Изводи, проверка на резултатите 2</a:t>
            </a:r>
          </a:p>
        </p:txBody>
      </p:sp>
      <p:sp>
        <p:nvSpPr>
          <p:cNvPr id="288" name="Shape 288"/>
          <p:cNvSpPr/>
          <p:nvPr/>
        </p:nvSpPr>
        <p:spPr>
          <a:xfrm>
            <a:off x="261256" y="1698105"/>
            <a:ext cx="11685322" cy="38506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2800">
                <a:solidFill>
                  <a:srgbClr val="002060"/>
                </a:solidFill>
              </a:rPr>
              <a:t>Подготовка: </a:t>
            </a:r>
            <a:r>
              <a:rPr sz="2400">
                <a:solidFill>
                  <a:srgbClr val="002060"/>
                </a:solidFill>
              </a:rPr>
              <a:t>Ясна и добре поставени цели на урока и упражненията. Когато добре разберат крайната цел, учениците по-лесно и ефективно биха се фокусирали над конкретна задача/материал.</a:t>
            </a:r>
            <a:r>
              <a:rPr sz="2800">
                <a:solidFill>
                  <a:srgbClr val="002060"/>
                </a:solidFill>
              </a:rPr>
              <a:t>  </a:t>
            </a:r>
          </a:p>
          <a:p>
            <a:pPr lvl="0"/>
            <a:endParaRPr sz="2800">
              <a:solidFill>
                <a:srgbClr val="002060"/>
              </a:solidFill>
            </a:endParaRPr>
          </a:p>
          <a:p>
            <a:pPr lvl="0"/>
            <a:r>
              <a:rPr sz="2800">
                <a:solidFill>
                  <a:srgbClr val="002060"/>
                </a:solidFill>
              </a:rPr>
              <a:t>Проверка: </a:t>
            </a:r>
            <a:r>
              <a:rPr sz="2300">
                <a:solidFill>
                  <a:srgbClr val="002060"/>
                </a:solidFill>
              </a:rPr>
              <a:t>Как се справих? Индивидуална оценка и отзив от страна на учителя за свършената от ученика работа, които да са конкретно свързани с изпълнението на поставената цел. Да съдържа информация за напредъка (или липсата на такъв) на ученика и да даде напътствия които да помогнат за постигане на целта и доближаване до очаквания стандарт.   </a:t>
            </a:r>
            <a:endParaRPr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9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94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524000" y="637479"/>
            <a:ext cx="9144000" cy="954984"/>
          </a:xfrm>
          <a:prstGeom prst="rect">
            <a:avLst/>
          </a:prstGeom>
        </p:spPr>
        <p:txBody>
          <a:bodyPr>
            <a:normAutofit/>
          </a:bodyPr>
          <a:lstStyle>
            <a:lvl1pPr defTabSz="859790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Модули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</a:t>
            </a: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на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</a:t>
            </a: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проекта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STARS</a:t>
            </a:r>
            <a:endParaRPr sz="4400" dirty="0">
              <a:solidFill>
                <a:srgbClr val="142A9D"/>
              </a:solidFill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81209" y="1749971"/>
            <a:ext cx="11608597" cy="389244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#1 	Съзвездия.					#6 	Галактическа среда.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#2 	Движение на небесните тела.	#7 	Слънцето и звездите.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#3 	Закон на Нютон за гравитацията.	#8 	Галактиката Млечен път и 								            други галактики.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#4 	</a:t>
            </a:r>
            <a:r>
              <a:rPr lang="ru-RU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Изследване</a:t>
            </a:r>
            <a:r>
              <a:rPr lang="ru-R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на Вселената. 		#9 	Вселената.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#5 	Слънчевата система.			#10	Обсерватории.</a:t>
            </a:r>
            <a:r>
              <a:rPr lang="ru-RU" sz="2800" b="1" dirty="0">
                <a:solidFill>
                  <a:srgbClr val="112B93"/>
                </a:solidFill>
                <a:sym typeface="+mn-ea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9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00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1524000" y="637479"/>
            <a:ext cx="9144000" cy="954984"/>
          </a:xfrm>
          <a:prstGeom prst="rect">
            <a:avLst/>
          </a:prstGeom>
        </p:spPr>
        <p:txBody>
          <a:bodyPr lIns="0" tIns="0" rIns="0" bIns="0"/>
          <a:lstStyle>
            <a:lvl1pPr defTabSz="713105">
              <a:defRPr sz="4600">
                <a:solidFill>
                  <a:srgbClr val="142A9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 err="1">
                <a:solidFill>
                  <a:srgbClr val="002060"/>
                </a:solidFill>
              </a:rPr>
              <a:t>Как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са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структурирани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модулите</a:t>
            </a:r>
            <a:endParaRPr sz="4600" dirty="0">
              <a:solidFill>
                <a:srgbClr val="002060"/>
              </a:solidFill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1209" y="1749971"/>
            <a:ext cx="11608597" cy="3892446"/>
          </a:xfrm>
          <a:prstGeom prst="rect">
            <a:avLst/>
          </a:prstGeom>
        </p:spPr>
        <p:txBody>
          <a:bodyPr lIns="0" tIns="0" rIns="0" bIns="0"/>
          <a:lstStyle/>
          <a:p>
            <a:pPr lvl="0" algn="just">
              <a:defRPr sz="1800"/>
            </a:pPr>
            <a:r>
              <a:rPr sz="2400" dirty="0"/>
              <a:t>	</a:t>
            </a:r>
            <a:r>
              <a:rPr sz="2400" dirty="0" err="1">
                <a:solidFill>
                  <a:srgbClr val="002060"/>
                </a:solidFill>
              </a:rPr>
              <a:t>Всеки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модул</a:t>
            </a:r>
            <a:r>
              <a:rPr sz="2400" dirty="0">
                <a:solidFill>
                  <a:srgbClr val="002060"/>
                </a:solidFill>
              </a:rPr>
              <a:t> е </a:t>
            </a:r>
            <a:r>
              <a:rPr sz="2400" dirty="0" err="1">
                <a:solidFill>
                  <a:srgbClr val="002060"/>
                </a:solidFill>
              </a:rPr>
              <a:t>разделен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няколко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теми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  <a:p>
            <a:pPr lvl="0" algn="just">
              <a:defRPr sz="1800"/>
            </a:pPr>
            <a:r>
              <a:rPr sz="2400" dirty="0">
                <a:solidFill>
                  <a:srgbClr val="002060"/>
                </a:solidFill>
              </a:rPr>
              <a:t>	</a:t>
            </a:r>
            <a:r>
              <a:rPr sz="2400" dirty="0" err="1">
                <a:solidFill>
                  <a:srgbClr val="002060"/>
                </a:solidFill>
              </a:rPr>
              <a:t>Всяка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съдържа</a:t>
            </a:r>
            <a:r>
              <a:rPr sz="24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 panose="020B0604020202020204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Кратко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въведение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ключови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думи</a:t>
            </a:r>
            <a:r>
              <a:rPr sz="2400" dirty="0">
                <a:solidFill>
                  <a:srgbClr val="002060"/>
                </a:solidFill>
              </a:rPr>
              <a:t>;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 panose="020B0604020202020204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Теоретична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част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учителя</a:t>
            </a:r>
            <a:r>
              <a:rPr sz="2400" dirty="0">
                <a:solidFill>
                  <a:srgbClr val="002060"/>
                </a:solidFill>
              </a:rPr>
              <a:t> - </a:t>
            </a:r>
            <a:r>
              <a:rPr sz="2400" dirty="0" err="1">
                <a:solidFill>
                  <a:srgbClr val="002060"/>
                </a:solidFill>
              </a:rPr>
              <a:t>дава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базисната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информация</a:t>
            </a:r>
            <a:r>
              <a:rPr sz="2400" dirty="0">
                <a:solidFill>
                  <a:srgbClr val="002060"/>
                </a:solidFill>
              </a:rPr>
              <a:t>, </a:t>
            </a:r>
            <a:r>
              <a:rPr sz="2400" dirty="0" err="1">
                <a:solidFill>
                  <a:srgbClr val="002060"/>
                </a:solidFill>
              </a:rPr>
              <a:t>необходима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подготвяне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урок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тази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тема</a:t>
            </a:r>
            <a:r>
              <a:rPr sz="2400" dirty="0">
                <a:solidFill>
                  <a:srgbClr val="002060"/>
                </a:solidFill>
              </a:rPr>
              <a:t> (в </a:t>
            </a:r>
            <a:r>
              <a:rPr sz="2400" dirty="0" err="1">
                <a:solidFill>
                  <a:srgbClr val="002060"/>
                </a:solidFill>
              </a:rPr>
              <a:t>някои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случаи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линкове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към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допълнители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материали</a:t>
            </a:r>
            <a:r>
              <a:rPr sz="2400" dirty="0">
                <a:solidFill>
                  <a:srgbClr val="002060"/>
                </a:solidFill>
              </a:rPr>
              <a:t> в </a:t>
            </a:r>
            <a:r>
              <a:rPr sz="2400" dirty="0" err="1">
                <a:solidFill>
                  <a:srgbClr val="002060"/>
                </a:solidFill>
              </a:rPr>
              <a:t>интернет</a:t>
            </a:r>
            <a:r>
              <a:rPr sz="2400" dirty="0">
                <a:solidFill>
                  <a:srgbClr val="002060"/>
                </a:solidFill>
              </a:rPr>
              <a:t>).</a:t>
            </a:r>
          </a:p>
          <a:p>
            <a:pPr lvl="0" indent="1130300" algn="just">
              <a:defRPr sz="1800"/>
            </a:pPr>
            <a:r>
              <a:rPr sz="2400" dirty="0">
                <a:solidFill>
                  <a:srgbClr val="002060"/>
                </a:solidFill>
              </a:rPr>
              <a:t>! ТОВА НЕ СА ГОТОВИ УРОЦИ!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 panose="020B0604020202020204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Практически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упражнения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тестове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ученика</a:t>
            </a:r>
            <a:r>
              <a:rPr sz="2400" dirty="0">
                <a:solidFill>
                  <a:srgbClr val="002060"/>
                </a:solidFill>
              </a:rPr>
              <a:t> - (в </a:t>
            </a:r>
            <a:r>
              <a:rPr sz="2400" dirty="0" err="1">
                <a:solidFill>
                  <a:srgbClr val="002060"/>
                </a:solidFill>
              </a:rPr>
              <a:t>повечето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случаи</a:t>
            </a:r>
            <a:r>
              <a:rPr sz="2400" dirty="0">
                <a:solidFill>
                  <a:srgbClr val="002060"/>
                </a:solidFill>
              </a:rPr>
              <a:t>) </a:t>
            </a:r>
            <a:r>
              <a:rPr sz="2400" dirty="0" err="1">
                <a:solidFill>
                  <a:srgbClr val="002060"/>
                </a:solidFill>
              </a:rPr>
              <a:t>готови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ползване</a:t>
            </a:r>
            <a:r>
              <a:rPr sz="2400" dirty="0">
                <a:solidFill>
                  <a:srgbClr val="002060"/>
                </a:solidFill>
              </a:rPr>
              <a:t> в </a:t>
            </a:r>
            <a:r>
              <a:rPr sz="2400" dirty="0" err="1">
                <a:solidFill>
                  <a:srgbClr val="002060"/>
                </a:solidFill>
              </a:rPr>
              <a:t>класната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стая</a:t>
            </a:r>
            <a:r>
              <a:rPr sz="2400" dirty="0">
                <a:solidFill>
                  <a:srgbClr val="002060"/>
                </a:solidFill>
              </a:rPr>
              <a:t>, </a:t>
            </a:r>
            <a:r>
              <a:rPr sz="2400" dirty="0" err="1">
                <a:solidFill>
                  <a:srgbClr val="002060"/>
                </a:solidFill>
              </a:rPr>
              <a:t>придружени</a:t>
            </a:r>
            <a:r>
              <a:rPr sz="2400" dirty="0">
                <a:solidFill>
                  <a:srgbClr val="002060"/>
                </a:solidFill>
              </a:rPr>
              <a:t> с </a:t>
            </a:r>
            <a:r>
              <a:rPr sz="2400" dirty="0" err="1">
                <a:solidFill>
                  <a:srgbClr val="002060"/>
                </a:solidFill>
              </a:rPr>
              <a:t>отговори</a:t>
            </a:r>
            <a:r>
              <a:rPr sz="2400" dirty="0">
                <a:solidFill>
                  <a:srgbClr val="131D84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2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24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5" name="Shape 125"/>
          <p:cNvSpPr/>
          <p:nvPr/>
        </p:nvSpPr>
        <p:spPr>
          <a:xfrm>
            <a:off x="261256" y="836615"/>
            <a:ext cx="11685322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Как да подходим към материала 1</a:t>
            </a:r>
          </a:p>
        </p:txBody>
      </p:sp>
      <p:sp>
        <p:nvSpPr>
          <p:cNvPr id="126" name="Shape 126"/>
          <p:cNvSpPr/>
          <p:nvPr/>
        </p:nvSpPr>
        <p:spPr>
          <a:xfrm>
            <a:off x="170815" y="1588770"/>
            <a:ext cx="11532235" cy="4062730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marL="502285" lvl="0" indent="-502285">
              <a:buClr>
                <a:srgbClr val="002060"/>
              </a:buClr>
              <a:buSzPct val="100000"/>
              <a:buAutoNum type="arabicPeriod"/>
            </a:pPr>
            <a:r>
              <a:rPr sz="2400">
                <a:solidFill>
                  <a:srgbClr val="002060"/>
                </a:solidFill>
              </a:rPr>
              <a:t>Прочетете внимателно теоретичната част за учителя.</a:t>
            </a:r>
          </a:p>
          <a:p>
            <a:pPr lvl="0"/>
            <a:r>
              <a:rPr sz="2400">
                <a:solidFill>
                  <a:srgbClr val="002060"/>
                </a:solidFill>
              </a:rPr>
              <a:t>Ако имате въпроси, потърсете отговор в допълнителните материали в страницата на проекта (http://project-stars.com/?lang=bg) или на други интернет страници.                                                           </a:t>
            </a:r>
          </a:p>
          <a:p>
            <a:pPr lvl="0"/>
            <a:r>
              <a:rPr sz="2400">
                <a:solidFill>
                  <a:srgbClr val="002060"/>
                </a:solidFill>
              </a:rPr>
              <a:t>	</a:t>
            </a:r>
            <a:r>
              <a:rPr sz="240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  <a:p>
            <a:pPr lvl="0">
              <a:buClr>
                <a:srgbClr val="002163"/>
              </a:buClr>
            </a:pPr>
            <a:r>
              <a:rPr lang="en-US" sz="2400">
                <a:solidFill>
                  <a:srgbClr val="002163"/>
                </a:solidFill>
                <a:sym typeface="+mn-ea"/>
              </a:rPr>
              <a:t>3. </a:t>
            </a:r>
            <a:r>
              <a:rPr sz="2400">
                <a:solidFill>
                  <a:srgbClr val="002163"/>
                </a:solidFill>
                <a:sym typeface="+mn-ea"/>
              </a:rPr>
              <a:t>При подготовка на теоретичната част:</a:t>
            </a:r>
            <a:endParaRPr sz="2400">
              <a:solidFill>
                <a:srgbClr val="002163"/>
              </a:solidFill>
            </a:endParaRPr>
          </a:p>
          <a:p>
            <a:pPr lvl="0"/>
            <a:r>
              <a:rPr sz="2400">
                <a:solidFill>
                  <a:srgbClr val="002163"/>
                </a:solidFill>
                <a:sym typeface="+mn-ea"/>
              </a:rPr>
              <a:t>Тематиката, разисквана в този модул е сред най-интересните и вълнуващи области на астрофизиката, но същевременно и най-сложната. </a:t>
            </a:r>
            <a:endParaRPr sz="2400">
              <a:solidFill>
                <a:srgbClr val="002163"/>
              </a:solidFill>
            </a:endParaRPr>
          </a:p>
          <a:p>
            <a:pPr lvl="0"/>
            <a:r>
              <a:rPr sz="2400">
                <a:solidFill>
                  <a:srgbClr val="002163"/>
                </a:solidFill>
                <a:sym typeface="+mn-ea"/>
              </a:rPr>
              <a:t>Тук се въвеждат основни закони, теории и понятия, които са ключови за разбиране на фундаментални постулати за възникването и еволюцията на Вселената. </a:t>
            </a:r>
            <a:endParaRPr sz="2400">
              <a:solidFill>
                <a:srgbClr val="F22D25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36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37" name="Shape 137"/>
          <p:cNvSpPr/>
          <p:nvPr/>
        </p:nvSpPr>
        <p:spPr>
          <a:xfrm>
            <a:off x="527956" y="760415"/>
            <a:ext cx="11685321" cy="67691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 algn="ctr"/>
            <a:r>
              <a:rPr sz="4400" u="sng">
                <a:solidFill>
                  <a:srgbClr val="002060"/>
                </a:solidFill>
              </a:rPr>
              <a:t>Как да подходим към материала </a:t>
            </a:r>
            <a:r>
              <a:rPr lang="" sz="4400" u="sng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38" name="Shape 138"/>
          <p:cNvSpPr/>
          <p:nvPr/>
        </p:nvSpPr>
        <p:spPr>
          <a:xfrm>
            <a:off x="496747" y="1486760"/>
            <a:ext cx="11198506" cy="368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424815" lvl="0" indent="-424815">
              <a:buClr>
                <a:srgbClr val="002060"/>
              </a:buClr>
              <a:buSzPct val="100000"/>
              <a:buAutoNum type="arabicPeriod" startAt="4"/>
            </a:pPr>
            <a:r>
              <a:rPr sz="2200">
                <a:solidFill>
                  <a:srgbClr val="002060"/>
                </a:solidFill>
              </a:rPr>
              <a:t>Прочетете внимателно практическите упражнения и отговорите към тях.</a:t>
            </a:r>
          </a:p>
          <a:p>
            <a:pPr lvl="0"/>
            <a:endParaRPr sz="2400">
              <a:solidFill>
                <a:srgbClr val="002060"/>
              </a:solidFill>
            </a:endParaRPr>
          </a:p>
          <a:p>
            <a:pPr marL="424815" lvl="0" indent="-424815">
              <a:buClr>
                <a:srgbClr val="002060"/>
              </a:buClr>
              <a:buSzPct val="100000"/>
              <a:buAutoNum type="arabicPeriod" startAt="5"/>
            </a:pPr>
            <a:r>
              <a:rPr sz="2200">
                <a:solidFill>
                  <a:srgbClr val="002060"/>
                </a:solidFill>
              </a:rPr>
              <a:t>Ако имате въпроси, потърсете отговор в допълнителните материали и/или в страницата на проекта (http://project-stars.com/?lang=bg) или на други интернет страници.                        </a:t>
            </a:r>
            <a:r>
              <a:rPr sz="220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  <a:p>
            <a:pPr lvl="0"/>
            <a:endParaRPr sz="2400">
              <a:solidFill>
                <a:srgbClr val="002163"/>
              </a:solidFill>
            </a:endParaRPr>
          </a:p>
          <a:p>
            <a:pPr marL="424815" lvl="0" indent="-424815">
              <a:buClr>
                <a:srgbClr val="002163"/>
              </a:buClr>
              <a:buSzPct val="100000"/>
              <a:buAutoNum type="arabicPeriod" startAt="6"/>
            </a:pPr>
            <a:r>
              <a:rPr sz="2200">
                <a:solidFill>
                  <a:srgbClr val="002163"/>
                </a:solidFill>
              </a:rPr>
              <a:t>В зависимост от Вашата теоретична част, подберете практически упражнения за илюстриране на материала, който сте подбрали. Може да потърсите други упражнения в </a:t>
            </a:r>
            <a:r>
              <a:rPr sz="2200">
                <a:solidFill>
                  <a:srgbClr val="002060"/>
                </a:solidFill>
              </a:rPr>
              <a:t>допълнителните материали и/или в страницата на проекта (http://project-stars.com/?lang=bg) или на други интернет страници.                                                           </a:t>
            </a:r>
            <a:r>
              <a:rPr sz="220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4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42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43" name="Shape 143"/>
          <p:cNvSpPr/>
          <p:nvPr/>
        </p:nvSpPr>
        <p:spPr>
          <a:xfrm>
            <a:off x="527956" y="760415"/>
            <a:ext cx="11685321" cy="67691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 algn="ctr"/>
            <a:r>
              <a:rPr sz="4400" u="sng">
                <a:solidFill>
                  <a:srgbClr val="002060"/>
                </a:solidFill>
              </a:rPr>
              <a:t>Как да подходим към материала </a:t>
            </a:r>
            <a:r>
              <a:rPr lang="" sz="4400" u="sng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44" name="Shape 144"/>
          <p:cNvSpPr/>
          <p:nvPr/>
        </p:nvSpPr>
        <p:spPr>
          <a:xfrm>
            <a:off x="496747" y="1486760"/>
            <a:ext cx="11198506" cy="3987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424815" lvl="0" indent="-424815">
              <a:buClr>
                <a:srgbClr val="002060"/>
              </a:buClr>
              <a:buSzPct val="100000"/>
              <a:buAutoNum type="arabicPeriod" startAt="7"/>
            </a:pPr>
            <a:r>
              <a:rPr sz="2200">
                <a:solidFill>
                  <a:srgbClr val="002060"/>
                </a:solidFill>
              </a:rPr>
              <a:t>Имайте предвид, че за някои от упражненията се изискват допълнителни материали, които едва ли са в наличност в класната стая. За тях, предварително трябва да се подготвите - или Вие да ги снабдите, или да предупредите учениците да ги приготвят отнапред!</a:t>
            </a:r>
          </a:p>
          <a:p>
            <a:pPr lvl="0"/>
            <a:endParaRPr sz="2200">
              <a:solidFill>
                <a:srgbClr val="002060"/>
              </a:solidFill>
            </a:endParaRPr>
          </a:p>
          <a:p>
            <a:pPr marL="424815" lvl="0" indent="-424815">
              <a:buClr>
                <a:srgbClr val="002060"/>
              </a:buClr>
              <a:buSzPct val="100000"/>
              <a:buAutoNum type="arabicPeriod" startAt="8"/>
            </a:pPr>
            <a:r>
              <a:rPr sz="2200">
                <a:solidFill>
                  <a:srgbClr val="002060"/>
                </a:solidFill>
              </a:rPr>
              <a:t>Препоръчваме да изпробвате избраните упражнения и да направите собствена преценка за сложността и необходимото за изпълнение време. Ако прецените, можете да правите промени, съкращение, улеснение и т.н. на упражненията, стига това да не нарушава физическия смисъл на заданията.</a:t>
            </a:r>
          </a:p>
          <a:p>
            <a:pPr lvl="0"/>
            <a:endParaRPr sz="2400">
              <a:solidFill>
                <a:srgbClr val="002163"/>
              </a:solidFill>
            </a:endParaRPr>
          </a:p>
          <a:p>
            <a:pPr marL="424815" lvl="0" indent="-424815">
              <a:buClr>
                <a:srgbClr val="002163"/>
              </a:buClr>
              <a:buSzPct val="100000"/>
              <a:buAutoNum type="arabicPeriod" startAt="9"/>
            </a:pPr>
            <a:r>
              <a:rPr sz="2200">
                <a:solidFill>
                  <a:srgbClr val="002163"/>
                </a:solidFill>
              </a:rPr>
              <a:t>По ваша преценка, можете да дадете накои от упражненията (или част от тях) за домашно - да се направи предварителна подготовка, или да се довърши вкъщи.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0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06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7" name="Shape 107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Теоретично съдържаниe</a:t>
            </a:r>
          </a:p>
        </p:txBody>
      </p:sp>
      <p:sp>
        <p:nvSpPr>
          <p:cNvPr id="108" name="Shape 108"/>
          <p:cNvSpPr/>
          <p:nvPr/>
        </p:nvSpPr>
        <p:spPr>
          <a:xfrm>
            <a:off x="249958" y="1628178"/>
            <a:ext cx="11685322" cy="3926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600" b="1">
                <a:solidFill>
                  <a:srgbClr val="002060"/>
                </a:solidFill>
              </a:rPr>
              <a:t>1. Вселената:</a:t>
            </a:r>
            <a:endParaRPr b="1"/>
          </a:p>
          <a:p>
            <a:pPr lvl="0"/>
            <a:r>
              <a:t>	</a:t>
            </a:r>
            <a:r>
              <a:rPr sz="3100">
                <a:solidFill>
                  <a:srgbClr val="002060"/>
                </a:solidFill>
              </a:rPr>
              <a:t>1.1 Що е Вселена?</a:t>
            </a:r>
            <a:r>
              <a:rPr sz="28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Исторически идеи. Вселена и Космос. Съвременни представи.</a:t>
            </a:r>
            <a:endParaRPr sz="2800">
              <a:solidFill>
                <a:srgbClr val="002060"/>
              </a:solidFill>
            </a:endParaRPr>
          </a:p>
          <a:p>
            <a:pPr lvl="0"/>
            <a:r>
              <a:rPr sz="2800">
                <a:solidFill>
                  <a:srgbClr val="002060"/>
                </a:solidFill>
              </a:rPr>
              <a:t>	</a:t>
            </a:r>
            <a:r>
              <a:rPr sz="3200">
                <a:solidFill>
                  <a:srgbClr val="002060"/>
                </a:solidFill>
              </a:rPr>
              <a:t>1.2 Космология.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Космологията като наука. Закон на Хъбъл. Космологичен принцип.</a:t>
            </a:r>
          </a:p>
          <a:p>
            <a:pPr lvl="0"/>
            <a:r>
              <a:rPr sz="2400">
                <a:solidFill>
                  <a:srgbClr val="002060"/>
                </a:solidFill>
              </a:rPr>
              <a:t>	</a:t>
            </a:r>
            <a:r>
              <a:rPr sz="3200">
                <a:solidFill>
                  <a:srgbClr val="002060"/>
                </a:solidFill>
              </a:rPr>
              <a:t>1.3 Големият взрив.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Съвременни възгледи за възникването на Вселената чрез Големия взрив. Началото. Понятие за време. Проблемът с центъра и безкрайността на Вселената.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1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12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13" name="Shape 113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Теоретично съдържаниe</a:t>
            </a:r>
          </a:p>
        </p:txBody>
      </p:sp>
      <p:sp>
        <p:nvSpPr>
          <p:cNvPr id="114" name="Shape 114"/>
          <p:cNvSpPr/>
          <p:nvPr/>
        </p:nvSpPr>
        <p:spPr>
          <a:xfrm>
            <a:off x="261256" y="2033444"/>
            <a:ext cx="11685322" cy="25552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200"/>
              <a:t>	</a:t>
            </a:r>
            <a:r>
              <a:rPr sz="3200">
                <a:solidFill>
                  <a:srgbClr val="002060"/>
                </a:solidFill>
              </a:rPr>
              <a:t>1.4 Микровълново фоново излъчване.</a:t>
            </a:r>
            <a:r>
              <a:rPr sz="3600">
                <a:solidFill>
                  <a:srgbClr val="002060"/>
                </a:solidFill>
              </a:rPr>
              <a:t>	</a:t>
            </a:r>
            <a:r>
              <a:rPr sz="2400">
                <a:solidFill>
                  <a:srgbClr val="002060"/>
                </a:solidFill>
              </a:rPr>
              <a:t>Откриване на реликтовото излъчване. Характеристики.</a:t>
            </a:r>
          </a:p>
          <a:p>
            <a:pPr lvl="0"/>
            <a:r>
              <a:rPr sz="2400">
                <a:solidFill>
                  <a:srgbClr val="002060"/>
                </a:solidFill>
              </a:rPr>
              <a:t>	</a:t>
            </a:r>
            <a:r>
              <a:rPr sz="3200">
                <a:solidFill>
                  <a:srgbClr val="002060"/>
                </a:solidFill>
              </a:rPr>
              <a:t>1.5 Бъдеще на Вселената. </a:t>
            </a:r>
            <a:r>
              <a:rPr sz="2500">
                <a:solidFill>
                  <a:srgbClr val="002060"/>
                </a:solidFill>
              </a:rPr>
              <a:t>Възможни сценарии. „Тъмна материя“ и „Тъмна енергия“.</a:t>
            </a:r>
          </a:p>
          <a:p>
            <a:pPr lvl="0"/>
            <a:endParaRPr sz="25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2690</Words>
  <Application>Microsoft Office PowerPoint</Application>
  <PresentationFormat>Širokouhlá</PresentationFormat>
  <Paragraphs>238</Paragraphs>
  <Slides>20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9" baseType="lpstr">
      <vt:lpstr>Arial</vt:lpstr>
      <vt:lpstr>Avenir Roman</vt:lpstr>
      <vt:lpstr>Calibri</vt:lpstr>
      <vt:lpstr>Calibri Light</vt:lpstr>
      <vt:lpstr>Franklin Gothic Book</vt:lpstr>
      <vt:lpstr>Times New Roman</vt:lpstr>
      <vt:lpstr>Verdana</vt:lpstr>
      <vt:lpstr>Verdana Bold</vt:lpstr>
      <vt:lpstr>Default</vt:lpstr>
      <vt:lpstr>Prezentácia programu PowerPoint</vt:lpstr>
      <vt:lpstr>Prezentácia programu PowerPoint</vt:lpstr>
      <vt:lpstr>Модули на проекта STARS</vt:lpstr>
      <vt:lpstr>Как са структурирани модулите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Andrea</cp:lastModifiedBy>
  <cp:revision>15</cp:revision>
  <dcterms:created xsi:type="dcterms:W3CDTF">2020-09-12T07:02:53Z</dcterms:created>
  <dcterms:modified xsi:type="dcterms:W3CDTF">2020-10-13T20:38:48Z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1033-11.1.0.9615</vt:lpwstr>
  </property>
</Properties>
</file>