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379" r:id="rId4"/>
    <p:sldId id="294" r:id="rId5"/>
    <p:sldId id="295" r:id="rId6"/>
    <p:sldId id="297" r:id="rId7"/>
    <p:sldId id="298" r:id="rId8"/>
    <p:sldId id="260" r:id="rId9"/>
    <p:sldId id="261" r:id="rId10"/>
    <p:sldId id="267" r:id="rId11"/>
    <p:sldId id="269" r:id="rId12"/>
    <p:sldId id="270" r:id="rId13"/>
    <p:sldId id="271" r:id="rId14"/>
    <p:sldId id="272" r:id="rId15"/>
    <p:sldId id="288" r:id="rId16"/>
    <p:sldId id="291" r:id="rId17"/>
    <p:sldId id="292" r:id="rId18"/>
  </p:sldIdLst>
  <p:sldSz cx="12192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æ·±è²æ ·å¼ 1 - å¼ºè°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C3C2611-4C71-4FC5-86AE-919BDF0F9419}" styleName="">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11T12:59:08.613" idx="2">
    <p:pos x="10" y="10"/>
    <p:text>add slides 5, 6, 7as in previous modules</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9-11T13:05:01.429" idx="3">
    <p:pos x="10" y="10"/>
    <p:text>This is again different: What is universe is not market, I have chcanged it based on slovak version of methodology, chcange it pls also in Bulgarian. Thanks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pPr lvl="0"/>
            <a:endParaRPr/>
          </a:p>
        </p:txBody>
      </p:sp>
      <p:sp>
        <p:nvSpPr>
          <p:cNvPr id="243" name="Shape 243"/>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prstGeom prst="rect">
            <a:avLst/>
          </a:prstGeom>
        </p:spPr>
        <p:txBody>
          <a:bodyPr/>
          <a:lstStyle/>
          <a:p>
            <a:pPr lvl="0"/>
            <a:endParaRPr/>
          </a:p>
        </p:txBody>
      </p:sp>
      <p:sp>
        <p:nvSpPr>
          <p:cNvPr id="251" name="Shape 251"/>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hasCustomPrompt="1"/>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hasCustomPrompt="1"/>
          </p:nvPr>
        </p:nvSpPr>
        <p:spPr>
          <a:xfrm>
            <a:off x="1524000" y="3602037"/>
            <a:ext cx="9144000" cy="32559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adpis a zvislý text">
    <p:spTree>
      <p:nvGrpSpPr>
        <p:cNvPr id="1" name=""/>
        <p:cNvGrpSpPr/>
        <p:nvPr/>
      </p:nvGrpSpPr>
      <p:grpSpPr>
        <a:xfrm>
          <a:off x="0" y="0"/>
          <a:ext cx="0" cy="0"/>
          <a:chOff x="0" y="0"/>
          <a:chExt cx="0" cy="0"/>
        </a:xfrm>
      </p:grpSpPr>
      <p:sp>
        <p:nvSpPr>
          <p:cNvPr id="39" name="Shape 39"/>
          <p:cNvSpPr>
            <a:spLocks noGrp="1"/>
          </p:cNvSpPr>
          <p:nvPr>
            <p:ph type="title" hasCustomPrompt="1"/>
          </p:nvPr>
        </p:nvSpPr>
        <p:spPr>
          <a:prstGeom prst="rect">
            <a:avLst/>
          </a:prstGeom>
        </p:spPr>
        <p:txBody>
          <a:bodyPr/>
          <a:lstStyle/>
          <a:p>
            <a:pPr lvl="0">
              <a:defRPr sz="1800"/>
            </a:pPr>
            <a:r>
              <a:rPr sz="4400"/>
              <a:t>Title Text</a:t>
            </a:r>
          </a:p>
        </p:txBody>
      </p:sp>
      <p:sp>
        <p:nvSpPr>
          <p:cNvPr id="40" name="Shape 40"/>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vislý nadpis a text">
    <p:spTree>
      <p:nvGrpSpPr>
        <p:cNvPr id="1" name=""/>
        <p:cNvGrpSpPr/>
        <p:nvPr/>
      </p:nvGrpSpPr>
      <p:grpSpPr>
        <a:xfrm>
          <a:off x="0" y="0"/>
          <a:ext cx="0" cy="0"/>
          <a:chOff x="0" y="0"/>
          <a:chExt cx="0" cy="0"/>
        </a:xfrm>
      </p:grpSpPr>
      <p:sp>
        <p:nvSpPr>
          <p:cNvPr id="43" name="Shape 43"/>
          <p:cNvSpPr>
            <a:spLocks noGrp="1"/>
          </p:cNvSpPr>
          <p:nvPr>
            <p:ph type="title" hasCustomPrompt="1"/>
          </p:nvPr>
        </p:nvSpPr>
        <p:spPr>
          <a:xfrm>
            <a:off x="8724900" y="0"/>
            <a:ext cx="2628900" cy="6542088"/>
          </a:xfrm>
          <a:prstGeom prst="rect">
            <a:avLst/>
          </a:prstGeom>
        </p:spPr>
        <p:txBody>
          <a:bodyPr/>
          <a:lstStyle/>
          <a:p>
            <a:pPr lvl="0">
              <a:defRPr sz="1800"/>
            </a:pPr>
            <a:r>
              <a:rPr sz="4400"/>
              <a:t>Title Text</a:t>
            </a:r>
          </a:p>
        </p:txBody>
      </p:sp>
      <p:sp>
        <p:nvSpPr>
          <p:cNvPr id="44" name="Shape 44"/>
          <p:cNvSpPr>
            <a:spLocks noGrp="1"/>
          </p:cNvSpPr>
          <p:nvPr>
            <p:ph type="body" idx="1" hasCustomPrompt="1"/>
          </p:nvPr>
        </p:nvSpPr>
        <p:spPr>
          <a:xfrm>
            <a:off x="838200" y="365125"/>
            <a:ext cx="7734300" cy="64928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47" name="Shape 47"/>
          <p:cNvSpPr>
            <a:spLocks noGrp="1"/>
          </p:cNvSpPr>
          <p:nvPr>
            <p:ph type="title" hasCustomPrompt="1"/>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48" name="Shape 48"/>
          <p:cNvSpPr>
            <a:spLocks noGrp="1"/>
          </p:cNvSpPr>
          <p:nvPr>
            <p:ph type="body" idx="1" hasCustomPrompt="1"/>
          </p:nvPr>
        </p:nvSpPr>
        <p:spPr>
          <a:xfrm>
            <a:off x="1524000" y="3602037"/>
            <a:ext cx="9144000" cy="3255963"/>
          </a:xfrm>
          <a:prstGeom prst="rect">
            <a:avLst/>
          </a:prstGeom>
        </p:spPr>
        <p:txBody>
          <a:bodyPr lIns="0" tIns="0" rIns="0" bIns="0"/>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49" name="Shape 49"/>
          <p:cNvSpPr>
            <a:spLocks noGrp="1"/>
          </p:cNvSpPr>
          <p:nvPr>
            <p:ph type="sldNum" sz="quarter" idx="2"/>
          </p:nvPr>
        </p:nvSpPr>
        <p:spPr>
          <a:xfrm>
            <a:off x="8610600" y="6404291"/>
            <a:ext cx="2743200" cy="269241"/>
          </a:xfrm>
          <a:prstGeom prst="rect">
            <a:avLst/>
          </a:prstGeom>
        </p:spPr>
        <p:txBody>
          <a:bodyPr lIns="0" tIns="0" rIns="0" bIns="0"/>
          <a:lstStyle/>
          <a:p>
            <a:pPr lvl="0"/>
            <a:fld id="{86CB4B4D-7CA3-9044-876B-883B54F8677D}" type="slidenum">
              <a:r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51" name="Shape 51"/>
          <p:cNvSpPr>
            <a:spLocks noGrp="1"/>
          </p:cNvSpPr>
          <p:nvPr>
            <p:ph type="title" hasCustomPrompt="1"/>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52" name="Shape 52"/>
          <p:cNvSpPr>
            <a:spLocks noGrp="1"/>
          </p:cNvSpPr>
          <p:nvPr>
            <p:ph type="body" idx="1" hasCustomPrompt="1"/>
          </p:nvPr>
        </p:nvSpPr>
        <p:spPr>
          <a:xfrm>
            <a:off x="1524000" y="3602037"/>
            <a:ext cx="9144000" cy="3255963"/>
          </a:xfrm>
          <a:prstGeom prst="rect">
            <a:avLst/>
          </a:prstGeom>
        </p:spPr>
        <p:txBody>
          <a:bodyPr lIns="0" tIns="0" rIns="0" bIns="0"/>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53" name="Shape 53"/>
          <p:cNvSpPr>
            <a:spLocks noGrp="1"/>
          </p:cNvSpPr>
          <p:nvPr>
            <p:ph type="sldNum" sz="quarter" idx="2"/>
          </p:nvPr>
        </p:nvSpPr>
        <p:spPr>
          <a:prstGeom prst="rect">
            <a:avLst/>
          </a:prstGeom>
        </p:spPr>
        <p:txBody>
          <a:bodyPr lIns="0" tIns="0" rIns="0" bIns="0"/>
          <a:lstStyle/>
          <a:p>
            <a:pPr lvl="0"/>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10" name="Shape 10"/>
          <p:cNvSpPr>
            <a:spLocks noGrp="1"/>
          </p:cNvSpPr>
          <p:nvPr>
            <p:ph type="title" hasCustomPrompt="1"/>
          </p:nvPr>
        </p:nvSpPr>
        <p:spPr>
          <a:prstGeom prst="rect">
            <a:avLst/>
          </a:prstGeom>
        </p:spPr>
        <p:txBody>
          <a:bodyPr/>
          <a:lstStyle/>
          <a:p>
            <a:pPr lvl="0">
              <a:defRPr sz="1800"/>
            </a:pPr>
            <a:r>
              <a:rPr sz="4400"/>
              <a:t>Title Text</a:t>
            </a:r>
          </a:p>
        </p:txBody>
      </p:sp>
      <p:sp>
        <p:nvSpPr>
          <p:cNvPr id="11" name="Shape 11"/>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Hlavička sekcie">
    <p:spTree>
      <p:nvGrpSpPr>
        <p:cNvPr id="1" name=""/>
        <p:cNvGrpSpPr/>
        <p:nvPr/>
      </p:nvGrpSpPr>
      <p:grpSpPr>
        <a:xfrm>
          <a:off x="0" y="0"/>
          <a:ext cx="0" cy="0"/>
          <a:chOff x="0" y="0"/>
          <a:chExt cx="0" cy="0"/>
        </a:xfrm>
      </p:grpSpPr>
      <p:sp>
        <p:nvSpPr>
          <p:cNvPr id="14" name="Shape 14"/>
          <p:cNvSpPr>
            <a:spLocks noGrp="1"/>
          </p:cNvSpPr>
          <p:nvPr>
            <p:ph type="title" hasCustomPrompt="1"/>
          </p:nvPr>
        </p:nvSpPr>
        <p:spPr>
          <a:xfrm>
            <a:off x="831850" y="0"/>
            <a:ext cx="10515600" cy="4562475"/>
          </a:xfrm>
          <a:prstGeom prst="rect">
            <a:avLst/>
          </a:prstGeom>
        </p:spPr>
        <p:txBody>
          <a:bodyPr anchor="b"/>
          <a:lstStyle>
            <a:lvl1pPr>
              <a:defRPr sz="6000"/>
            </a:lvl1pPr>
          </a:lstStyle>
          <a:p>
            <a:pPr lvl="0">
              <a:defRPr sz="1800"/>
            </a:pPr>
            <a:r>
              <a:rPr sz="6000"/>
              <a:t>Title Text</a:t>
            </a:r>
          </a:p>
        </p:txBody>
      </p:sp>
      <p:sp>
        <p:nvSpPr>
          <p:cNvPr id="15" name="Shape 15"/>
          <p:cNvSpPr>
            <a:spLocks noGrp="1"/>
          </p:cNvSpPr>
          <p:nvPr>
            <p:ph type="body" idx="1" hasCustomPrompt="1"/>
          </p:nvPr>
        </p:nvSpPr>
        <p:spPr>
          <a:xfrm>
            <a:off x="831850" y="4589462"/>
            <a:ext cx="10515600" cy="226853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18" name="Shape 18"/>
          <p:cNvSpPr>
            <a:spLocks noGrp="1"/>
          </p:cNvSpPr>
          <p:nvPr>
            <p:ph type="title" hasCustomPrompt="1"/>
          </p:nvPr>
        </p:nvSpPr>
        <p:spPr>
          <a:prstGeom prst="rect">
            <a:avLst/>
          </a:prstGeom>
        </p:spPr>
        <p:txBody>
          <a:bodyPr/>
          <a:lstStyle/>
          <a:p>
            <a:pPr lvl="0">
              <a:defRPr sz="1800"/>
            </a:pPr>
            <a:r>
              <a:rPr sz="4400"/>
              <a:t>Title Text</a:t>
            </a:r>
          </a:p>
        </p:txBody>
      </p:sp>
      <p:sp>
        <p:nvSpPr>
          <p:cNvPr id="19" name="Shape 19"/>
          <p:cNvSpPr>
            <a:spLocks noGrp="1"/>
          </p:cNvSpPr>
          <p:nvPr>
            <p:ph type="body" idx="1" hasCustomPrompt="1"/>
          </p:nvPr>
        </p:nvSpPr>
        <p:spPr>
          <a:xfrm>
            <a:off x="838200" y="1825625"/>
            <a:ext cx="5181600" cy="50323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ovnanie">
    <p:spTree>
      <p:nvGrpSpPr>
        <p:cNvPr id="1" name=""/>
        <p:cNvGrpSpPr/>
        <p:nvPr/>
      </p:nvGrpSpPr>
      <p:grpSpPr>
        <a:xfrm>
          <a:off x="0" y="0"/>
          <a:ext cx="0" cy="0"/>
          <a:chOff x="0" y="0"/>
          <a:chExt cx="0" cy="0"/>
        </a:xfrm>
      </p:grpSpPr>
      <p:sp>
        <p:nvSpPr>
          <p:cNvPr id="22" name="Shape 22"/>
          <p:cNvSpPr>
            <a:spLocks noGrp="1"/>
          </p:cNvSpPr>
          <p:nvPr>
            <p:ph type="title" hasCustomPrompt="1"/>
          </p:nvPr>
        </p:nvSpPr>
        <p:spPr>
          <a:xfrm>
            <a:off x="839787" y="365125"/>
            <a:ext cx="10515601" cy="1325563"/>
          </a:xfrm>
          <a:prstGeom prst="rect">
            <a:avLst/>
          </a:prstGeom>
        </p:spPr>
        <p:txBody>
          <a:bodyPr/>
          <a:lstStyle/>
          <a:p>
            <a:pPr lvl="0">
              <a:defRPr sz="1800"/>
            </a:pPr>
            <a:r>
              <a:rPr sz="4400"/>
              <a:t>Title Text</a:t>
            </a:r>
          </a:p>
        </p:txBody>
      </p:sp>
      <p:sp>
        <p:nvSpPr>
          <p:cNvPr id="23" name="Shape 23"/>
          <p:cNvSpPr>
            <a:spLocks noGrp="1"/>
          </p:cNvSpPr>
          <p:nvPr>
            <p:ph type="body" idx="1" hasCustomPrompt="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Len nadpis">
    <p:spTree>
      <p:nvGrpSpPr>
        <p:cNvPr id="1" name=""/>
        <p:cNvGrpSpPr/>
        <p:nvPr/>
      </p:nvGrpSpPr>
      <p:grpSpPr>
        <a:xfrm>
          <a:off x="0" y="0"/>
          <a:ext cx="0" cy="0"/>
          <a:chOff x="0" y="0"/>
          <a:chExt cx="0" cy="0"/>
        </a:xfrm>
      </p:grpSpPr>
      <p:sp>
        <p:nvSpPr>
          <p:cNvPr id="26" name="Shape 26"/>
          <p:cNvSpPr>
            <a:spLocks noGrp="1"/>
          </p:cNvSpPr>
          <p:nvPr>
            <p:ph type="title" hasCustomPrompt="1"/>
          </p:nvPr>
        </p:nvSpPr>
        <p:spPr>
          <a:xfrm>
            <a:off x="838200" y="365125"/>
            <a:ext cx="10515600" cy="1325563"/>
          </a:xfrm>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rázdna">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sah s popisom">
    <p:spTree>
      <p:nvGrpSpPr>
        <p:cNvPr id="1" name=""/>
        <p:cNvGrpSpPr/>
        <p:nvPr/>
      </p:nvGrpSpPr>
      <p:grpSpPr>
        <a:xfrm>
          <a:off x="0" y="0"/>
          <a:ext cx="0" cy="0"/>
          <a:chOff x="0" y="0"/>
          <a:chExt cx="0" cy="0"/>
        </a:xfrm>
      </p:grpSpPr>
      <p:sp>
        <p:nvSpPr>
          <p:cNvPr id="31" name="Shape 31"/>
          <p:cNvSpPr>
            <a:spLocks noGrp="1"/>
          </p:cNvSpPr>
          <p:nvPr>
            <p:ph type="title" hasCustomPrompt="1"/>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2" name="Shape 32"/>
          <p:cNvSpPr>
            <a:spLocks noGrp="1"/>
          </p:cNvSpPr>
          <p:nvPr>
            <p:ph type="body" idx="1" hasCustomPrompt="1"/>
          </p:nvPr>
        </p:nvSpPr>
        <p:spPr>
          <a:xfrm>
            <a:off x="5183187" y="987425"/>
            <a:ext cx="6172201" cy="5870575"/>
          </a:xfrm>
          <a:prstGeom prst="rect">
            <a:avLst/>
          </a:prstGeom>
        </p:spPr>
        <p:txBody>
          <a:bodyPr/>
          <a:lstStyle>
            <a:lvl1pPr>
              <a:defRPr sz="3200"/>
            </a:lvl1pPr>
            <a:lvl2pPr marL="718185" indent="-260985">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ázok s popisom">
    <p:spTree>
      <p:nvGrpSpPr>
        <p:cNvPr id="1" name=""/>
        <p:cNvGrpSpPr/>
        <p:nvPr/>
      </p:nvGrpSpPr>
      <p:grpSpPr>
        <a:xfrm>
          <a:off x="0" y="0"/>
          <a:ext cx="0" cy="0"/>
          <a:chOff x="0" y="0"/>
          <a:chExt cx="0" cy="0"/>
        </a:xfrm>
      </p:grpSpPr>
      <p:sp>
        <p:nvSpPr>
          <p:cNvPr id="35" name="Shape 35"/>
          <p:cNvSpPr>
            <a:spLocks noGrp="1"/>
          </p:cNvSpPr>
          <p:nvPr>
            <p:ph type="title" hasCustomPrompt="1"/>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6" name="Shape 36"/>
          <p:cNvSpPr>
            <a:spLocks noGrp="1"/>
          </p:cNvSpPr>
          <p:nvPr>
            <p:ph type="body" idx="1" hasCustomPrompt="1"/>
          </p:nvPr>
        </p:nvSpPr>
        <p:spPr>
          <a:xfrm>
            <a:off x="839787" y="2057400"/>
            <a:ext cx="3932239" cy="480060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7"/>
            <a:ext cx="10515600" cy="1595439"/>
          </a:xfrm>
          <a:prstGeom prst="rect">
            <a:avLst/>
          </a:prstGeom>
          <a:ln w="12700">
            <a:miter lim="400000"/>
          </a:ln>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838200" y="1825625"/>
            <a:ext cx="10515600" cy="5032375"/>
          </a:xfrm>
          <a:prstGeom prst="rect">
            <a:avLst/>
          </a:prstGeom>
          <a:ln w="12700">
            <a:miter lim="400000"/>
          </a:ln>
        </p:spPr>
        <p:txBody>
          <a:bodyPr lIns="45719" rIns="45719">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 name="Shape 4"/>
          <p:cNvSpPr>
            <a:spLocks noGrp="1"/>
          </p:cNvSpPr>
          <p:nvPr>
            <p:ph type="sldNum" sz="quarter" idx="2"/>
          </p:nvPr>
        </p:nvSpPr>
        <p:spPr>
          <a:xfrm>
            <a:off x="8610600" y="6404292"/>
            <a:ext cx="2743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panose="020B0604020202020204"/>
        <a:buChar char="•"/>
        <a:defRPr sz="2800">
          <a:latin typeface="Calibri"/>
          <a:ea typeface="Calibri"/>
          <a:cs typeface="Calibri"/>
          <a:sym typeface="Calibri"/>
        </a:defRPr>
      </a:lvl1pPr>
      <a:lvl2pPr marL="723900" indent="-266700">
        <a:lnSpc>
          <a:spcPct val="90000"/>
        </a:lnSpc>
        <a:spcBef>
          <a:spcPts val="1000"/>
        </a:spcBef>
        <a:buSzPct val="100000"/>
        <a:buFont typeface="Arial" panose="020B0604020202020204"/>
        <a:buChar char="•"/>
        <a:defRPr sz="2800">
          <a:latin typeface="Calibri"/>
          <a:ea typeface="Calibri"/>
          <a:cs typeface="Calibri"/>
          <a:sym typeface="Calibri"/>
        </a:defRPr>
      </a:lvl2pPr>
      <a:lvl3pPr marL="1234440" indent="-320040">
        <a:lnSpc>
          <a:spcPct val="90000"/>
        </a:lnSpc>
        <a:spcBef>
          <a:spcPts val="1000"/>
        </a:spcBef>
        <a:buSzPct val="100000"/>
        <a:buFont typeface="Arial" panose="020B0604020202020204"/>
        <a:buChar char="•"/>
        <a:defRPr sz="2800">
          <a:latin typeface="Calibri"/>
          <a:ea typeface="Calibri"/>
          <a:cs typeface="Calibri"/>
          <a:sym typeface="Calibri"/>
        </a:defRPr>
      </a:lvl3pPr>
      <a:lvl4pPr marL="1727200" indent="-355600">
        <a:lnSpc>
          <a:spcPct val="90000"/>
        </a:lnSpc>
        <a:spcBef>
          <a:spcPts val="1000"/>
        </a:spcBef>
        <a:buSzPct val="100000"/>
        <a:buFont typeface="Arial" panose="020B0604020202020204"/>
        <a:buChar char="•"/>
        <a:defRPr sz="2800">
          <a:latin typeface="Calibri"/>
          <a:ea typeface="Calibri"/>
          <a:cs typeface="Calibri"/>
          <a:sym typeface="Calibri"/>
        </a:defRPr>
      </a:lvl4pPr>
      <a:lvl5pPr marL="2184400" indent="-355600">
        <a:lnSpc>
          <a:spcPct val="90000"/>
        </a:lnSpc>
        <a:spcBef>
          <a:spcPts val="1000"/>
        </a:spcBef>
        <a:buSzPct val="100000"/>
        <a:buFont typeface="Arial" panose="020B0604020202020204"/>
        <a:buChar char="•"/>
        <a:defRPr sz="2800">
          <a:latin typeface="Calibri"/>
          <a:ea typeface="Calibri"/>
          <a:cs typeface="Calibri"/>
          <a:sym typeface="Calibri"/>
        </a:defRPr>
      </a:lvl5pPr>
      <a:lvl6pPr marL="2641600" indent="-355600">
        <a:lnSpc>
          <a:spcPct val="90000"/>
        </a:lnSpc>
        <a:spcBef>
          <a:spcPts val="1000"/>
        </a:spcBef>
        <a:buSzPct val="100000"/>
        <a:buFont typeface="Arial" panose="020B0604020202020204"/>
        <a:buChar char="•"/>
        <a:defRPr sz="2800">
          <a:latin typeface="Calibri"/>
          <a:ea typeface="Calibri"/>
          <a:cs typeface="Calibri"/>
          <a:sym typeface="Calibri"/>
        </a:defRPr>
      </a:lvl6pPr>
      <a:lvl7pPr marL="3098800" indent="-355600">
        <a:lnSpc>
          <a:spcPct val="90000"/>
        </a:lnSpc>
        <a:spcBef>
          <a:spcPts val="1000"/>
        </a:spcBef>
        <a:buSzPct val="100000"/>
        <a:buFont typeface="Arial" panose="020B0604020202020204"/>
        <a:buChar char="•"/>
        <a:defRPr sz="2800">
          <a:latin typeface="Calibri"/>
          <a:ea typeface="Calibri"/>
          <a:cs typeface="Calibri"/>
          <a:sym typeface="Calibri"/>
        </a:defRPr>
      </a:lvl7pPr>
      <a:lvl8pPr marL="3556000" indent="-355600">
        <a:lnSpc>
          <a:spcPct val="90000"/>
        </a:lnSpc>
        <a:spcBef>
          <a:spcPts val="1000"/>
        </a:spcBef>
        <a:buSzPct val="100000"/>
        <a:buFont typeface="Arial" panose="020B0604020202020204"/>
        <a:buChar char="•"/>
        <a:defRPr sz="2800">
          <a:latin typeface="Calibri"/>
          <a:ea typeface="Calibri"/>
          <a:cs typeface="Calibri"/>
          <a:sym typeface="Calibri"/>
        </a:defRPr>
      </a:lvl8pPr>
      <a:lvl9pPr marL="4013200" indent="-355600">
        <a:lnSpc>
          <a:spcPct val="90000"/>
        </a:lnSpc>
        <a:spcBef>
          <a:spcPts val="1000"/>
        </a:spcBef>
        <a:buSzPct val="100000"/>
        <a:buFont typeface="Arial" panose="020B0604020202020204"/>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p:nvPr/>
        </p:nvSpPr>
        <p:spPr>
          <a:xfrm>
            <a:off x="-6761" y="1049639"/>
            <a:ext cx="12198761" cy="600681"/>
          </a:xfrm>
          <a:prstGeom prst="rect">
            <a:avLst/>
          </a:prstGeom>
          <a:solidFill>
            <a:srgbClr val="ED7D31"/>
          </a:solidFill>
          <a:ln w="12700">
            <a:miter lim="400000"/>
          </a:ln>
        </p:spPr>
        <p:txBody>
          <a:bodyPr lIns="0" tIns="0" rIns="0" bIns="0">
            <a:spAutoFit/>
          </a:bodyPr>
          <a:lstStyle/>
          <a:p>
            <a:pPr lvl="0">
              <a:lnSpc>
                <a:spcPct val="150000"/>
              </a:lnSpc>
            </a:pPr>
            <a:r>
              <a:rPr sz="800">
                <a:latin typeface="Verdana Bold"/>
                <a:ea typeface="Verdana Bold"/>
                <a:cs typeface="Verdana Bold"/>
                <a:sym typeface="Verdana Bold"/>
              </a:rPr>
              <a:t>Project:</a:t>
            </a:r>
            <a:r>
              <a:rPr sz="800">
                <a:latin typeface="Verdana" panose="020B0604030504040204"/>
                <a:ea typeface="Verdana" panose="020B0604030504040204"/>
                <a:cs typeface="Verdana" panose="020B0604030504040204"/>
                <a:sym typeface="Verdana" panose="020B0604030504040204"/>
              </a:rPr>
              <a:t> STARS (Successfully Teaching AstRonomy in Schools)		 			</a:t>
            </a:r>
          </a:p>
          <a:p>
            <a:pPr lvl="0">
              <a:lnSpc>
                <a:spcPct val="150000"/>
              </a:lnSpc>
            </a:pPr>
            <a:r>
              <a:rPr sz="800">
                <a:latin typeface="Verdana" panose="020B0604030504040204"/>
                <a:ea typeface="Verdana" panose="020B0604030504040204"/>
                <a:cs typeface="Verdana" panose="020B0604030504040204"/>
                <a:sym typeface="Verdana" panose="020B0604030504040204"/>
              </a:rPr>
              <a:t>This project has been funded with the support of the Erasmus+ Programme, K2 Action, Strategic Partnerships in School Education.</a:t>
            </a:r>
          </a:p>
          <a:p>
            <a:pPr lvl="0">
              <a:lnSpc>
                <a:spcPct val="150000"/>
              </a:lnSpc>
            </a:pPr>
            <a:r>
              <a:rPr sz="800">
                <a:latin typeface="Verdana Bold"/>
                <a:ea typeface="Verdana Bold"/>
                <a:cs typeface="Verdana Bold"/>
                <a:sym typeface="Verdana Bold"/>
              </a:rPr>
              <a:t>Project Agreement Number:</a:t>
            </a:r>
            <a:r>
              <a:rPr sz="800">
                <a:latin typeface="Verdana" panose="020B0604030504040204"/>
                <a:ea typeface="Verdana" panose="020B0604030504040204"/>
                <a:cs typeface="Verdana" panose="020B0604030504040204"/>
                <a:sym typeface="Verdana" panose="020B0604030504040204"/>
              </a:rPr>
              <a:t> </a:t>
            </a:r>
            <a:r>
              <a:rPr sz="800"/>
              <a:t>2017-1-SK01-KA201-035344 				</a:t>
            </a:r>
          </a:p>
        </p:txBody>
      </p:sp>
      <p:sp>
        <p:nvSpPr>
          <p:cNvPr id="58" name="Shape 58"/>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dirty="0"/>
              <a:t>The current publication reflects only the author´s view and neither the Slovak National Agency, nor the European Commission are responsible for any use that may be made of the information it contains.</a:t>
            </a:r>
          </a:p>
        </p:txBody>
      </p:sp>
      <p:sp>
        <p:nvSpPr>
          <p:cNvPr id="59" name="Shape 59"/>
          <p:cNvSpPr/>
          <p:nvPr/>
        </p:nvSpPr>
        <p:spPr>
          <a:xfrm>
            <a:off x="261256" y="1632713"/>
            <a:ext cx="11685322" cy="3785652"/>
          </a:xfrm>
          <a:prstGeom prst="rect">
            <a:avLst/>
          </a:prstGeom>
          <a:ln w="12700">
            <a:miter lim="400000"/>
          </a:ln>
        </p:spPr>
        <p:txBody>
          <a:bodyPr lIns="45719" rIns="45719">
            <a:spAutoFit/>
          </a:bodyPr>
          <a:lstStyle/>
          <a:p>
            <a:pPr lvl="0" algn="ctr"/>
            <a:r>
              <a:rPr lang="en-US" sz="5400" b="1" dirty="0">
                <a:solidFill>
                  <a:schemeClr val="accent2">
                    <a:lumMod val="50000"/>
                  </a:schemeClr>
                </a:solidFill>
                <a:latin typeface="Franklin Gothic Book" panose="020B0503020102020204" pitchFamily="34" charset="0"/>
                <a:sym typeface="+mn-ea"/>
              </a:rPr>
              <a:t>Training </a:t>
            </a:r>
            <a:r>
              <a:rPr lang="en-US" sz="5400" b="1" dirty="0" err="1">
                <a:solidFill>
                  <a:schemeClr val="accent2">
                    <a:lumMod val="50000"/>
                  </a:schemeClr>
                </a:solidFill>
                <a:latin typeface="Franklin Gothic Book" panose="020B0503020102020204" pitchFamily="34" charset="0"/>
                <a:sym typeface="+mn-ea"/>
              </a:rPr>
              <a:t>programme</a:t>
            </a:r>
            <a:r>
              <a:rPr lang="en-US" sz="5400" b="1" dirty="0">
                <a:solidFill>
                  <a:schemeClr val="accent2">
                    <a:lumMod val="50000"/>
                  </a:schemeClr>
                </a:solidFill>
                <a:latin typeface="Franklin Gothic Book" panose="020B0503020102020204" pitchFamily="34" charset="0"/>
                <a:sym typeface="+mn-ea"/>
              </a:rPr>
              <a:t> for teachers </a:t>
            </a:r>
            <a:r>
              <a:rPr lang="en-GB" sz="5400" b="1" dirty="0">
                <a:solidFill>
                  <a:schemeClr val="accent2">
                    <a:lumMod val="50000"/>
                  </a:schemeClr>
                </a:solidFill>
                <a:latin typeface="Franklin Gothic Book" panose="020B0503020102020204" pitchFamily="34" charset="0"/>
                <a:sym typeface="+mn-ea"/>
              </a:rPr>
              <a:t>(O2)</a:t>
            </a:r>
            <a:endParaRPr sz="5400" b="1" dirty="0">
              <a:solidFill>
                <a:srgbClr val="843C0B"/>
              </a:solidFill>
              <a:latin typeface="Franklin Gothic Book"/>
              <a:ea typeface="Franklin Gothic Book"/>
              <a:cs typeface="Franklin Gothic Book"/>
              <a:sym typeface="Franklin Gothic Book"/>
            </a:endParaRPr>
          </a:p>
          <a:p>
            <a:pPr lvl="0" algn="ctr"/>
            <a:endParaRPr sz="1000" dirty="0"/>
          </a:p>
          <a:p>
            <a:pPr lvl="0" algn="ctr"/>
            <a:r>
              <a:rPr lang="en-US" sz="4400" b="1" dirty="0">
                <a:solidFill>
                  <a:srgbClr val="002060"/>
                </a:solidFill>
              </a:rPr>
              <a:t>Module</a:t>
            </a:r>
            <a:r>
              <a:rPr sz="4400" b="1" dirty="0">
                <a:solidFill>
                  <a:srgbClr val="002060"/>
                </a:solidFill>
              </a:rPr>
              <a:t> #</a:t>
            </a:r>
            <a:r>
              <a:rPr lang="en-US" sz="4400" b="1" dirty="0">
                <a:solidFill>
                  <a:srgbClr val="002060"/>
                </a:solidFill>
              </a:rPr>
              <a:t>9</a:t>
            </a:r>
            <a:endParaRPr sz="4400" b="1" dirty="0">
              <a:solidFill>
                <a:srgbClr val="002060"/>
              </a:solidFill>
            </a:endParaRPr>
          </a:p>
          <a:p>
            <a:pPr lvl="0" algn="ctr"/>
            <a:r>
              <a:rPr lang="en-US" sz="4400" b="1" u="sng" dirty="0">
                <a:solidFill>
                  <a:srgbClr val="002060"/>
                </a:solidFill>
              </a:rPr>
              <a:t>The Universe</a:t>
            </a:r>
            <a:r>
              <a:rPr sz="4400" b="1" dirty="0">
                <a:solidFill>
                  <a:srgbClr val="002060"/>
                </a:solidFill>
              </a:rPr>
              <a:t>. </a:t>
            </a:r>
            <a:r>
              <a:rPr lang="en-US" sz="4400" b="1" dirty="0">
                <a:solidFill>
                  <a:srgbClr val="002060"/>
                </a:solidFill>
              </a:rPr>
              <a:t>The Universe </a:t>
            </a:r>
            <a:r>
              <a:rPr lang="sk-SK" sz="4400" b="1" dirty="0">
                <a:solidFill>
                  <a:srgbClr val="002060"/>
                </a:solidFill>
              </a:rPr>
              <a:t>–</a:t>
            </a:r>
          </a:p>
          <a:p>
            <a:pPr lvl="0" algn="ctr"/>
            <a:r>
              <a:rPr lang="en-GB" sz="44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Historical Ideas. The Big Bang. Microwave Background Radiation. </a:t>
            </a:r>
            <a:endParaRPr sz="4400" b="1" dirty="0">
              <a:solidFill>
                <a:srgbClr val="002060"/>
              </a:solidFill>
            </a:endParaRPr>
          </a:p>
        </p:txBody>
      </p:sp>
      <p:pic>
        <p:nvPicPr>
          <p:cNvPr id="60"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61" name="image2.jpg"/>
          <p:cNvPicPr/>
          <p:nvPr/>
        </p:nvPicPr>
        <p:blipFill>
          <a:blip r:embed="rId3"/>
          <a:stretch>
            <a:fillRect/>
          </a:stretch>
        </p:blipFill>
        <p:spPr>
          <a:xfrm>
            <a:off x="-6762" y="5799925"/>
            <a:ext cx="12198762" cy="1051902"/>
          </a:xfrm>
          <a:prstGeom prst="rect">
            <a:avLst/>
          </a:prstGeom>
          <a:ln w="12700">
            <a:miter lim="400000"/>
            <a:headEnd/>
            <a:tailEnd/>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47"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48"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49" name="Shape 149"/>
          <p:cNvSpPr/>
          <p:nvPr/>
        </p:nvSpPr>
        <p:spPr>
          <a:xfrm>
            <a:off x="261256" y="836615"/>
            <a:ext cx="11685322" cy="768350"/>
          </a:xfrm>
          <a:prstGeom prst="rect">
            <a:avLst/>
          </a:prstGeom>
          <a:ln w="12700">
            <a:miter lim="400000"/>
          </a:ln>
        </p:spPr>
        <p:txBody>
          <a:bodyPr lIns="45719" rIns="45719">
            <a:spAutoFit/>
          </a:bodyPr>
          <a:lstStyle>
            <a:lvl1pPr algn="ctr">
              <a:defRPr sz="4400" u="sng">
                <a:solidFill>
                  <a:srgbClr val="002060"/>
                </a:solidFill>
              </a:defRPr>
            </a:lvl1pPr>
          </a:lstStyle>
          <a:p>
            <a:pPr lvl="0">
              <a:defRPr sz="1800" u="none">
                <a:solidFill>
                  <a:srgbClr val="000000"/>
                </a:solidFill>
              </a:defRPr>
            </a:pPr>
            <a:r>
              <a:rPr lang="en-US" sz="4400" u="sng" dirty="0">
                <a:solidFill>
                  <a:srgbClr val="002060"/>
                </a:solidFill>
                <a:sym typeface="+mn-ea"/>
              </a:rPr>
              <a:t>List of Practical activities</a:t>
            </a:r>
            <a:r>
              <a:rPr lang="en-US" altLang="en-US" sz="4400" u="sng" dirty="0">
                <a:solidFill>
                  <a:srgbClr val="002060"/>
                </a:solidFill>
                <a:sym typeface="+mn-ea"/>
              </a:rPr>
              <a:t>,</a:t>
            </a:r>
            <a:r>
              <a:rPr sz="4400" u="sng">
                <a:solidFill>
                  <a:srgbClr val="002060"/>
                </a:solidFill>
                <a:sym typeface="+mn-ea"/>
              </a:rPr>
              <a:t> </a:t>
            </a:r>
            <a:r>
              <a:rPr lang="en-US" sz="4400" u="sng">
                <a:solidFill>
                  <a:srgbClr val="002060"/>
                </a:solidFill>
                <a:sym typeface="+mn-ea"/>
              </a:rPr>
              <a:t>module </a:t>
            </a:r>
            <a:r>
              <a:rPr sz="4400" u="sng">
                <a:solidFill>
                  <a:srgbClr val="002060"/>
                </a:solidFill>
                <a:sym typeface="+mn-ea"/>
              </a:rPr>
              <a:t> #</a:t>
            </a:r>
            <a:r>
              <a:rPr lang="en-US" sz="4400" u="sng">
                <a:solidFill>
                  <a:srgbClr val="002060"/>
                </a:solidFill>
                <a:sym typeface="+mn-ea"/>
              </a:rPr>
              <a:t>7</a:t>
            </a:r>
          </a:p>
        </p:txBody>
      </p:sp>
      <p:sp>
        <p:nvSpPr>
          <p:cNvPr id="150" name="Shape 150"/>
          <p:cNvSpPr/>
          <p:nvPr/>
        </p:nvSpPr>
        <p:spPr>
          <a:xfrm>
            <a:off x="261256" y="1941135"/>
            <a:ext cx="11685322" cy="2061210"/>
          </a:xfrm>
          <a:prstGeom prst="rect">
            <a:avLst/>
          </a:prstGeom>
          <a:ln w="12700">
            <a:miter lim="400000"/>
          </a:ln>
        </p:spPr>
        <p:txBody>
          <a:bodyPr lIns="45719" rIns="45719">
            <a:spAutoFit/>
          </a:bodyPr>
          <a:lstStyle/>
          <a:p>
            <a:pPr marL="1485900" lvl="0" indent="-1485900">
              <a:buSzPct val="100000"/>
              <a:buAutoNum type="arabicPeriod"/>
            </a:pPr>
            <a:r>
              <a:rPr lang="en-US" sz="3200">
                <a:solidFill>
                  <a:srgbClr val="031169"/>
                </a:solidFill>
              </a:rPr>
              <a:t>Hubble–Lemaître law.</a:t>
            </a:r>
            <a:endParaRPr sz="3200">
              <a:solidFill>
                <a:srgbClr val="031169"/>
              </a:solidFill>
            </a:endParaRPr>
          </a:p>
          <a:p>
            <a:pPr marL="1485900" lvl="0" indent="-1485900">
              <a:buSzPct val="100000"/>
              <a:buAutoNum type="arabicPeriod"/>
            </a:pPr>
            <a:r>
              <a:rPr lang="en-US" sz="3200">
                <a:solidFill>
                  <a:srgbClr val="031169"/>
                </a:solidFill>
              </a:rPr>
              <a:t>The expanding universe. </a:t>
            </a:r>
            <a:endParaRPr sz="3200">
              <a:solidFill>
                <a:srgbClr val="031169"/>
              </a:solidFill>
            </a:endParaRPr>
          </a:p>
          <a:p>
            <a:pPr marL="0" lvl="0" indent="0">
              <a:buSzPct val="100000"/>
              <a:buNone/>
            </a:pPr>
            <a:endParaRPr sz="3200">
              <a:solidFill>
                <a:srgbClr val="031169"/>
              </a:solidFill>
            </a:endParaRPr>
          </a:p>
          <a:p>
            <a:pPr marL="0" lvl="0" indent="0">
              <a:buSzPct val="100000"/>
              <a:buNone/>
            </a:pPr>
            <a:endParaRPr lang="en-US" sz="3200">
              <a:solidFill>
                <a:srgbClr val="031169"/>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59"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60"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61" name="Shape 161"/>
          <p:cNvSpPr/>
          <p:nvPr/>
        </p:nvSpPr>
        <p:spPr>
          <a:xfrm>
            <a:off x="261256" y="836615"/>
            <a:ext cx="11685322" cy="768350"/>
          </a:xfrm>
          <a:prstGeom prst="rect">
            <a:avLst/>
          </a:prstGeom>
          <a:ln w="12700">
            <a:miter lim="400000"/>
          </a:ln>
        </p:spPr>
        <p:txBody>
          <a:bodyPr lIns="45719" rIns="45719">
            <a:spAutoFit/>
          </a:bodyPr>
          <a:lstStyle/>
          <a:p>
            <a:pPr lvl="0"/>
            <a:r>
              <a:rPr lang="en-US" sz="4400" u="sng">
                <a:solidFill>
                  <a:srgbClr val="44546A"/>
                </a:solidFill>
              </a:rPr>
              <a:t>Exercise 1</a:t>
            </a:r>
            <a:r>
              <a:rPr sz="4400">
                <a:solidFill>
                  <a:srgbClr val="44546A"/>
                </a:solidFill>
              </a:rPr>
              <a:t>:</a:t>
            </a:r>
            <a:r>
              <a:rPr lang="en-US" sz="4400">
                <a:solidFill>
                  <a:srgbClr val="44546A"/>
                </a:solidFill>
              </a:rPr>
              <a:t> Hubble–Lemaître law.</a:t>
            </a:r>
            <a:r>
              <a:rPr sz="4400">
                <a:solidFill>
                  <a:srgbClr val="44546A"/>
                </a:solidFill>
              </a:rPr>
              <a:t> </a:t>
            </a:r>
            <a:endParaRPr sz="3200">
              <a:solidFill>
                <a:srgbClr val="44546A"/>
              </a:solidFill>
            </a:endParaRPr>
          </a:p>
        </p:txBody>
      </p:sp>
      <p:sp>
        <p:nvSpPr>
          <p:cNvPr id="162" name="Shape 162"/>
          <p:cNvSpPr/>
          <p:nvPr/>
        </p:nvSpPr>
        <p:spPr>
          <a:xfrm>
            <a:off x="239300" y="1521062"/>
            <a:ext cx="11560653" cy="2342515"/>
          </a:xfrm>
          <a:prstGeom prst="rect">
            <a:avLst/>
          </a:prstGeom>
          <a:ln w="12700">
            <a:miter lim="400000"/>
          </a:ln>
        </p:spPr>
        <p:txBody>
          <a:bodyPr lIns="45719" rIns="45719">
            <a:spAutoFit/>
          </a:bodyPr>
          <a:lstStyle/>
          <a:p>
            <a:pPr lvl="0">
              <a:lnSpc>
                <a:spcPct val="120000"/>
              </a:lnSpc>
            </a:pPr>
            <a:r>
              <a:rPr lang="en-US" sz="3600">
                <a:solidFill>
                  <a:srgbClr val="002060"/>
                </a:solidFill>
              </a:rPr>
              <a:t>Methodical part</a:t>
            </a:r>
            <a:r>
              <a:rPr sz="3600">
                <a:solidFill>
                  <a:srgbClr val="002060"/>
                </a:solidFill>
              </a:rPr>
              <a:t>:</a:t>
            </a:r>
            <a:r>
              <a:rPr sz="2600">
                <a:solidFill>
                  <a:srgbClr val="002060"/>
                </a:solidFill>
              </a:rPr>
              <a:t> </a:t>
            </a:r>
            <a:r>
              <a:rPr lang="en-US" sz="2600">
                <a:solidFill>
                  <a:srgbClr val="002060"/>
                </a:solidFill>
              </a:rPr>
              <a:t>module #</a:t>
            </a:r>
            <a:r>
              <a:rPr lang="en-US" altLang="en-US" sz="2600">
                <a:solidFill>
                  <a:srgbClr val="002060"/>
                </a:solidFill>
              </a:rPr>
              <a:t>9</a:t>
            </a:r>
            <a:r>
              <a:rPr lang="en-US" sz="2600">
                <a:solidFill>
                  <a:srgbClr val="002060"/>
                </a:solidFill>
              </a:rPr>
              <a:t>, tiopc 1.</a:t>
            </a:r>
          </a:p>
          <a:p>
            <a:pPr lvl="0">
              <a:lnSpc>
                <a:spcPct val="120000"/>
              </a:lnSpc>
            </a:pPr>
            <a:r>
              <a:rPr lang="en-US" sz="2600">
                <a:solidFill>
                  <a:srgbClr val="002060"/>
                </a:solidFill>
              </a:rPr>
              <a:t>AIM: To introduce the Hubble–Lemaître law in its graphical form.</a:t>
            </a:r>
          </a:p>
          <a:p>
            <a:pPr lvl="0">
              <a:lnSpc>
                <a:spcPct val="120000"/>
              </a:lnSpc>
            </a:pPr>
            <a:r>
              <a:rPr lang="en-US" sz="3600">
                <a:solidFill>
                  <a:srgbClr val="002060"/>
                </a:solidFill>
              </a:rPr>
              <a:t>Materials and Procedure</a:t>
            </a:r>
            <a:r>
              <a:rPr sz="3600">
                <a:solidFill>
                  <a:srgbClr val="002060"/>
                </a:solidFill>
              </a:rPr>
              <a:t>:</a:t>
            </a:r>
            <a:r>
              <a:rPr sz="2400">
                <a:solidFill>
                  <a:srgbClr val="002060"/>
                </a:solidFill>
              </a:rPr>
              <a:t> </a:t>
            </a:r>
            <a:r>
              <a:rPr lang="en-US" sz="2400">
                <a:solidFill>
                  <a:srgbClr val="002060"/>
                </a:solidFill>
              </a:rPr>
              <a:t>explained in detail in module</a:t>
            </a:r>
            <a:r>
              <a:rPr lang="en-US" altLang="en-US" sz="2400">
                <a:solidFill>
                  <a:srgbClr val="002060"/>
                </a:solidFill>
              </a:rPr>
              <a:t>8</a:t>
            </a:r>
            <a:r>
              <a:rPr lang="en-US" sz="2400">
                <a:solidFill>
                  <a:srgbClr val="002060"/>
                </a:solidFill>
              </a:rPr>
              <a:t>, topic 1, practicle exercises section.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65"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66" name="image2.jpg"/>
          <p:cNvPicPr/>
          <p:nvPr/>
        </p:nvPicPr>
        <p:blipFill>
          <a:blip r:embed="rId3"/>
          <a:stretch>
            <a:fillRect/>
          </a:stretch>
        </p:blipFill>
        <p:spPr>
          <a:xfrm>
            <a:off x="-6762" y="5799925"/>
            <a:ext cx="12198762" cy="1051902"/>
          </a:xfrm>
          <a:prstGeom prst="rect">
            <a:avLst/>
          </a:prstGeom>
          <a:ln w="12700">
            <a:miter lim="400000"/>
            <a:headEnd/>
            <a:tailEnd/>
          </a:ln>
        </p:spPr>
      </p:pic>
      <p:pic>
        <p:nvPicPr>
          <p:cNvPr id="167" name="image5.png"/>
          <p:cNvPicPr/>
          <p:nvPr/>
        </p:nvPicPr>
        <p:blipFill>
          <a:blip r:embed="rId4"/>
          <a:stretch>
            <a:fillRect/>
          </a:stretch>
        </p:blipFill>
        <p:spPr>
          <a:xfrm>
            <a:off x="2427889" y="947990"/>
            <a:ext cx="6589988" cy="4458758"/>
          </a:xfrm>
          <a:prstGeom prst="rect">
            <a:avLst/>
          </a:prstGeom>
          <a:ln w="12700">
            <a:miter lim="400000"/>
            <a:headEnd/>
            <a:tailEnd/>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70"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71" name="image2.jpg"/>
          <p:cNvPicPr/>
          <p:nvPr/>
        </p:nvPicPr>
        <p:blipFill>
          <a:blip r:embed="rId3"/>
          <a:stretch>
            <a:fillRect/>
          </a:stretch>
        </p:blipFill>
        <p:spPr>
          <a:xfrm>
            <a:off x="-6762" y="5799925"/>
            <a:ext cx="12198762" cy="1051902"/>
          </a:xfrm>
          <a:prstGeom prst="rect">
            <a:avLst/>
          </a:prstGeom>
          <a:ln w="12700">
            <a:miter lim="400000"/>
            <a:headEnd/>
            <a:tailEnd/>
          </a:ln>
        </p:spPr>
      </p:pic>
      <p:graphicFrame>
        <p:nvGraphicFramePr>
          <p:cNvPr id="172" name="Table 172"/>
          <p:cNvGraphicFramePr/>
          <p:nvPr/>
        </p:nvGraphicFramePr>
        <p:xfrm>
          <a:off x="646385" y="898634"/>
          <a:ext cx="10610302" cy="4406900"/>
        </p:xfrm>
        <a:graphic>
          <a:graphicData uri="http://schemas.openxmlformats.org/drawingml/2006/table">
            <a:tbl>
              <a:tblPr firstRow="1" firstCol="1">
                <a:tableStyleId>{4C3C2611-4C71-4FC5-86AE-919BDF0F9419}</a:tableStyleId>
              </a:tblPr>
              <a:tblGrid>
                <a:gridCol w="5067300">
                  <a:extLst>
                    <a:ext uri="{9D8B030D-6E8A-4147-A177-3AD203B41FA5}">
                      <a16:colId xmlns:a16="http://schemas.microsoft.com/office/drawing/2014/main" val="20000"/>
                    </a:ext>
                  </a:extLst>
                </a:gridCol>
                <a:gridCol w="5543002">
                  <a:extLst>
                    <a:ext uri="{9D8B030D-6E8A-4147-A177-3AD203B41FA5}">
                      <a16:colId xmlns:a16="http://schemas.microsoft.com/office/drawing/2014/main" val="20001"/>
                    </a:ext>
                  </a:extLst>
                </a:gridCol>
              </a:tblGrid>
              <a:tr h="236220">
                <a:tc>
                  <a:txBody>
                    <a:bodyPr/>
                    <a:lstStyle/>
                    <a:p>
                      <a:pPr marL="0" indent="0" algn="l">
                        <a:buNone/>
                      </a:pPr>
                      <a:r>
                        <a:rPr lang="en-US" b="0">
                          <a:latin typeface="Times New Roman" panose="02020603050405020304" pitchFamily="18" charset="0"/>
                          <a:cs typeface="Times New Roman" panose="02020603050405020304" pitchFamily="18" charset="0"/>
                        </a:rPr>
                        <a:t>GUIDING QUESTIONS</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txBody>
                  <a:tcPr marL="34290" marR="34925" marT="34925" marB="34925">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a:lnSpc>
                          <a:spcPct val="107000"/>
                        </a:lnSpc>
                        <a:spcBef>
                          <a:spcPts val="800"/>
                        </a:spcBef>
                        <a:defRPr sz="1800" b="0" i="0">
                          <a:solidFill>
                            <a:srgbClr val="000000"/>
                          </a:solidFill>
                        </a:defRPr>
                      </a:pPr>
                      <a:r>
                        <a:rPr lang="en-US" sz="700">
                          <a:latin typeface="Times New Roman" panose="02020603050405020304"/>
                          <a:ea typeface="Times New Roman" panose="02020603050405020304"/>
                          <a:cs typeface="Times New Roman" panose="02020603050405020304"/>
                          <a:sym typeface="Times New Roman" panose="02020603050405020304"/>
                        </a:rPr>
                        <a:t>ANSWERS</a:t>
                      </a:r>
                    </a:p>
                  </a:txBody>
                  <a:tcPr marL="20623" marR="20623" marT="20623" marB="20623"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extLst>
                  <a:ext uri="{0D108BD9-81ED-4DB2-BD59-A6C34878D82A}">
                    <a16:rowId xmlns:a16="http://schemas.microsoft.com/office/drawing/2014/main" val="10000"/>
                  </a:ext>
                </a:extLst>
              </a:tr>
              <a:tr h="792681">
                <a:tc>
                  <a:txBody>
                    <a:bodyPr/>
                    <a:lstStyle/>
                    <a:p>
                      <a:pPr marL="0" indent="0" algn="l">
                        <a:buNone/>
                      </a:pPr>
                      <a:r>
                        <a:rPr lang="en-US" b="0">
                          <a:latin typeface="Times New Roman" panose="02020603050405020304" pitchFamily="18" charset="0"/>
                          <a:cs typeface="Times New Roman" panose="02020603050405020304" pitchFamily="18" charset="0"/>
                        </a:rPr>
                        <a:t>What is shown on the horizontal axis?What are the units used?How (using what methods) can the scientists measure this parameter?</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txBody>
                  <a:tcPr marL="34290" marR="34925" marT="34925" marB="34925">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lnSpc>
                          <a:spcPct val="107000"/>
                        </a:lnSpc>
                        <a:spcBef>
                          <a:spcPts val="800"/>
                        </a:spcBef>
                        <a:defRPr sz="1800" b="0" i="0"/>
                      </a:pPr>
                      <a:r>
                        <a:rPr sz="1200">
                          <a:latin typeface="Times New Roman" panose="02020603050405020304"/>
                          <a:ea typeface="Times New Roman" panose="02020603050405020304"/>
                          <a:cs typeface="Times New Roman" panose="02020603050405020304"/>
                          <a:sym typeface="Times New Roman" panose="02020603050405020304"/>
                        </a:rPr>
                        <a:t> </a:t>
                      </a:r>
                      <a:r>
                        <a:rPr lang="en-US" sz="1200">
                          <a:latin typeface="Times New Roman" panose="02020603050405020304"/>
                          <a:ea typeface="Times New Roman" panose="02020603050405020304"/>
                          <a:cs typeface="Times New Roman" panose="02020603050405020304"/>
                          <a:sym typeface="Times New Roman" panose="02020603050405020304"/>
                        </a:rPr>
                        <a:t>Distance from our galaxy, the Milky Way, to other galaxies. Megaparsecs (million parsecs). From the apparent angular size of the galaxy or by the brightness of objects in it. </a:t>
                      </a:r>
                    </a:p>
                  </a:txBody>
                  <a:tcPr marL="20623" marR="20623" marT="20623" marB="20623"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extLst>
                  <a:ext uri="{0D108BD9-81ED-4DB2-BD59-A6C34878D82A}">
                    <a16:rowId xmlns:a16="http://schemas.microsoft.com/office/drawing/2014/main" val="10001"/>
                  </a:ext>
                </a:extLst>
              </a:tr>
              <a:tr h="749935">
                <a:tc>
                  <a:txBody>
                    <a:bodyPr/>
                    <a:lstStyle/>
                    <a:p>
                      <a:pPr marL="0" indent="0" algn="l">
                        <a:buNone/>
                      </a:pPr>
                      <a:r>
                        <a:rPr lang="en-US" b="0">
                          <a:latin typeface="Times New Roman" panose="02020603050405020304" pitchFamily="18" charset="0"/>
                          <a:cs typeface="Times New Roman" panose="02020603050405020304" pitchFamily="18" charset="0"/>
                        </a:rPr>
                        <a:t>What is shown on the vertical axis?How (using what methods) can the scientists measure this parameter?</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txBody>
                  <a:tcPr marL="34290" marR="34925" marT="34925" marB="34925">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lnSpc>
                          <a:spcPct val="107000"/>
                        </a:lnSpc>
                        <a:spcBef>
                          <a:spcPts val="800"/>
                        </a:spcBef>
                        <a:defRPr sz="1800" b="0" i="0"/>
                      </a:pPr>
                      <a:r>
                        <a:rPr sz="1200">
                          <a:latin typeface="Times New Roman" panose="02020603050405020304"/>
                          <a:ea typeface="Times New Roman" panose="02020603050405020304"/>
                          <a:cs typeface="Times New Roman" panose="02020603050405020304"/>
                          <a:sym typeface="Times New Roman" panose="02020603050405020304"/>
                        </a:rPr>
                        <a:t> The recessional velocity of a galaxy</a:t>
                      </a:r>
                      <a:r>
                        <a:rPr lang="en-US" sz="1200">
                          <a:latin typeface="Times New Roman" panose="02020603050405020304"/>
                          <a:ea typeface="Times New Roman" panose="02020603050405020304"/>
                          <a:cs typeface="Times New Roman" panose="02020603050405020304"/>
                          <a:sym typeface="Times New Roman" panose="02020603050405020304"/>
                        </a:rPr>
                        <a:t>. It</a:t>
                      </a:r>
                      <a:r>
                        <a:rPr sz="1200">
                          <a:latin typeface="Times New Roman" panose="02020603050405020304"/>
                          <a:ea typeface="Times New Roman" panose="02020603050405020304"/>
                          <a:cs typeface="Times New Roman" panose="02020603050405020304"/>
                          <a:sym typeface="Times New Roman" panose="02020603050405020304"/>
                        </a:rPr>
                        <a:t> is measured by examining the Doppler shift of lines in the spectrum of flight from the galaxy. </a:t>
                      </a:r>
                    </a:p>
                  </a:txBody>
                  <a:tcPr marL="20623" marR="20623" marT="20623" marB="20623"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extLst>
                  <a:ext uri="{0D108BD9-81ED-4DB2-BD59-A6C34878D82A}">
                    <a16:rowId xmlns:a16="http://schemas.microsoft.com/office/drawing/2014/main" val="10002"/>
                  </a:ext>
                </a:extLst>
              </a:tr>
              <a:tr h="457829">
                <a:tc>
                  <a:txBody>
                    <a:bodyPr/>
                    <a:lstStyle/>
                    <a:p>
                      <a:pPr marL="0" indent="0" algn="l">
                        <a:buNone/>
                      </a:pPr>
                      <a:r>
                        <a:rPr lang="en-US" b="0">
                          <a:latin typeface="Times New Roman" panose="02020603050405020304" pitchFamily="18" charset="0"/>
                          <a:cs typeface="Times New Roman" panose="02020603050405020304" pitchFamily="18" charset="0"/>
                        </a:rPr>
                        <a:t>Which of the two parameters is harder to measure?</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txBody>
                  <a:tcPr marL="34290" marR="34925" marT="34925" marB="34925">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lnSpc>
                          <a:spcPct val="107000"/>
                        </a:lnSpc>
                        <a:spcBef>
                          <a:spcPts val="800"/>
                        </a:spcBef>
                        <a:defRPr sz="1800" b="0" i="0"/>
                      </a:pPr>
                      <a:r>
                        <a:rPr sz="1200">
                          <a:latin typeface="Times New Roman" panose="02020603050405020304"/>
                          <a:ea typeface="Times New Roman" panose="02020603050405020304"/>
                          <a:cs typeface="Times New Roman" panose="02020603050405020304"/>
                          <a:sym typeface="Times New Roman" panose="02020603050405020304"/>
                        </a:rPr>
                        <a:t> </a:t>
                      </a:r>
                      <a:r>
                        <a:rPr lang="en-US" sz="1200">
                          <a:latin typeface="Times New Roman" panose="02020603050405020304"/>
                          <a:ea typeface="Times New Roman" panose="02020603050405020304"/>
                          <a:cs typeface="Times New Roman" panose="02020603050405020304"/>
                          <a:sym typeface="Times New Roman" panose="02020603050405020304"/>
                        </a:rPr>
                        <a:t>The distance.</a:t>
                      </a:r>
                    </a:p>
                  </a:txBody>
                  <a:tcPr marL="20623" marR="20623" marT="20623" marB="20623"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extLst>
                  <a:ext uri="{0D108BD9-81ED-4DB2-BD59-A6C34878D82A}">
                    <a16:rowId xmlns:a16="http://schemas.microsoft.com/office/drawing/2014/main" val="10003"/>
                  </a:ext>
                </a:extLst>
              </a:tr>
              <a:tr h="513988">
                <a:tc>
                  <a:txBody>
                    <a:bodyPr/>
                    <a:lstStyle/>
                    <a:p>
                      <a:pPr marL="0" indent="0" algn="l">
                        <a:buNone/>
                      </a:pPr>
                      <a:r>
                        <a:rPr lang="en-US" b="0">
                          <a:latin typeface="Times New Roman" panose="02020603050405020304" pitchFamily="18" charset="0"/>
                          <a:cs typeface="Times New Roman" panose="02020603050405020304" pitchFamily="18" charset="0"/>
                        </a:rPr>
                        <a:t>What are the dimensions of the parameter, represented by the slope of the graph?</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txBody>
                  <a:tcPr marL="34290" marR="34925" marT="34925" marB="34925">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lnSpc>
                          <a:spcPct val="107000"/>
                        </a:lnSpc>
                        <a:spcBef>
                          <a:spcPts val="800"/>
                        </a:spcBef>
                        <a:defRPr sz="1800" b="0" i="0"/>
                      </a:pPr>
                      <a:r>
                        <a:rPr sz="1200">
                          <a:latin typeface="Times New Roman" panose="02020603050405020304"/>
                          <a:ea typeface="Times New Roman" panose="02020603050405020304"/>
                          <a:cs typeface="Times New Roman" panose="02020603050405020304"/>
                          <a:sym typeface="Times New Roman" panose="02020603050405020304"/>
                        </a:rPr>
                        <a:t> </a:t>
                      </a:r>
                      <a:r>
                        <a:rPr lang="en-US" sz="1200">
                          <a:latin typeface="Times New Roman" panose="02020603050405020304"/>
                          <a:ea typeface="Times New Roman" panose="02020603050405020304"/>
                          <a:cs typeface="Times New Roman" panose="02020603050405020304"/>
                          <a:sym typeface="Times New Roman" panose="02020603050405020304"/>
                        </a:rPr>
                        <a:t>V</a:t>
                      </a:r>
                      <a:r>
                        <a:rPr sz="1200">
                          <a:latin typeface="Times New Roman" panose="02020603050405020304"/>
                          <a:ea typeface="Times New Roman" panose="02020603050405020304"/>
                          <a:cs typeface="Times New Roman" panose="02020603050405020304"/>
                          <a:sym typeface="Times New Roman" panose="02020603050405020304"/>
                        </a:rPr>
                        <a:t>elocity over distance.  </a:t>
                      </a:r>
                    </a:p>
                  </a:txBody>
                  <a:tcPr marL="20623" marR="20623" marT="20623" marB="20623"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extLst>
                  <a:ext uri="{0D108BD9-81ED-4DB2-BD59-A6C34878D82A}">
                    <a16:rowId xmlns:a16="http://schemas.microsoft.com/office/drawing/2014/main" val="10004"/>
                  </a:ext>
                </a:extLst>
              </a:tr>
              <a:tr h="513988">
                <a:tc>
                  <a:txBody>
                    <a:bodyPr/>
                    <a:lstStyle/>
                    <a:p>
                      <a:pPr marL="0" indent="0" algn="l">
                        <a:buNone/>
                      </a:pPr>
                      <a:r>
                        <a:rPr lang="en-US" b="0">
                          <a:latin typeface="Times New Roman" panose="02020603050405020304" pitchFamily="18" charset="0"/>
                          <a:cs typeface="Times New Roman" panose="02020603050405020304" pitchFamily="18" charset="0"/>
                        </a:rPr>
                        <a:t>What is the parameter, represented by the slope of the graph?</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txBody>
                  <a:tcPr marL="34290" marR="34925" marT="34925" marB="34925">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lnSpc>
                          <a:spcPct val="107000"/>
                        </a:lnSpc>
                        <a:spcBef>
                          <a:spcPts val="800"/>
                        </a:spcBef>
                        <a:defRPr sz="1800" b="0" i="0"/>
                      </a:pPr>
                      <a:r>
                        <a:rPr sz="1200">
                          <a:latin typeface="Times New Roman" panose="02020603050405020304"/>
                          <a:ea typeface="Times New Roman" panose="02020603050405020304"/>
                          <a:cs typeface="Times New Roman" panose="02020603050405020304"/>
                          <a:sym typeface="Times New Roman" panose="02020603050405020304"/>
                        </a:rPr>
                        <a:t> </a:t>
                      </a:r>
                      <a:r>
                        <a:rPr lang="en-US" sz="1200">
                          <a:latin typeface="Times New Roman" panose="02020603050405020304"/>
                          <a:ea typeface="Times New Roman" panose="02020603050405020304"/>
                          <a:cs typeface="Times New Roman" panose="02020603050405020304"/>
                          <a:sym typeface="Times New Roman" panose="02020603050405020304"/>
                        </a:rPr>
                        <a:t>The </a:t>
                      </a:r>
                      <a:r>
                        <a:rPr sz="1200">
                          <a:latin typeface="Times New Roman" panose="02020603050405020304"/>
                          <a:ea typeface="Times New Roman" panose="02020603050405020304"/>
                          <a:cs typeface="Times New Roman" panose="02020603050405020304"/>
                          <a:sym typeface="Times New Roman" panose="02020603050405020304"/>
                        </a:rPr>
                        <a:t>Hubble Constant</a:t>
                      </a:r>
                      <a:r>
                        <a:rPr lang="en-US" sz="1200">
                          <a:latin typeface="Times New Roman" panose="02020603050405020304"/>
                          <a:ea typeface="Times New Roman" panose="02020603050405020304"/>
                          <a:cs typeface="Times New Roman" panose="02020603050405020304"/>
                          <a:sym typeface="Times New Roman" panose="02020603050405020304"/>
                        </a:rPr>
                        <a:t>.</a:t>
                      </a:r>
                    </a:p>
                  </a:txBody>
                  <a:tcPr marL="20623" marR="20623" marT="20623" marB="20623"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extLst>
                  <a:ext uri="{0D108BD9-81ED-4DB2-BD59-A6C34878D82A}">
                    <a16:rowId xmlns:a16="http://schemas.microsoft.com/office/drawing/2014/main" val="10005"/>
                  </a:ext>
                </a:extLst>
              </a:tr>
              <a:tr h="1125517">
                <a:tc>
                  <a:txBody>
                    <a:bodyPr/>
                    <a:lstStyle/>
                    <a:p>
                      <a:pPr marL="0" indent="0" algn="l">
                        <a:buNone/>
                      </a:pPr>
                      <a:r>
                        <a:rPr lang="en-US" b="0">
                          <a:latin typeface="Times New Roman" panose="02020603050405020304" pitchFamily="18" charset="0"/>
                          <a:cs typeface="Times New Roman" panose="02020603050405020304" pitchFamily="18" charset="0"/>
                        </a:rPr>
                        <a:t>What would be the dimensions of the parameter that is the inverse of the slope of the graph?Can we use it to study the Universe? If yes - how, if no - why?</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txBody>
                  <a:tcPr marL="34290" marR="34925" marT="34925" marB="34925">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lnSpc>
                          <a:spcPct val="107000"/>
                        </a:lnSpc>
                        <a:spcBef>
                          <a:spcPts val="800"/>
                        </a:spcBef>
                        <a:defRPr sz="1800" b="0" i="0"/>
                      </a:pPr>
                      <a:r>
                        <a:rPr sz="1200">
                          <a:latin typeface="Times New Roman" panose="02020603050405020304"/>
                          <a:ea typeface="Times New Roman" panose="02020603050405020304"/>
                          <a:cs typeface="Times New Roman" panose="02020603050405020304"/>
                          <a:sym typeface="Times New Roman" panose="02020603050405020304"/>
                        </a:rPr>
                        <a:t> </a:t>
                      </a:r>
                      <a:r>
                        <a:rPr lang="en-US" sz="1200">
                          <a:latin typeface="Times New Roman" panose="02020603050405020304"/>
                          <a:ea typeface="Times New Roman" panose="02020603050405020304"/>
                          <a:cs typeface="Times New Roman" panose="02020603050405020304"/>
                          <a:sym typeface="Times New Roman" panose="02020603050405020304"/>
                        </a:rPr>
                        <a:t>Time.  Yes, can </a:t>
                      </a:r>
                      <a:r>
                        <a:rPr sz="1200">
                          <a:latin typeface="Times New Roman" panose="02020603050405020304"/>
                          <a:ea typeface="Times New Roman" panose="02020603050405020304"/>
                          <a:cs typeface="Times New Roman" panose="02020603050405020304"/>
                          <a:sym typeface="Times New Roman" panose="02020603050405020304"/>
                        </a:rPr>
                        <a:t>estimate the age of the Universe</a:t>
                      </a:r>
                      <a:r>
                        <a:rPr lang="en-US" sz="1200">
                          <a:latin typeface="Times New Roman" panose="02020603050405020304"/>
                          <a:ea typeface="Times New Roman" panose="02020603050405020304"/>
                          <a:cs typeface="Times New Roman" panose="02020603050405020304"/>
                          <a:sym typeface="Times New Roman" panose="02020603050405020304"/>
                        </a:rPr>
                        <a:t>.</a:t>
                      </a:r>
                    </a:p>
                  </a:txBody>
                  <a:tcPr marL="20623" marR="20623" marT="20623" marB="20623"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75"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76"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77" name="Shape 177"/>
          <p:cNvSpPr/>
          <p:nvPr/>
        </p:nvSpPr>
        <p:spPr>
          <a:xfrm>
            <a:off x="354939" y="592090"/>
            <a:ext cx="11685322" cy="768350"/>
          </a:xfrm>
          <a:prstGeom prst="rect">
            <a:avLst/>
          </a:prstGeom>
          <a:ln w="12700">
            <a:miter lim="400000"/>
          </a:ln>
        </p:spPr>
        <p:txBody>
          <a:bodyPr lIns="45719" rIns="45719">
            <a:spAutoFit/>
          </a:bodyPr>
          <a:lstStyle/>
          <a:p>
            <a:pPr lvl="0"/>
            <a:r>
              <a:rPr lang="en-US" sz="4400" u="sng">
                <a:solidFill>
                  <a:srgbClr val="44546A"/>
                </a:solidFill>
              </a:rPr>
              <a:t>EXERCISE 2</a:t>
            </a:r>
            <a:r>
              <a:rPr sz="4400">
                <a:solidFill>
                  <a:srgbClr val="44546A"/>
                </a:solidFill>
              </a:rPr>
              <a:t>: </a:t>
            </a:r>
            <a:r>
              <a:rPr lang="en-US" sz="4400">
                <a:solidFill>
                  <a:srgbClr val="44546A"/>
                </a:solidFill>
              </a:rPr>
              <a:t>The expanding Universe</a:t>
            </a:r>
            <a:r>
              <a:rPr sz="3200">
                <a:solidFill>
                  <a:srgbClr val="44546A"/>
                </a:solidFill>
              </a:rPr>
              <a:t>.</a:t>
            </a:r>
          </a:p>
        </p:txBody>
      </p:sp>
      <p:sp>
        <p:nvSpPr>
          <p:cNvPr id="178" name="Shape 178"/>
          <p:cNvSpPr/>
          <p:nvPr/>
        </p:nvSpPr>
        <p:spPr>
          <a:xfrm>
            <a:off x="253339" y="2175510"/>
            <a:ext cx="11685322" cy="2799715"/>
          </a:xfrm>
          <a:prstGeom prst="rect">
            <a:avLst/>
          </a:prstGeom>
          <a:ln w="12700">
            <a:miter lim="400000"/>
          </a:ln>
        </p:spPr>
        <p:txBody>
          <a:bodyPr lIns="45719" rIns="45719">
            <a:spAutoFit/>
          </a:bodyPr>
          <a:lstStyle/>
          <a:p>
            <a:pPr lvl="0"/>
            <a:r>
              <a:rPr lang="en-US" sz="3200">
                <a:solidFill>
                  <a:srgbClr val="002060"/>
                </a:solidFill>
              </a:rPr>
              <a:t>Mehodical part</a:t>
            </a:r>
            <a:r>
              <a:rPr sz="3200">
                <a:solidFill>
                  <a:srgbClr val="002060"/>
                </a:solidFill>
              </a:rPr>
              <a:t>:</a:t>
            </a:r>
            <a:r>
              <a:rPr sz="3600">
                <a:solidFill>
                  <a:srgbClr val="002060"/>
                </a:solidFill>
              </a:rPr>
              <a:t> </a:t>
            </a:r>
            <a:r>
              <a:rPr lang="en-US" sz="3600">
                <a:solidFill>
                  <a:srgbClr val="002060"/>
                </a:solidFill>
              </a:rPr>
              <a:t>module#</a:t>
            </a:r>
            <a:r>
              <a:rPr lang="en-US" altLang="en-US" sz="3600">
                <a:solidFill>
                  <a:srgbClr val="002060"/>
                </a:solidFill>
              </a:rPr>
              <a:t>9</a:t>
            </a:r>
            <a:r>
              <a:rPr lang="en-US" sz="3600">
                <a:solidFill>
                  <a:srgbClr val="002060"/>
                </a:solidFill>
              </a:rPr>
              <a:t>, topic 1.</a:t>
            </a:r>
          </a:p>
          <a:p>
            <a:pPr lvl="0"/>
            <a:r>
              <a:rPr lang="en-US" sz="3600">
                <a:solidFill>
                  <a:srgbClr val="002060"/>
                </a:solidFill>
              </a:rPr>
              <a:t>AIM: </a:t>
            </a:r>
            <a:r>
              <a:rPr lang="en-US" sz="2800">
                <a:solidFill>
                  <a:srgbClr val="002060"/>
                </a:solidFill>
              </a:rPr>
              <a:t>This activity aims to illustrate the expansion of the Universe.</a:t>
            </a:r>
            <a:endParaRPr lang="en-US" sz="3600">
              <a:solidFill>
                <a:srgbClr val="002060"/>
              </a:solidFill>
            </a:endParaRPr>
          </a:p>
          <a:p>
            <a:pPr lvl="0"/>
            <a:r>
              <a:rPr lang="en-US" sz="3200">
                <a:solidFill>
                  <a:srgbClr val="002060"/>
                </a:solidFill>
              </a:rPr>
              <a:t>Materials and Procedure: explained in detail in </a:t>
            </a:r>
            <a:r>
              <a:rPr lang="en-US" sz="2400">
                <a:solidFill>
                  <a:srgbClr val="002060"/>
                </a:solidFill>
                <a:sym typeface="+mn-ea"/>
              </a:rPr>
              <a:t>module#</a:t>
            </a:r>
            <a:r>
              <a:rPr lang="" altLang="en-US" sz="2400">
                <a:solidFill>
                  <a:srgbClr val="002060"/>
                </a:solidFill>
                <a:sym typeface="+mn-ea"/>
              </a:rPr>
              <a:t>9</a:t>
            </a:r>
            <a:r>
              <a:rPr lang="en-US" sz="2400">
                <a:solidFill>
                  <a:srgbClr val="002060"/>
                </a:solidFill>
                <a:sym typeface="+mn-ea"/>
              </a:rPr>
              <a:t>, topic 1</a:t>
            </a:r>
            <a:r>
              <a:rPr lang="en-US" altLang="en-US" sz="2400">
                <a:solidFill>
                  <a:srgbClr val="002060"/>
                </a:solidFill>
                <a:sym typeface="+mn-ea"/>
              </a:rPr>
              <a:t>, practical exercise section.</a:t>
            </a:r>
          </a:p>
          <a:p>
            <a:pPr lvl="0"/>
            <a:endParaRPr lang="en-US" altLang="en-US" sz="2400">
              <a:solidFill>
                <a:srgbClr val="002060"/>
              </a:solidFill>
              <a:sym typeface="+mn-ea"/>
            </a:endParaRPr>
          </a:p>
          <a:p>
            <a:pPr lvl="0"/>
            <a:endParaRPr lang="en-US" altLang="en-US" sz="2400">
              <a:solidFill>
                <a:srgbClr val="002060"/>
              </a:solidFill>
              <a:sym typeface="+mn-ea"/>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72"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273"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274" name="Shape 274"/>
          <p:cNvSpPr/>
          <p:nvPr/>
        </p:nvSpPr>
        <p:spPr>
          <a:xfrm>
            <a:off x="355277" y="1449496"/>
            <a:ext cx="11481446" cy="2676525"/>
          </a:xfrm>
          <a:prstGeom prst="rect">
            <a:avLst/>
          </a:prstGeom>
          <a:ln w="12700">
            <a:miter lim="400000"/>
          </a:ln>
        </p:spPr>
        <p:txBody>
          <a:bodyPr lIns="45719" rIns="45719">
            <a:spAutoFit/>
          </a:bodyPr>
          <a:lstStyle/>
          <a:p>
            <a:pPr lvl="0"/>
            <a:r>
              <a:rPr lang="en-US" sz="2400" b="1"/>
              <a:t>Additional resources</a:t>
            </a:r>
            <a:r>
              <a:rPr sz="2400" b="1"/>
              <a:t>:</a:t>
            </a:r>
            <a:endParaRPr sz="2400"/>
          </a:p>
          <a:p>
            <a:pPr lvl="0"/>
            <a:r>
              <a:rPr sz="2400"/>
              <a:t>1.</a:t>
            </a:r>
            <a:r>
              <a:rPr lang="en-US" sz="2400"/>
              <a:t>Models of space crafts and telescopes</a:t>
            </a:r>
            <a:r>
              <a:rPr sz="2400"/>
              <a:t>: https://www.esa.int/kids/en/things_to_do   </a:t>
            </a:r>
          </a:p>
          <a:p>
            <a:pPr lvl="0"/>
            <a:r>
              <a:rPr sz="2400"/>
              <a:t>2. </a:t>
            </a:r>
            <a:r>
              <a:rPr lang="en-US" sz="2400"/>
              <a:t>Build and launch your own rocket:</a:t>
            </a:r>
            <a:r>
              <a:rPr sz="2400"/>
              <a:t> http://www.esa.int/Education/Teachers_Corner/Up_up_up_Build_and_launch_your_own_rockets_Teach_with_space_PR23</a:t>
            </a:r>
          </a:p>
          <a:p>
            <a:pPr lvl="0"/>
            <a:endParaRPr sz="240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p:nvPr/>
        </p:nvSpPr>
        <p:spPr>
          <a:xfrm>
            <a:off x="-6761" y="5572490"/>
            <a:ext cx="12198761" cy="231139"/>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38" name="image1.png"/>
          <p:cNvPicPr/>
          <p:nvPr/>
        </p:nvPicPr>
        <p:blipFill>
          <a:blip r:embed="rId3"/>
          <a:stretch>
            <a:fillRect/>
          </a:stretch>
        </p:blipFill>
        <p:spPr>
          <a:xfrm>
            <a:off x="-6762" y="-11875"/>
            <a:ext cx="12198762" cy="1061514"/>
          </a:xfrm>
          <a:prstGeom prst="rect">
            <a:avLst/>
          </a:prstGeom>
          <a:ln w="12700">
            <a:miter lim="400000"/>
            <a:headEnd/>
            <a:tailEnd/>
          </a:ln>
        </p:spPr>
      </p:pic>
      <p:pic>
        <p:nvPicPr>
          <p:cNvPr id="239" name="image2.jpeg"/>
          <p:cNvPicPr/>
          <p:nvPr/>
        </p:nvPicPr>
        <p:blipFill>
          <a:blip r:embed="rId4"/>
          <a:stretch>
            <a:fillRect/>
          </a:stretch>
        </p:blipFill>
        <p:spPr>
          <a:xfrm>
            <a:off x="-6762" y="5799925"/>
            <a:ext cx="12198762" cy="1051902"/>
          </a:xfrm>
          <a:prstGeom prst="rect">
            <a:avLst/>
          </a:prstGeom>
          <a:ln w="12700">
            <a:miter lim="400000"/>
            <a:headEnd/>
            <a:tailEnd/>
          </a:ln>
        </p:spPr>
      </p:pic>
      <p:sp>
        <p:nvSpPr>
          <p:cNvPr id="240" name="Shape 240"/>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lvl="0">
              <a:defRPr sz="1800" u="none">
                <a:solidFill>
                  <a:srgbClr val="000000"/>
                </a:solidFill>
              </a:defRPr>
            </a:pPr>
            <a:r>
              <a:rPr lang="en-US" sz="4400" u="sng">
                <a:solidFill>
                  <a:srgbClr val="002060"/>
                </a:solidFill>
              </a:rPr>
              <a:t>Conclusions, results check 1</a:t>
            </a:r>
          </a:p>
        </p:txBody>
      </p:sp>
      <p:sp>
        <p:nvSpPr>
          <p:cNvPr id="241" name="Shape 241"/>
          <p:cNvSpPr/>
          <p:nvPr/>
        </p:nvSpPr>
        <p:spPr>
          <a:xfrm>
            <a:off x="400956" y="1645512"/>
            <a:ext cx="11685322" cy="3108325"/>
          </a:xfrm>
          <a:prstGeom prst="rect">
            <a:avLst/>
          </a:prstGeom>
          <a:ln w="12700">
            <a:miter lim="400000"/>
          </a:ln>
        </p:spPr>
        <p:txBody>
          <a:bodyPr lIns="0" tIns="0" rIns="0" bIns="0">
            <a:spAutoFit/>
          </a:bodyPr>
          <a:lstStyle/>
          <a:p>
            <a:pPr lvl="0"/>
            <a:r>
              <a:rPr sz="2600">
                <a:solidFill>
                  <a:srgbClr val="002060"/>
                </a:solidFill>
                <a:latin typeface="Calibri"/>
                <a:ea typeface="Calibri"/>
                <a:cs typeface="Calibri"/>
                <a:sym typeface="Calibri"/>
              </a:rPr>
              <a:t>Feed Forward</a:t>
            </a:r>
            <a:r>
              <a:rPr sz="2800">
                <a:solidFill>
                  <a:srgbClr val="002060"/>
                </a:solidFill>
                <a:latin typeface="Calibri"/>
                <a:ea typeface="Calibri"/>
                <a:cs typeface="Calibri"/>
                <a:sym typeface="Calibri"/>
              </a:rPr>
              <a:t>:</a:t>
            </a:r>
            <a:r>
              <a:rPr sz="2100">
                <a:solidFill>
                  <a:srgbClr val="002060"/>
                </a:solidFill>
                <a:latin typeface="Calibri"/>
                <a:ea typeface="Calibri"/>
                <a:cs typeface="Calibri"/>
                <a:sym typeface="Calibri"/>
              </a:rPr>
              <a:t> </a:t>
            </a:r>
            <a:r>
              <a:rPr lang="en-US" sz="2100">
                <a:solidFill>
                  <a:srgbClr val="002060"/>
                </a:solidFill>
                <a:latin typeface="Calibri"/>
                <a:ea typeface="Calibri"/>
                <a:cs typeface="Calibri"/>
                <a:sym typeface="Calibri"/>
              </a:rPr>
              <a:t>Base your olans for the next lessons on the results of the students:</a:t>
            </a:r>
            <a:endParaRPr sz="2100">
              <a:solidFill>
                <a:srgbClr val="002060"/>
              </a:solidFill>
              <a:latin typeface="Calibri"/>
              <a:ea typeface="Calibri"/>
              <a:cs typeface="Calibri"/>
              <a:sym typeface="Calibri"/>
            </a:endParaRPr>
          </a:p>
          <a:p>
            <a:pPr marL="171450" lvl="0" indent="-171450">
              <a:buSzPct val="100000"/>
              <a:buChar char="•"/>
            </a:pPr>
            <a:r>
              <a:rPr sz="2100">
                <a:solidFill>
                  <a:srgbClr val="002060"/>
                </a:solidFill>
                <a:latin typeface="Calibri"/>
                <a:ea typeface="Calibri"/>
                <a:cs typeface="Calibri"/>
                <a:sym typeface="Calibri"/>
              </a:rPr>
              <a:t> </a:t>
            </a:r>
            <a:r>
              <a:rPr lang="en-US" sz="2100" b="1">
                <a:solidFill>
                  <a:srgbClr val="002060"/>
                </a:solidFill>
                <a:latin typeface="Calibri"/>
                <a:ea typeface="Calibri"/>
                <a:cs typeface="Calibri"/>
                <a:sym typeface="Calibri"/>
              </a:rPr>
              <a:t>Difficulty of the lessons</a:t>
            </a:r>
            <a:r>
              <a:rPr sz="2100" b="1">
                <a:solidFill>
                  <a:srgbClr val="002060"/>
                </a:solidFill>
                <a:latin typeface="Calibri"/>
                <a:ea typeface="Calibri"/>
                <a:cs typeface="Calibri"/>
                <a:sym typeface="Calibri"/>
              </a:rPr>
              <a:t>:</a:t>
            </a:r>
            <a:r>
              <a:rPr sz="2100">
                <a:solidFill>
                  <a:srgbClr val="002060"/>
                </a:solidFill>
                <a:latin typeface="Calibri"/>
                <a:ea typeface="Calibri"/>
                <a:cs typeface="Calibri"/>
                <a:sym typeface="Calibri"/>
              </a:rPr>
              <a:t> </a:t>
            </a:r>
            <a:r>
              <a:rPr lang="en-US" sz="2100">
                <a:solidFill>
                  <a:srgbClr val="002060"/>
                </a:solidFill>
                <a:latin typeface="Calibri"/>
                <a:ea typeface="Calibri"/>
                <a:cs typeface="Calibri"/>
                <a:sym typeface="Calibri"/>
              </a:rPr>
              <a:t>depending on student comprehension of the material and level of completion of the activities.</a:t>
            </a:r>
          </a:p>
          <a:p>
            <a:pPr marL="0" lvl="0" indent="0">
              <a:buSzPct val="100000"/>
              <a:buNone/>
            </a:pPr>
            <a:endParaRPr lang="en-US" sz="2100">
              <a:solidFill>
                <a:srgbClr val="002060"/>
              </a:solidFill>
              <a:latin typeface="Calibri"/>
              <a:ea typeface="Calibri"/>
              <a:cs typeface="Calibri"/>
              <a:sym typeface="Calibri"/>
            </a:endParaRPr>
          </a:p>
          <a:p>
            <a:pPr marL="171450" lvl="0" indent="-171450">
              <a:buSzPct val="100000"/>
              <a:buChar char="•"/>
            </a:pPr>
            <a:r>
              <a:rPr lang="en-US" sz="2800">
                <a:solidFill>
                  <a:srgbClr val="002060"/>
                </a:solidFill>
                <a:latin typeface="Calibri"/>
                <a:ea typeface="Calibri"/>
                <a:cs typeface="Calibri"/>
                <a:sym typeface="Calibri"/>
              </a:rPr>
              <a:t>Preparation</a:t>
            </a:r>
            <a:r>
              <a:rPr sz="2800">
                <a:solidFill>
                  <a:srgbClr val="002060"/>
                </a:solidFill>
                <a:latin typeface="Calibri"/>
                <a:ea typeface="Calibri"/>
                <a:cs typeface="Calibri"/>
                <a:sym typeface="Calibri"/>
              </a:rPr>
              <a:t>: </a:t>
            </a:r>
            <a:r>
              <a:rPr lang="en-US" sz="2000">
                <a:solidFill>
                  <a:srgbClr val="002060"/>
                </a:solidFill>
                <a:latin typeface="Calibri"/>
                <a:ea typeface="Calibri"/>
                <a:cs typeface="Calibri"/>
                <a:sym typeface="Calibri"/>
              </a:rPr>
              <a:t>Clear and well appointed goals of the lesson and activities. When the goal is well understood, the attention towards a task/material is easier and more effective.</a:t>
            </a:r>
            <a:endParaRPr sz="2000">
              <a:solidFill>
                <a:srgbClr val="002060"/>
              </a:solidFill>
              <a:latin typeface="Calibri"/>
              <a:ea typeface="Calibri"/>
              <a:cs typeface="Calibri"/>
              <a:sym typeface="Calibri"/>
            </a:endParaRPr>
          </a:p>
          <a:p>
            <a:pPr marL="146685" lvl="0" indent="-146685">
              <a:buSzPct val="100000"/>
              <a:buChar char="•"/>
            </a:pPr>
            <a:r>
              <a:rPr lang="en-US" sz="2100" b="1">
                <a:solidFill>
                  <a:srgbClr val="002060"/>
                </a:solidFill>
                <a:latin typeface="Calibri"/>
                <a:ea typeface="Calibri"/>
                <a:cs typeface="Calibri"/>
                <a:sym typeface="Calibri"/>
              </a:rPr>
              <a:t>Approach toward the material</a:t>
            </a:r>
            <a:r>
              <a:rPr sz="2100">
                <a:solidFill>
                  <a:srgbClr val="002060"/>
                </a:solidFill>
                <a:latin typeface="Calibri"/>
                <a:ea typeface="Calibri"/>
                <a:cs typeface="Calibri"/>
                <a:sym typeface="Calibri"/>
              </a:rPr>
              <a:t>:</a:t>
            </a:r>
            <a:r>
              <a:rPr lang="en-US" sz="2100">
                <a:solidFill>
                  <a:srgbClr val="002060"/>
                </a:solidFill>
                <a:latin typeface="Calibri"/>
                <a:ea typeface="Calibri"/>
                <a:cs typeface="Calibri"/>
                <a:sym typeface="Calibri"/>
              </a:rPr>
              <a:t> What would be the correct approach that would help the student comprehension and activity completion</a:t>
            </a:r>
            <a:r>
              <a:rPr sz="2100">
                <a:solidFill>
                  <a:srgbClr val="002060"/>
                </a:solidFill>
                <a:latin typeface="Calibri"/>
                <a:ea typeface="Calibri"/>
                <a:cs typeface="Calibri"/>
                <a:sym typeface="Calibri"/>
              </a:rPr>
              <a:t>.</a:t>
            </a:r>
          </a:p>
          <a:p>
            <a:pPr marL="228600" lvl="0" indent="-228600">
              <a:buSzPct val="100000"/>
              <a:buChar char="•"/>
            </a:pPr>
            <a:endParaRPr sz="2100">
              <a:solidFill>
                <a:srgbClr val="002060"/>
              </a:solidFill>
              <a:latin typeface="Calibri"/>
              <a:ea typeface="Calibri"/>
              <a:cs typeface="Calibri"/>
              <a:sym typeface="Calibri"/>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p:nvPr/>
        </p:nvSpPr>
        <p:spPr>
          <a:xfrm>
            <a:off x="-6761" y="5572490"/>
            <a:ext cx="12198761" cy="231139"/>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46" name="image1.png"/>
          <p:cNvPicPr/>
          <p:nvPr/>
        </p:nvPicPr>
        <p:blipFill>
          <a:blip r:embed="rId3"/>
          <a:stretch>
            <a:fillRect/>
          </a:stretch>
        </p:blipFill>
        <p:spPr>
          <a:xfrm>
            <a:off x="-6762" y="-11875"/>
            <a:ext cx="12198762" cy="1061514"/>
          </a:xfrm>
          <a:prstGeom prst="rect">
            <a:avLst/>
          </a:prstGeom>
          <a:ln w="12700">
            <a:miter lim="400000"/>
            <a:headEnd/>
            <a:tailEnd/>
          </a:ln>
        </p:spPr>
      </p:pic>
      <p:pic>
        <p:nvPicPr>
          <p:cNvPr id="247" name="image2.jpeg"/>
          <p:cNvPicPr/>
          <p:nvPr/>
        </p:nvPicPr>
        <p:blipFill>
          <a:blip r:embed="rId4"/>
          <a:stretch>
            <a:fillRect/>
          </a:stretch>
        </p:blipFill>
        <p:spPr>
          <a:xfrm>
            <a:off x="-6762" y="5799925"/>
            <a:ext cx="12198762" cy="1051902"/>
          </a:xfrm>
          <a:prstGeom prst="rect">
            <a:avLst/>
          </a:prstGeom>
          <a:ln w="12700">
            <a:miter lim="400000"/>
            <a:headEnd/>
            <a:tailEnd/>
          </a:ln>
        </p:spPr>
      </p:pic>
      <p:sp>
        <p:nvSpPr>
          <p:cNvPr id="248" name="Shape 248"/>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lvl="0">
              <a:defRPr sz="1800" u="none">
                <a:solidFill>
                  <a:srgbClr val="000000"/>
                </a:solidFill>
              </a:defRPr>
            </a:pPr>
            <a:r>
              <a:rPr lang="en-US" sz="4400" u="sng">
                <a:solidFill>
                  <a:srgbClr val="002060"/>
                </a:solidFill>
                <a:sym typeface="+mn-ea"/>
              </a:rPr>
              <a:t>Conclusions, results check</a:t>
            </a:r>
            <a:r>
              <a:rPr sz="4400" u="sng">
                <a:solidFill>
                  <a:srgbClr val="002060"/>
                </a:solidFill>
              </a:rPr>
              <a:t> 2</a:t>
            </a:r>
          </a:p>
        </p:txBody>
      </p:sp>
      <p:sp>
        <p:nvSpPr>
          <p:cNvPr id="249" name="Shape 249"/>
          <p:cNvSpPr/>
          <p:nvPr/>
        </p:nvSpPr>
        <p:spPr>
          <a:xfrm>
            <a:off x="261256" y="1698105"/>
            <a:ext cx="11685322" cy="2215515"/>
          </a:xfrm>
          <a:prstGeom prst="rect">
            <a:avLst/>
          </a:prstGeom>
          <a:ln w="12700">
            <a:miter lim="400000"/>
          </a:ln>
        </p:spPr>
        <p:txBody>
          <a:bodyPr lIns="0" tIns="0" rIns="0" bIns="0">
            <a:spAutoFit/>
          </a:bodyPr>
          <a:lstStyle/>
          <a:p>
            <a:pPr lvl="0"/>
            <a:endParaRPr lang="en-US" sz="2000">
              <a:solidFill>
                <a:srgbClr val="002060"/>
              </a:solidFill>
              <a:latin typeface="Calibri"/>
              <a:ea typeface="Calibri"/>
              <a:cs typeface="Calibri"/>
              <a:sym typeface="Calibri"/>
            </a:endParaRPr>
          </a:p>
          <a:p>
            <a:pPr marL="228600" lvl="0" indent="-228600">
              <a:buSzPct val="100000"/>
              <a:buChar char="•"/>
            </a:pPr>
            <a:r>
              <a:rPr lang="en-US" sz="2800" b="1">
                <a:solidFill>
                  <a:srgbClr val="002060"/>
                </a:solidFill>
                <a:latin typeface="Calibri"/>
                <a:ea typeface="Calibri"/>
                <a:cs typeface="Calibri"/>
                <a:sym typeface="Calibri"/>
              </a:rPr>
              <a:t>Selfevaluation:</a:t>
            </a:r>
            <a:r>
              <a:rPr sz="2800">
                <a:solidFill>
                  <a:srgbClr val="002060"/>
                </a:solidFill>
                <a:latin typeface="Calibri"/>
                <a:ea typeface="Calibri"/>
                <a:cs typeface="Calibri"/>
                <a:sym typeface="Calibri"/>
              </a:rPr>
              <a:t> </a:t>
            </a:r>
            <a:r>
              <a:rPr lang="en-US" sz="2800">
                <a:solidFill>
                  <a:srgbClr val="002060"/>
                </a:solidFill>
                <a:latin typeface="Calibri"/>
                <a:ea typeface="Calibri"/>
                <a:cs typeface="Calibri"/>
                <a:sym typeface="Calibri"/>
              </a:rPr>
              <a:t>selfdiscipline, steering and control of the activities</a:t>
            </a:r>
            <a:r>
              <a:rPr sz="2800">
                <a:solidFill>
                  <a:srgbClr val="002060"/>
                </a:solidFill>
                <a:latin typeface="Calibri"/>
                <a:ea typeface="Calibri"/>
                <a:cs typeface="Calibri"/>
                <a:sym typeface="Calibri"/>
              </a:rPr>
              <a:t>.</a:t>
            </a:r>
          </a:p>
          <a:p>
            <a:pPr marL="228600" lvl="0" indent="-228600">
              <a:buSzPct val="100000"/>
              <a:buChar char="•"/>
            </a:pPr>
            <a:r>
              <a:rPr sz="2800" b="1">
                <a:solidFill>
                  <a:srgbClr val="002060"/>
                </a:solidFill>
                <a:latin typeface="Calibri"/>
                <a:ea typeface="Calibri"/>
                <a:cs typeface="Calibri"/>
                <a:sym typeface="Calibri"/>
              </a:rPr>
              <a:t> </a:t>
            </a:r>
            <a:r>
              <a:rPr lang="en-US" sz="2800" b="1">
                <a:solidFill>
                  <a:srgbClr val="002060"/>
                </a:solidFill>
                <a:latin typeface="Calibri"/>
                <a:ea typeface="Calibri"/>
                <a:cs typeface="Calibri"/>
                <a:sym typeface="Calibri"/>
              </a:rPr>
              <a:t>Individual approach</a:t>
            </a:r>
            <a:r>
              <a:rPr sz="2800">
                <a:solidFill>
                  <a:srgbClr val="002060"/>
                </a:solidFill>
                <a:latin typeface="Calibri"/>
                <a:ea typeface="Calibri"/>
                <a:cs typeface="Calibri"/>
                <a:sym typeface="Calibri"/>
              </a:rPr>
              <a:t>: </a:t>
            </a:r>
            <a:r>
              <a:rPr lang="en-US" sz="2800">
                <a:solidFill>
                  <a:srgbClr val="002060"/>
                </a:solidFill>
                <a:latin typeface="Calibri"/>
                <a:ea typeface="Calibri"/>
                <a:cs typeface="Calibri"/>
                <a:sym typeface="Calibri"/>
              </a:rPr>
              <a:t>Individual approach and guidance. </a:t>
            </a:r>
          </a:p>
          <a:p>
            <a:pPr marL="228600" lvl="0" indent="-228600">
              <a:buSzPct val="100000"/>
              <a:buChar char="•"/>
            </a:pPr>
            <a:r>
              <a:rPr lang="en-US" sz="2800">
                <a:solidFill>
                  <a:srgbClr val="002060"/>
                </a:solidFill>
                <a:latin typeface="Calibri"/>
                <a:ea typeface="Calibri"/>
                <a:cs typeface="Calibri"/>
                <a:sym typeface="Calibri"/>
              </a:rPr>
              <a:t>Check</a:t>
            </a:r>
            <a:r>
              <a:rPr sz="2800">
                <a:solidFill>
                  <a:srgbClr val="002060"/>
                </a:solidFill>
                <a:latin typeface="Calibri"/>
                <a:ea typeface="Calibri"/>
                <a:cs typeface="Calibri"/>
                <a:sym typeface="Calibri"/>
              </a:rPr>
              <a:t>: </a:t>
            </a:r>
            <a:r>
              <a:rPr lang="en-US" sz="2000">
                <a:solidFill>
                  <a:srgbClr val="002060"/>
                </a:solidFill>
                <a:latin typeface="Calibri"/>
                <a:ea typeface="Calibri"/>
                <a:cs typeface="Calibri"/>
                <a:sym typeface="Calibri"/>
              </a:rPr>
              <a:t>How did I do? Individual evaluation of the student’s work, pertaining to the specific activity and goal.  Must contain information about the advance (or lack of) the student has made and to guide them to achieve the goals and standards.</a:t>
            </a:r>
            <a:endParaRPr sz="2000">
              <a:solidFill>
                <a:srgbClr val="002060"/>
              </a:solidFill>
              <a:latin typeface="Calibri"/>
              <a:ea typeface="Calibri"/>
              <a:cs typeface="Calibri"/>
              <a:sym typeface="Calibri"/>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64"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65" name="image2.jpg"/>
          <p:cNvPicPr/>
          <p:nvPr/>
        </p:nvPicPr>
        <p:blipFill>
          <a:blip r:embed="rId3"/>
          <a:stretch>
            <a:fillRect/>
          </a:stretch>
        </p:blipFill>
        <p:spPr>
          <a:xfrm>
            <a:off x="-6763" y="5799925"/>
            <a:ext cx="12198764" cy="1051903"/>
          </a:xfrm>
          <a:prstGeom prst="rect">
            <a:avLst/>
          </a:prstGeom>
          <a:ln w="12700">
            <a:miter lim="400000"/>
            <a:headEnd/>
            <a:tailEnd/>
          </a:ln>
        </p:spPr>
      </p:pic>
      <p:grpSp>
        <p:nvGrpSpPr>
          <p:cNvPr id="70" name="Group 70"/>
          <p:cNvGrpSpPr/>
          <p:nvPr/>
        </p:nvGrpSpPr>
        <p:grpSpPr>
          <a:xfrm>
            <a:off x="1840175" y="3416575"/>
            <a:ext cx="3794181" cy="1768687"/>
            <a:chOff x="0" y="0"/>
            <a:chExt cx="3794179" cy="1768685"/>
          </a:xfrm>
        </p:grpSpPr>
        <p:sp>
          <p:nvSpPr>
            <p:cNvPr id="66" name="Shape 66"/>
            <p:cNvSpPr/>
            <p:nvPr/>
          </p:nvSpPr>
          <p:spPr>
            <a:xfrm>
              <a:off x="-1" y="0"/>
              <a:ext cx="2080590" cy="1768686"/>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69" name="Group 69"/>
            <p:cNvGrpSpPr/>
            <p:nvPr/>
          </p:nvGrpSpPr>
          <p:grpSpPr>
            <a:xfrm>
              <a:off x="86339" y="336123"/>
              <a:ext cx="3707841" cy="1096439"/>
              <a:chOff x="0" y="0"/>
              <a:chExt cx="3707839" cy="1096438"/>
            </a:xfrm>
          </p:grpSpPr>
          <p:sp>
            <p:nvSpPr>
              <p:cNvPr id="67" name="Shape 67"/>
              <p:cNvSpPr/>
              <p:nvPr/>
            </p:nvSpPr>
            <p:spPr>
              <a:xfrm>
                <a:off x="-1" y="-1"/>
                <a:ext cx="3707841" cy="1096440"/>
              </a:xfrm>
              <a:prstGeom prst="rect">
                <a:avLst/>
              </a:prstGeom>
              <a:solidFill>
                <a:srgbClr val="A5A5A5"/>
              </a:solidFill>
              <a:ln w="19050" cap="flat">
                <a:solidFill>
                  <a:srgbClr val="FFFFFF"/>
                </a:solidFill>
                <a:prstDash val="solid"/>
                <a:miter lim="800000"/>
              </a:ln>
              <a:effectLst/>
            </p:spPr>
            <p:txBody>
              <a:bodyPr wrap="square" lIns="0" tIns="0" rIns="0" bIns="0" numCol="1" anchor="ctr">
                <a:noAutofit/>
              </a:bodyPr>
              <a:lstStyle/>
              <a:p>
                <a:pPr lvl="0"/>
                <a:endParaRPr/>
              </a:p>
            </p:txBody>
          </p:sp>
          <p:sp>
            <p:nvSpPr>
              <p:cNvPr id="68" name="Shape 68"/>
              <p:cNvSpPr/>
              <p:nvPr/>
            </p:nvSpPr>
            <p:spPr>
              <a:xfrm>
                <a:off x="-1" y="223098"/>
                <a:ext cx="3707841" cy="650241"/>
              </a:xfrm>
              <a:prstGeom prst="rect">
                <a:avLst/>
              </a:prstGeom>
              <a:noFill/>
              <a:ln w="12700" cap="flat">
                <a:noFill/>
                <a:miter lim="400000"/>
              </a:ln>
              <a:effectLst/>
            </p:spPr>
            <p:txBody>
              <a:bodyPr wrap="square" lIns="0" tIns="0" rIns="0" bIns="0" numCol="1" anchor="ctr">
                <a:spAutoFit/>
              </a:bodyPr>
              <a:lstStyle/>
              <a:p>
                <a:pPr lvl="0"/>
                <a:r>
                  <a:rPr sz="1900" b="1">
                    <a:solidFill>
                      <a:srgbClr val="0D0D0D"/>
                    </a:solidFill>
                  </a:rPr>
                  <a:t>4.</a:t>
                </a:r>
                <a:r>
                  <a:rPr sz="1900" b="1">
                    <a:solidFill>
                      <a:srgbClr val="FFFFFF"/>
                    </a:solidFill>
                  </a:rPr>
                  <a:t> </a:t>
                </a:r>
                <a:r>
                  <a:rPr sz="1900" b="1"/>
                  <a:t>STARS Concept for Astronomy Education Program</a:t>
                </a:r>
              </a:p>
            </p:txBody>
          </p:sp>
        </p:grpSp>
      </p:grpSp>
      <p:grpSp>
        <p:nvGrpSpPr>
          <p:cNvPr id="73" name="Group 73"/>
          <p:cNvGrpSpPr/>
          <p:nvPr/>
        </p:nvGrpSpPr>
        <p:grpSpPr>
          <a:xfrm>
            <a:off x="6207689" y="4142306"/>
            <a:ext cx="3830800" cy="965203"/>
            <a:chOff x="0" y="0"/>
            <a:chExt cx="3830799" cy="965201"/>
          </a:xfrm>
        </p:grpSpPr>
        <p:sp>
          <p:nvSpPr>
            <p:cNvPr id="71" name="Shape 71"/>
            <p:cNvSpPr/>
            <p:nvPr/>
          </p:nvSpPr>
          <p:spPr>
            <a:xfrm>
              <a:off x="0" y="0"/>
              <a:ext cx="1954213" cy="96520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b="1"/>
              </a:pPr>
              <a:endParaRPr/>
            </a:p>
          </p:txBody>
        </p:sp>
        <p:sp>
          <p:nvSpPr>
            <p:cNvPr id="72" name="Shape 72"/>
            <p:cNvSpPr/>
            <p:nvPr/>
          </p:nvSpPr>
          <p:spPr>
            <a:xfrm>
              <a:off x="47117" y="205739"/>
              <a:ext cx="3783682" cy="553719"/>
            </a:xfrm>
            <a:prstGeom prst="rect">
              <a:avLst/>
            </a:prstGeom>
            <a:solidFill>
              <a:srgbClr val="ED7D31"/>
            </a:solidFill>
            <a:ln w="12700" cap="flat">
              <a:solidFill>
                <a:srgbClr val="AD5B24"/>
              </a:solidFill>
              <a:prstDash val="solid"/>
              <a:miter lim="800000"/>
            </a:ln>
            <a:effectLst/>
          </p:spPr>
          <p:txBody>
            <a:bodyPr wrap="square" lIns="0" tIns="0" rIns="0" bIns="0" numCol="1" anchor="ctr">
              <a:spAutoFit/>
            </a:bodyPr>
            <a:lstStyle>
              <a:lvl1pPr>
                <a:defRPr b="1"/>
              </a:lvl1pPr>
            </a:lstStyle>
            <a:p>
              <a:pPr lvl="0">
                <a:defRPr b="0"/>
              </a:pPr>
              <a:r>
                <a:rPr b="1" dirty="0"/>
                <a:t>International </a:t>
              </a:r>
              <a:r>
                <a:rPr lang="sk-SK" b="1" dirty="0"/>
                <a:t>Online </a:t>
              </a:r>
              <a:r>
                <a:rPr b="1" dirty="0"/>
                <a:t>Conference 2020</a:t>
              </a:r>
            </a:p>
          </p:txBody>
        </p:sp>
      </p:grpSp>
      <p:grpSp>
        <p:nvGrpSpPr>
          <p:cNvPr id="78" name="Group 78"/>
          <p:cNvGrpSpPr/>
          <p:nvPr/>
        </p:nvGrpSpPr>
        <p:grpSpPr>
          <a:xfrm>
            <a:off x="733988" y="1504453"/>
            <a:ext cx="3602723" cy="1942342"/>
            <a:chOff x="0" y="0"/>
            <a:chExt cx="3602721" cy="1942341"/>
          </a:xfrm>
        </p:grpSpPr>
        <p:sp>
          <p:nvSpPr>
            <p:cNvPr id="74" name="Shape 74"/>
            <p:cNvSpPr/>
            <p:nvPr/>
          </p:nvSpPr>
          <p:spPr>
            <a:xfrm>
              <a:off x="-1" y="-1"/>
              <a:ext cx="3356336" cy="146389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a:p>
          </p:txBody>
        </p:sp>
        <p:grpSp>
          <p:nvGrpSpPr>
            <p:cNvPr id="77" name="Group 77"/>
            <p:cNvGrpSpPr/>
            <p:nvPr/>
          </p:nvGrpSpPr>
          <p:grpSpPr>
            <a:xfrm>
              <a:off x="71459" y="65366"/>
              <a:ext cx="3531263" cy="1876976"/>
              <a:chOff x="0" y="0"/>
              <a:chExt cx="3531261" cy="1876974"/>
            </a:xfrm>
          </p:grpSpPr>
          <p:sp>
            <p:nvSpPr>
              <p:cNvPr id="75" name="Shape 75"/>
              <p:cNvSpPr/>
              <p:nvPr/>
            </p:nvSpPr>
            <p:spPr>
              <a:xfrm>
                <a:off x="-1" y="0"/>
                <a:ext cx="3531263" cy="1876975"/>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0" tIns="0" rIns="0" bIns="0" numCol="1" anchor="ctr">
                <a:noAutofit/>
              </a:bodyPr>
              <a:lstStyle/>
              <a:p>
                <a:pPr lvl="0"/>
                <a:endParaRPr/>
              </a:p>
            </p:txBody>
          </p:sp>
          <p:sp>
            <p:nvSpPr>
              <p:cNvPr id="76" name="Shape 76"/>
              <p:cNvSpPr/>
              <p:nvPr/>
            </p:nvSpPr>
            <p:spPr>
              <a:xfrm>
                <a:off x="-1" y="333967"/>
                <a:ext cx="3531263" cy="1209041"/>
              </a:xfrm>
              <a:prstGeom prst="rect">
                <a:avLst/>
              </a:prstGeom>
              <a:noFill/>
              <a:ln w="12700" cap="flat">
                <a:noFill/>
                <a:miter lim="400000"/>
              </a:ln>
              <a:effectLst/>
            </p:spPr>
            <p:txBody>
              <a:bodyPr wrap="square" lIns="0" tIns="0" rIns="0" bIns="0" numCol="1" anchor="ctr">
                <a:spAutoFit/>
              </a:bodyPr>
              <a:lstStyle/>
              <a:p>
                <a:pPr lvl="0"/>
                <a:r>
                  <a:rPr sz="1900" b="1">
                    <a:solidFill>
                      <a:srgbClr val="FFFFFF"/>
                    </a:solidFill>
                  </a:rPr>
                  <a:t>1.</a:t>
                </a:r>
                <a:r>
                  <a:rPr sz="1900">
                    <a:solidFill>
                      <a:srgbClr val="FFFFFF"/>
                    </a:solidFill>
                  </a:rPr>
                  <a:t> </a:t>
                </a:r>
                <a:r>
                  <a:rPr sz="1900" b="1">
                    <a:solidFill>
                      <a:srgbClr val="FFFFFF"/>
                    </a:solidFill>
                  </a:rPr>
                  <a:t>STARS Methodological Handbook for Teachers</a:t>
                </a:r>
                <a:endParaRPr sz="1900">
                  <a:solidFill>
                    <a:srgbClr val="FFFFFF"/>
                  </a:solidFill>
                </a:endParaRPr>
              </a:p>
              <a:p>
                <a:pPr lvl="0"/>
                <a:r>
                  <a:rPr sz="1900">
                    <a:solidFill>
                      <a:srgbClr val="FFFFFF"/>
                    </a:solidFill>
                  </a:rPr>
                  <a:t>ready-to-use resource for teachers</a:t>
                </a:r>
              </a:p>
            </p:txBody>
          </p:sp>
        </p:grpSp>
      </p:grpSp>
      <p:grpSp>
        <p:nvGrpSpPr>
          <p:cNvPr id="83" name="Group 83"/>
          <p:cNvGrpSpPr/>
          <p:nvPr/>
        </p:nvGrpSpPr>
        <p:grpSpPr>
          <a:xfrm>
            <a:off x="8267469" y="2203843"/>
            <a:ext cx="3640415" cy="1768686"/>
            <a:chOff x="0" y="-1"/>
            <a:chExt cx="3640414" cy="1768684"/>
          </a:xfrm>
        </p:grpSpPr>
        <p:sp>
          <p:nvSpPr>
            <p:cNvPr id="79" name="Shape 79"/>
            <p:cNvSpPr/>
            <p:nvPr/>
          </p:nvSpPr>
          <p:spPr>
            <a:xfrm>
              <a:off x="-1" y="165338"/>
              <a:ext cx="3640416" cy="1438008"/>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82" name="Group 82"/>
            <p:cNvGrpSpPr/>
            <p:nvPr/>
          </p:nvGrpSpPr>
          <p:grpSpPr>
            <a:xfrm>
              <a:off x="70197" y="-2"/>
              <a:ext cx="3500020" cy="1768686"/>
              <a:chOff x="0" y="0"/>
              <a:chExt cx="3500018" cy="1768684"/>
            </a:xfrm>
          </p:grpSpPr>
          <p:sp>
            <p:nvSpPr>
              <p:cNvPr id="80" name="Shape 80"/>
              <p:cNvSpPr/>
              <p:nvPr/>
            </p:nvSpPr>
            <p:spPr>
              <a:xfrm>
                <a:off x="0" y="0"/>
                <a:ext cx="3500019" cy="1768685"/>
              </a:xfrm>
              <a:prstGeom prst="rect">
                <a:avLst/>
              </a:prstGeom>
              <a:gradFill flip="none" rotWithShape="1">
                <a:gsLst>
                  <a:gs pos="0">
                    <a:srgbClr val="FFDB9B"/>
                  </a:gs>
                  <a:gs pos="50000">
                    <a:srgbClr val="FFD58D"/>
                  </a:gs>
                  <a:gs pos="100000">
                    <a:srgbClr val="FFD078"/>
                  </a:gs>
                </a:gsLst>
                <a:lin ang="5400000" scaled="0"/>
              </a:gradFill>
              <a:ln w="6350" cap="flat">
                <a:solidFill>
                  <a:srgbClr val="FFC000"/>
                </a:solidFill>
                <a:prstDash val="solid"/>
                <a:miter lim="800000"/>
              </a:ln>
              <a:effectLst/>
            </p:spPr>
            <p:txBody>
              <a:bodyPr wrap="square" lIns="0" tIns="0" rIns="0" bIns="0" numCol="1" anchor="ctr">
                <a:noAutofit/>
              </a:bodyPr>
              <a:lstStyle/>
              <a:p>
                <a:pPr lvl="0"/>
                <a:endParaRPr/>
              </a:p>
            </p:txBody>
          </p:sp>
          <p:sp>
            <p:nvSpPr>
              <p:cNvPr id="81" name="Shape 81"/>
              <p:cNvSpPr/>
              <p:nvPr/>
            </p:nvSpPr>
            <p:spPr>
              <a:xfrm>
                <a:off x="0" y="279822"/>
                <a:ext cx="3500019" cy="1209041"/>
              </a:xfrm>
              <a:prstGeom prst="rect">
                <a:avLst/>
              </a:prstGeom>
              <a:noFill/>
              <a:ln w="12700" cap="flat">
                <a:noFill/>
                <a:miter lim="400000"/>
              </a:ln>
              <a:effectLst/>
            </p:spPr>
            <p:txBody>
              <a:bodyPr wrap="square" lIns="0" tIns="0" rIns="0" bIns="0" numCol="1" anchor="ctr">
                <a:spAutoFit/>
              </a:bodyPr>
              <a:lstStyle/>
              <a:p>
                <a:pPr lvl="0"/>
                <a:r>
                  <a:rPr sz="1900" b="1"/>
                  <a:t>3.</a:t>
                </a:r>
                <a:r>
                  <a:rPr sz="1900"/>
                  <a:t> </a:t>
                </a:r>
                <a:r>
                  <a:rPr sz="1900" b="1"/>
                  <a:t>STARS Online Platform </a:t>
                </a:r>
                <a:r>
                  <a:rPr sz="1900"/>
                  <a:t>with examples of good practice and opportunities for discussions and exchange</a:t>
                </a:r>
              </a:p>
            </p:txBody>
          </p:sp>
        </p:grpSp>
      </p:grpSp>
      <p:grpSp>
        <p:nvGrpSpPr>
          <p:cNvPr id="88" name="Group 88"/>
          <p:cNvGrpSpPr/>
          <p:nvPr/>
        </p:nvGrpSpPr>
        <p:grpSpPr>
          <a:xfrm>
            <a:off x="4559578" y="1821051"/>
            <a:ext cx="3289668" cy="1856274"/>
            <a:chOff x="0" y="0"/>
            <a:chExt cx="3289667" cy="1856273"/>
          </a:xfrm>
        </p:grpSpPr>
        <p:sp>
          <p:nvSpPr>
            <p:cNvPr id="84" name="Shape 84"/>
            <p:cNvSpPr/>
            <p:nvPr/>
          </p:nvSpPr>
          <p:spPr>
            <a:xfrm>
              <a:off x="41451" y="0"/>
              <a:ext cx="2576601" cy="1329692"/>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a:p>
          </p:txBody>
        </p:sp>
        <p:grpSp>
          <p:nvGrpSpPr>
            <p:cNvPr id="87" name="Group 87"/>
            <p:cNvGrpSpPr/>
            <p:nvPr/>
          </p:nvGrpSpPr>
          <p:grpSpPr>
            <a:xfrm>
              <a:off x="-1" y="73641"/>
              <a:ext cx="3289668" cy="1782633"/>
              <a:chOff x="0" y="0"/>
              <a:chExt cx="3289667" cy="1782632"/>
            </a:xfrm>
          </p:grpSpPr>
          <p:sp>
            <p:nvSpPr>
              <p:cNvPr id="85" name="Shape 85"/>
              <p:cNvSpPr/>
              <p:nvPr/>
            </p:nvSpPr>
            <p:spPr>
              <a:xfrm>
                <a:off x="-1" y="-1"/>
                <a:ext cx="3289669" cy="1782634"/>
              </a:xfrm>
              <a:prstGeom prst="rect">
                <a:avLst/>
              </a:prstGeom>
              <a:gradFill flip="none" rotWithShape="1">
                <a:gsLst>
                  <a:gs pos="0">
                    <a:srgbClr val="80B860"/>
                  </a:gs>
                  <a:gs pos="50000">
                    <a:srgbClr val="6FB242"/>
                  </a:gs>
                  <a:gs pos="100000">
                    <a:srgbClr val="61A236"/>
                  </a:gs>
                </a:gsLst>
                <a:lin ang="5400000" scaled="0"/>
              </a:gradFill>
              <a:ln w="6350" cap="flat">
                <a:solidFill>
                  <a:srgbClr val="5B9BD5"/>
                </a:solidFill>
                <a:prstDash val="solid"/>
                <a:miter lim="800000"/>
              </a:ln>
              <a:effectLst>
                <a:outerShdw blurRad="63500" dist="19050" dir="5400000" rotWithShape="0">
                  <a:srgbClr val="000000">
                    <a:alpha val="63000"/>
                  </a:srgbClr>
                </a:outerShdw>
              </a:effectLst>
            </p:spPr>
            <p:txBody>
              <a:bodyPr wrap="square" lIns="0" tIns="0" rIns="0" bIns="0" numCol="1" anchor="ctr">
                <a:noAutofit/>
              </a:bodyPr>
              <a:lstStyle/>
              <a:p>
                <a:pPr lvl="0"/>
                <a:endParaRPr/>
              </a:p>
            </p:txBody>
          </p:sp>
          <p:sp>
            <p:nvSpPr>
              <p:cNvPr id="86" name="Shape 86"/>
              <p:cNvSpPr/>
              <p:nvPr/>
            </p:nvSpPr>
            <p:spPr>
              <a:xfrm>
                <a:off x="-1" y="286796"/>
                <a:ext cx="3289669" cy="1209041"/>
              </a:xfrm>
              <a:prstGeom prst="rect">
                <a:avLst/>
              </a:prstGeom>
              <a:noFill/>
              <a:ln w="12700" cap="flat">
                <a:noFill/>
                <a:miter lim="400000"/>
              </a:ln>
              <a:effectLst/>
            </p:spPr>
            <p:txBody>
              <a:bodyPr wrap="square" lIns="0" tIns="0" rIns="0" bIns="0" numCol="1" anchor="ctr">
                <a:spAutoFit/>
              </a:bodyPr>
              <a:lstStyle/>
              <a:p>
                <a:pPr lvl="0"/>
                <a:r>
                  <a:rPr sz="1900" b="1">
                    <a:solidFill>
                      <a:srgbClr val="040404"/>
                    </a:solidFill>
                  </a:rPr>
                  <a:t>2.</a:t>
                </a:r>
                <a:r>
                  <a:rPr sz="1900">
                    <a:solidFill>
                      <a:srgbClr val="040404"/>
                    </a:solidFill>
                  </a:rPr>
                  <a:t> </a:t>
                </a:r>
                <a:r>
                  <a:rPr sz="1900" b="1"/>
                  <a:t>STARS Training Program for Teachers</a:t>
                </a:r>
                <a:endParaRPr sz="1900">
                  <a:solidFill>
                    <a:srgbClr val="FFFFFF"/>
                  </a:solidFill>
                </a:endParaRPr>
              </a:p>
              <a:p>
                <a:pPr lvl="0"/>
                <a:r>
                  <a:rPr sz="1900"/>
                  <a:t>innovative and comprehensive approach</a:t>
                </a:r>
              </a:p>
            </p:txBody>
          </p:sp>
        </p:grpSp>
      </p:grpSp>
      <p:sp>
        <p:nvSpPr>
          <p:cNvPr id="89" name="Shape 89"/>
          <p:cNvSpPr/>
          <p:nvPr/>
        </p:nvSpPr>
        <p:spPr>
          <a:xfrm>
            <a:off x="642284" y="798515"/>
            <a:ext cx="11685321" cy="739141"/>
          </a:xfrm>
          <a:prstGeom prst="rect">
            <a:avLst/>
          </a:prstGeom>
          <a:ln w="12700">
            <a:miter lim="400000"/>
          </a:ln>
        </p:spPr>
        <p:txBody>
          <a:bodyPr lIns="45719" rIns="45719">
            <a:spAutoFit/>
          </a:bodyPr>
          <a:lstStyle>
            <a:lvl1pPr>
              <a:defRPr sz="4400" u="sng">
                <a:solidFill>
                  <a:srgbClr val="002060"/>
                </a:solidFill>
              </a:defRPr>
            </a:lvl1pPr>
          </a:lstStyle>
          <a:p>
            <a:pPr lvl="0">
              <a:defRPr sz="1800" u="none">
                <a:solidFill>
                  <a:srgbClr val="000000"/>
                </a:solidFill>
              </a:defRPr>
            </a:pPr>
            <a:r>
              <a:rPr sz="4400" u="sng">
                <a:solidFill>
                  <a:srgbClr val="002060"/>
                </a:solidFill>
              </a:rPr>
              <a:t>STARS project intro</a:t>
            </a:r>
          </a:p>
        </p:txBody>
      </p:sp>
      <p:sp>
        <p:nvSpPr>
          <p:cNvPr id="90" name="Shape 90"/>
          <p:cNvSpPr/>
          <p:nvPr/>
        </p:nvSpPr>
        <p:spPr>
          <a:xfrm>
            <a:off x="982535" y="4775277"/>
            <a:ext cx="3356333" cy="561341"/>
          </a:xfrm>
          <a:prstGeom prst="rect">
            <a:avLst/>
          </a:prstGeom>
          <a:ln w="12700">
            <a:miter lim="400000"/>
          </a:ln>
        </p:spPr>
        <p:txBody>
          <a:bodyPr wrap="none" lIns="45719" rIns="45719">
            <a:spAutoFit/>
          </a:bodyPr>
          <a:lstStyle>
            <a:lvl1pPr>
              <a:defRPr sz="3200"/>
            </a:lvl1pPr>
          </a:lstStyle>
          <a:p>
            <a:pPr lvl="0">
              <a:defRPr sz="1800"/>
            </a:pPr>
            <a:r>
              <a:rPr sz="3200"/>
              <a:t>project-stars.com</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16"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17"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18" name="Shape 118"/>
          <p:cNvSpPr>
            <a:spLocks noGrp="1"/>
          </p:cNvSpPr>
          <p:nvPr>
            <p:ph type="title"/>
          </p:nvPr>
        </p:nvSpPr>
        <p:spPr>
          <a:xfrm>
            <a:off x="1524000" y="637480"/>
            <a:ext cx="9144000" cy="954982"/>
          </a:xfrm>
          <a:prstGeom prst="rect">
            <a:avLst/>
          </a:prstGeom>
        </p:spPr>
        <p:txBody>
          <a:bodyPr lIns="0" tIns="0" rIns="0" bIns="0"/>
          <a:lstStyle>
            <a:lvl1pPr defTabSz="859790">
              <a:defRPr sz="5640">
                <a:solidFill>
                  <a:srgbClr val="142A9D"/>
                </a:solidFill>
              </a:defRPr>
            </a:lvl1pPr>
          </a:lstStyle>
          <a:p>
            <a:pPr lvl="0">
              <a:defRPr sz="1800">
                <a:solidFill>
                  <a:srgbClr val="000000"/>
                </a:solidFill>
              </a:defRPr>
            </a:pPr>
            <a:r>
              <a:rPr sz="5640" dirty="0">
                <a:solidFill>
                  <a:srgbClr val="142A9D"/>
                </a:solidFill>
              </a:rPr>
              <a:t>STARS</a:t>
            </a:r>
            <a:r>
              <a:rPr lang="en-US" sz="5640" dirty="0">
                <a:solidFill>
                  <a:srgbClr val="142A9D"/>
                </a:solidFill>
              </a:rPr>
              <a:t> modules</a:t>
            </a:r>
            <a:endParaRPr sz="5640" dirty="0">
              <a:solidFill>
                <a:srgbClr val="142A9D"/>
              </a:solidFill>
            </a:endParaRPr>
          </a:p>
        </p:txBody>
      </p:sp>
      <p:sp>
        <p:nvSpPr>
          <p:cNvPr id="119" name="Shape 119"/>
          <p:cNvSpPr>
            <a:spLocks noGrp="1"/>
          </p:cNvSpPr>
          <p:nvPr>
            <p:ph type="body" idx="1"/>
          </p:nvPr>
        </p:nvSpPr>
        <p:spPr>
          <a:xfrm>
            <a:off x="81280" y="1591945"/>
            <a:ext cx="11608435" cy="4050665"/>
          </a:xfrm>
          <a:prstGeom prst="rect">
            <a:avLst/>
          </a:prstGeom>
        </p:spPr>
        <p:txBody>
          <a:bodyPr lIns="0" tIns="0" rIns="0" bIns="0">
            <a:normAutofit fontScale="97500"/>
          </a:bodyPr>
          <a:lstStyle/>
          <a:p>
            <a:pPr algn="just" defTabSz="868680">
              <a:spcBef>
                <a:spcPts val="900"/>
              </a:spcBef>
              <a:defRPr sz="1800"/>
            </a:pPr>
            <a:r>
              <a:rPr lang="en-GB" sz="2800" dirty="0">
                <a:solidFill>
                  <a:srgbClr val="002060"/>
                </a:solidFill>
              </a:rPr>
              <a:t>#1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Constellations</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#6 	</a:t>
            </a:r>
            <a:r>
              <a:rPr lang="en-GB"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Galactic </a:t>
            </a:r>
            <a:r>
              <a:rPr lang="sk-SK"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a:t>
            </a:r>
            <a:r>
              <a:rPr lang="en-GB"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eighbourhood</a:t>
            </a:r>
            <a:r>
              <a:rPr lang="en-GB" sz="2900" dirty="0">
                <a:solidFill>
                  <a:srgbClr val="002060"/>
                </a:solidFill>
                <a:latin typeface="Calibri" panose="020F0502020204030204" pitchFamily="34" charset="0"/>
                <a:cs typeface="Calibri" panose="020F0502020204030204" pitchFamily="34" charset="0"/>
              </a:rPr>
              <a:t>.</a:t>
            </a:r>
            <a:endParaRPr lang="sk-SK" sz="2900" dirty="0">
              <a:solidFill>
                <a:srgbClr val="002060"/>
              </a:solidFill>
              <a:latin typeface="Calibri" panose="020F0502020204030204" pitchFamily="34" charset="0"/>
              <a:cs typeface="Calibri" panose="020F0502020204030204" pitchFamily="34" charset="0"/>
            </a:endParaRP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#2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Motion of </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elestial </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odies</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en-GB" sz="2800" dirty="0">
                <a:solidFill>
                  <a:srgbClr val="002060"/>
                </a:solidFill>
                <a:latin typeface="Calibri" panose="020F0502020204030204" pitchFamily="34" charset="0"/>
                <a:cs typeface="Calibri" panose="020F0502020204030204" pitchFamily="34" charset="0"/>
              </a:rPr>
              <a:t>		#7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Sun and the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tars.</a:t>
            </a:r>
          </a:p>
          <a:p>
            <a:pPr lvl="0"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#3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Newton‘s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L</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aw of Gravitation</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#8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Milky Way Galaxy and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other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G</a:t>
            </a:r>
            <a:r>
              <a:rPr lang="en-GB"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alaxies</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#4 	</a:t>
            </a:r>
            <a:r>
              <a:rPr lang="en-US"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sk-SK"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Space</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sk-SK" sz="2800"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E</a:t>
            </a:r>
            <a:r>
              <a:rPr lang="sk-SK"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xploration</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#9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The Universe</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en-GB" sz="2800" dirty="0">
              <a:solidFill>
                <a:srgbClr val="002060"/>
              </a:solidFill>
              <a:latin typeface="Calibri" panose="020F0502020204030204" pitchFamily="34" charset="0"/>
              <a:cs typeface="Calibri" panose="020F0502020204030204" pitchFamily="34" charset="0"/>
            </a:endParaRP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#5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Solar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a:t>
            </a:r>
            <a:r>
              <a:rPr lang="en-GB"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ystem</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#10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Observatories.</a:t>
            </a:r>
          </a:p>
          <a:p>
            <a:pPr lvl="0" algn="just" defTabSz="868680">
              <a:spcBef>
                <a:spcPts val="900"/>
              </a:spcBef>
              <a:defRPr sz="1800"/>
            </a:pPr>
            <a:endParaRPr sz="2800" dirty="0">
              <a:solidFill>
                <a:srgbClr val="FF0000"/>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28"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29"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30" name="Shape 130"/>
          <p:cNvSpPr>
            <a:spLocks noGrp="1"/>
          </p:cNvSpPr>
          <p:nvPr>
            <p:ph type="title"/>
          </p:nvPr>
        </p:nvSpPr>
        <p:spPr>
          <a:xfrm>
            <a:off x="1524000" y="637480"/>
            <a:ext cx="9144000" cy="954982"/>
          </a:xfrm>
          <a:prstGeom prst="rect">
            <a:avLst/>
          </a:prstGeom>
        </p:spPr>
        <p:txBody>
          <a:bodyPr lIns="0" tIns="0" rIns="0" bIns="0"/>
          <a:lstStyle>
            <a:lvl1pPr defTabSz="713105">
              <a:defRPr sz="4680">
                <a:solidFill>
                  <a:srgbClr val="142A9D"/>
                </a:solidFill>
              </a:defRPr>
            </a:lvl1pPr>
          </a:lstStyle>
          <a:p>
            <a:pPr lvl="0">
              <a:defRPr sz="1800">
                <a:solidFill>
                  <a:srgbClr val="000000"/>
                </a:solidFill>
              </a:defRPr>
            </a:pPr>
            <a:r>
              <a:rPr lang="en-US" sz="4680">
                <a:solidFill>
                  <a:srgbClr val="142A9D"/>
                </a:solidFill>
              </a:rPr>
              <a:t>Structure of the modules</a:t>
            </a:r>
          </a:p>
        </p:txBody>
      </p:sp>
      <p:sp>
        <p:nvSpPr>
          <p:cNvPr id="131" name="Shape 131"/>
          <p:cNvSpPr>
            <a:spLocks noGrp="1"/>
          </p:cNvSpPr>
          <p:nvPr>
            <p:ph type="body" idx="1"/>
          </p:nvPr>
        </p:nvSpPr>
        <p:spPr>
          <a:xfrm>
            <a:off x="81210" y="1749971"/>
            <a:ext cx="11608595" cy="3892445"/>
          </a:xfrm>
          <a:prstGeom prst="rect">
            <a:avLst/>
          </a:prstGeom>
        </p:spPr>
        <p:txBody>
          <a:bodyPr lIns="0" tIns="0" rIns="0" bIns="0">
            <a:normAutofit fontScale="92500"/>
          </a:bodyPr>
          <a:lstStyle/>
          <a:p>
            <a:pPr lvl="0" algn="just">
              <a:defRPr sz="1800"/>
            </a:pPr>
            <a:r>
              <a:rPr sz="2800" dirty="0"/>
              <a:t>	</a:t>
            </a:r>
            <a:r>
              <a:rPr lang="en-US" sz="2800" dirty="0">
                <a:solidFill>
                  <a:srgbClr val="131D84"/>
                </a:solidFill>
                <a:latin typeface="+mj-ea"/>
                <a:cs typeface="+mj-ea"/>
              </a:rPr>
              <a:t>There are several topics in each module. </a:t>
            </a:r>
            <a:r>
              <a:rPr sz="2800" dirty="0">
                <a:solidFill>
                  <a:srgbClr val="131D84"/>
                </a:solidFill>
                <a:latin typeface="+mj-ea"/>
                <a:cs typeface="+mj-ea"/>
              </a:rPr>
              <a:t>	</a:t>
            </a:r>
          </a:p>
          <a:p>
            <a:pPr lvl="0" algn="just">
              <a:defRPr sz="1800"/>
            </a:pPr>
            <a:r>
              <a:rPr lang="en-US" sz="2800" dirty="0">
                <a:solidFill>
                  <a:srgbClr val="131D84"/>
                </a:solidFill>
                <a:latin typeface="+mj-ea"/>
                <a:cs typeface="+mj-ea"/>
              </a:rPr>
              <a:t>	Each topic contains: </a:t>
            </a:r>
            <a:endParaRPr sz="2800" dirty="0">
              <a:solidFill>
                <a:srgbClr val="131D84"/>
              </a:solidFill>
              <a:latin typeface="+mj-ea"/>
              <a:cs typeface="+mj-ea"/>
            </a:endParaRPr>
          </a:p>
          <a:p>
            <a:pPr marL="1358900" lvl="0" indent="-228600" algn="just">
              <a:buSzPct val="100000"/>
              <a:buChar char="•"/>
              <a:defRPr sz="1800"/>
            </a:pPr>
            <a:r>
              <a:rPr lang="en-US" sz="2800" dirty="0">
                <a:solidFill>
                  <a:srgbClr val="131D84"/>
                </a:solidFill>
                <a:latin typeface="+mj-ea"/>
                <a:cs typeface="+mj-ea"/>
              </a:rPr>
              <a:t>A brief introduction and key words</a:t>
            </a:r>
            <a:r>
              <a:rPr sz="2800" dirty="0">
                <a:solidFill>
                  <a:srgbClr val="131D84"/>
                </a:solidFill>
                <a:latin typeface="+mj-ea"/>
                <a:cs typeface="+mj-ea"/>
              </a:rPr>
              <a:t>;</a:t>
            </a:r>
          </a:p>
          <a:p>
            <a:pPr marL="1358900" lvl="0" indent="-228600" algn="just">
              <a:buSzPct val="100000"/>
              <a:buChar char="•"/>
              <a:defRPr sz="1800"/>
            </a:pPr>
            <a:r>
              <a:rPr lang="en-US" sz="2800" dirty="0">
                <a:solidFill>
                  <a:srgbClr val="131D84"/>
                </a:solidFill>
                <a:latin typeface="+mj-ea"/>
                <a:cs typeface="+mj-ea"/>
              </a:rPr>
              <a:t>Theoretical part for the teacher</a:t>
            </a:r>
            <a:r>
              <a:rPr sz="2800" dirty="0">
                <a:solidFill>
                  <a:srgbClr val="131D84"/>
                </a:solidFill>
                <a:latin typeface="+mj-ea"/>
                <a:cs typeface="+mj-ea"/>
              </a:rPr>
              <a:t> -</a:t>
            </a:r>
            <a:r>
              <a:rPr lang="en-US" sz="2800" dirty="0">
                <a:solidFill>
                  <a:srgbClr val="131D84"/>
                </a:solidFill>
                <a:latin typeface="+mj-ea"/>
                <a:cs typeface="+mj-ea"/>
              </a:rPr>
              <a:t> provides the basic information, necessary for the planning a lesson on that topic </a:t>
            </a:r>
            <a:r>
              <a:rPr sz="2800" dirty="0">
                <a:solidFill>
                  <a:srgbClr val="131D84"/>
                </a:solidFill>
                <a:latin typeface="+mj-ea"/>
                <a:cs typeface="+mj-ea"/>
              </a:rPr>
              <a:t>(</a:t>
            </a:r>
            <a:r>
              <a:rPr lang="en-US" sz="2800" dirty="0">
                <a:solidFill>
                  <a:srgbClr val="131D84"/>
                </a:solidFill>
                <a:latin typeface="+mj-ea"/>
                <a:cs typeface="+mj-ea"/>
              </a:rPr>
              <a:t>and links to additional information in some cases</a:t>
            </a:r>
            <a:r>
              <a:rPr sz="2800" dirty="0">
                <a:solidFill>
                  <a:srgbClr val="131D84"/>
                </a:solidFill>
                <a:latin typeface="+mj-ea"/>
                <a:cs typeface="+mj-ea"/>
              </a:rPr>
              <a:t>).</a:t>
            </a:r>
          </a:p>
          <a:p>
            <a:pPr lvl="0" indent="1130300" algn="just">
              <a:defRPr sz="1800"/>
            </a:pPr>
            <a:r>
              <a:rPr sz="2800" dirty="0">
                <a:solidFill>
                  <a:srgbClr val="131D84"/>
                </a:solidFill>
                <a:latin typeface="+mj-ea"/>
                <a:cs typeface="+mj-ea"/>
              </a:rPr>
              <a:t>! </a:t>
            </a:r>
            <a:r>
              <a:rPr lang="en-US" sz="2800" dirty="0">
                <a:solidFill>
                  <a:srgbClr val="131D84"/>
                </a:solidFill>
                <a:latin typeface="+mj-ea"/>
                <a:cs typeface="+mj-ea"/>
              </a:rPr>
              <a:t>THESE ARE NOT READY-TO-USE LESSONS</a:t>
            </a:r>
            <a:r>
              <a:rPr sz="2800" dirty="0">
                <a:solidFill>
                  <a:srgbClr val="131D84"/>
                </a:solidFill>
                <a:latin typeface="+mj-ea"/>
                <a:cs typeface="+mj-ea"/>
              </a:rPr>
              <a:t>!</a:t>
            </a:r>
          </a:p>
          <a:p>
            <a:pPr marL="1358900" lvl="0" indent="-228600" algn="just">
              <a:buSzPct val="100000"/>
              <a:buChar char="•"/>
              <a:defRPr sz="1800"/>
            </a:pPr>
            <a:r>
              <a:rPr lang="en-US" sz="2800" dirty="0">
                <a:solidFill>
                  <a:srgbClr val="131D84"/>
                </a:solidFill>
                <a:latin typeface="+mj-ea"/>
                <a:cs typeface="+mj-ea"/>
              </a:rPr>
              <a:t>Practical exercises and activities for the students -ready for use in the classroom (in most cases) and with answers provided where applicable. </a:t>
            </a:r>
            <a:endParaRPr sz="2800" dirty="0">
              <a:solidFill>
                <a:srgbClr val="131D84"/>
              </a:solidFill>
              <a:latin typeface="+mj-ea"/>
              <a:cs typeface="+mj-ea"/>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09"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10"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11" name="Shape 111"/>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13218C"/>
                </a:solidFill>
                <a:latin typeface="Calibri"/>
                <a:ea typeface="Calibri"/>
                <a:cs typeface="Calibri"/>
                <a:sym typeface="Calibri"/>
              </a:defRPr>
            </a:lvl1pPr>
          </a:lstStyle>
          <a:p>
            <a:pPr lvl="0">
              <a:defRPr sz="1800" u="none">
                <a:solidFill>
                  <a:srgbClr val="000000"/>
                </a:solidFill>
              </a:defRPr>
            </a:pPr>
            <a:r>
              <a:rPr lang="en-US" sz="4400" u="sng">
                <a:solidFill>
                  <a:srgbClr val="13218C"/>
                </a:solidFill>
              </a:rPr>
              <a:t>How to work with the materials </a:t>
            </a:r>
            <a:r>
              <a:rPr sz="4400" u="sng">
                <a:solidFill>
                  <a:srgbClr val="13218C"/>
                </a:solidFill>
              </a:rPr>
              <a:t>1</a:t>
            </a:r>
          </a:p>
        </p:txBody>
      </p:sp>
      <p:sp>
        <p:nvSpPr>
          <p:cNvPr id="112" name="Shape 112"/>
          <p:cNvSpPr/>
          <p:nvPr/>
        </p:nvSpPr>
        <p:spPr>
          <a:xfrm>
            <a:off x="748072" y="2191194"/>
            <a:ext cx="11198505" cy="2800350"/>
          </a:xfrm>
          <a:prstGeom prst="rect">
            <a:avLst/>
          </a:prstGeom>
          <a:ln w="12700">
            <a:miter lim="400000"/>
          </a:ln>
        </p:spPr>
        <p:txBody>
          <a:bodyPr lIns="0" tIns="0" rIns="0" bIns="0">
            <a:spAutoFit/>
          </a:bodyPr>
          <a:lstStyle/>
          <a:p>
            <a:pPr marL="502285" lvl="0" indent="-502285">
              <a:buClr>
                <a:srgbClr val="002060"/>
              </a:buClr>
              <a:buSzPct val="100000"/>
              <a:buAutoNum type="arabicPeriod"/>
            </a:pPr>
            <a:r>
              <a:rPr lang="en-US" sz="2600">
                <a:solidFill>
                  <a:srgbClr val="222EA8"/>
                </a:solidFill>
                <a:latin typeface="Calibri"/>
                <a:ea typeface="Calibri"/>
                <a:cs typeface="Calibri"/>
                <a:sym typeface="Calibri"/>
              </a:rPr>
              <a:t>Carefully read the theoretical part for the teacher</a:t>
            </a:r>
            <a:r>
              <a:rPr sz="2600">
                <a:solidFill>
                  <a:srgbClr val="222EA8"/>
                </a:solidFill>
                <a:latin typeface="Calibri"/>
                <a:ea typeface="Calibri"/>
                <a:cs typeface="Calibri"/>
                <a:sym typeface="Calibri"/>
              </a:rPr>
              <a:t>.</a:t>
            </a:r>
            <a:endParaRPr>
              <a:solidFill>
                <a:srgbClr val="222EA8"/>
              </a:solidFill>
              <a:latin typeface="Calibri"/>
              <a:ea typeface="Calibri"/>
              <a:cs typeface="Calibri"/>
              <a:sym typeface="Calibri"/>
            </a:endParaRPr>
          </a:p>
          <a:p>
            <a:pPr lvl="0"/>
            <a:endParaRPr sz="2600">
              <a:solidFill>
                <a:srgbClr val="222EA8"/>
              </a:solidFill>
              <a:latin typeface="Calibri"/>
              <a:ea typeface="Calibri"/>
              <a:cs typeface="Calibri"/>
              <a:sym typeface="Calibri"/>
            </a:endParaRPr>
          </a:p>
          <a:p>
            <a:pPr marL="502285" lvl="0" indent="-502285">
              <a:buClr>
                <a:srgbClr val="002060"/>
              </a:buClr>
              <a:buSzPct val="100000"/>
              <a:buAutoNum type="arabicPeriod" startAt="2"/>
            </a:pPr>
            <a:r>
              <a:rPr lang="en-US" sz="2600">
                <a:solidFill>
                  <a:srgbClr val="222EA8"/>
                </a:solidFill>
                <a:latin typeface="Calibri"/>
                <a:ea typeface="Calibri"/>
                <a:cs typeface="Calibri"/>
                <a:sym typeface="Calibri"/>
              </a:rPr>
              <a:t>Should questions arise, look for answers in the supplementary materials , on the project’s website (</a:t>
            </a:r>
            <a:r>
              <a:rPr sz="2600">
                <a:solidFill>
                  <a:srgbClr val="222EA8"/>
                </a:solidFill>
                <a:latin typeface="Calibri"/>
                <a:ea typeface="Calibri"/>
                <a:cs typeface="Calibri"/>
                <a:sym typeface="Calibri"/>
              </a:rPr>
              <a:t>http://project-stars.com)</a:t>
            </a:r>
            <a:r>
              <a:rPr lang="en-US" sz="2600">
                <a:solidFill>
                  <a:srgbClr val="222EA8"/>
                </a:solidFill>
                <a:latin typeface="Calibri"/>
                <a:ea typeface="Calibri"/>
                <a:cs typeface="Calibri"/>
                <a:sym typeface="Calibri"/>
              </a:rPr>
              <a:t>, or other internet sites</a:t>
            </a:r>
            <a:r>
              <a:rPr sz="2600">
                <a:solidFill>
                  <a:srgbClr val="222EA8"/>
                </a:solidFill>
                <a:latin typeface="Calibri"/>
                <a:ea typeface="Calibri"/>
                <a:cs typeface="Calibri"/>
                <a:sym typeface="Calibri"/>
              </a:rPr>
              <a:t>.</a:t>
            </a:r>
            <a:r>
              <a:rPr sz="2600">
                <a:solidFill>
                  <a:srgbClr val="002060"/>
                </a:solidFill>
                <a:latin typeface="Calibri"/>
                <a:ea typeface="Calibri"/>
                <a:cs typeface="Calibri"/>
                <a:sym typeface="Calibri"/>
              </a:rPr>
              <a:t>                                                           </a:t>
            </a:r>
          </a:p>
          <a:p>
            <a:pPr lvl="0"/>
            <a:r>
              <a:rPr sz="2600">
                <a:solidFill>
                  <a:srgbClr val="002060"/>
                </a:solidFill>
                <a:latin typeface="Calibri"/>
                <a:ea typeface="Calibri"/>
                <a:cs typeface="Calibri"/>
                <a:sym typeface="Calibri"/>
              </a:rPr>
              <a:t>	</a:t>
            </a:r>
            <a:r>
              <a:rPr lang="en-US" sz="2600">
                <a:solidFill>
                  <a:srgbClr val="002060"/>
                </a:solidFill>
                <a:latin typeface="Calibri"/>
                <a:ea typeface="Calibri"/>
                <a:cs typeface="Calibri"/>
                <a:sym typeface="Calibri"/>
              </a:rPr>
              <a:t>Attention! Make sure the information is reliable!</a:t>
            </a:r>
            <a:endParaRPr sz="2600">
              <a:solidFill>
                <a:srgbClr val="162796"/>
              </a:solidFill>
              <a:latin typeface="Calibri"/>
              <a:ea typeface="Calibri"/>
              <a:cs typeface="Calibri"/>
              <a:sym typeface="Calibri"/>
            </a:endParaRPr>
          </a:p>
          <a:p>
            <a:pPr marL="502285" lvl="0" indent="-502285">
              <a:buClr>
                <a:srgbClr val="002163"/>
              </a:buClr>
              <a:buSzPct val="100000"/>
              <a:buAutoNum type="arabicPeriod" startAt="3"/>
            </a:pPr>
            <a:r>
              <a:rPr lang="en-US" sz="2600">
                <a:solidFill>
                  <a:srgbClr val="162796"/>
                </a:solidFill>
                <a:latin typeface="Calibri"/>
                <a:ea typeface="Calibri"/>
                <a:cs typeface="Calibri"/>
                <a:sym typeface="Calibri"/>
              </a:rPr>
              <a:t>Prepare the theoretical part of your lesson. </a:t>
            </a:r>
            <a:endParaRPr sz="2600">
              <a:solidFill>
                <a:srgbClr val="162796"/>
              </a:solidFill>
              <a:latin typeface="Calibri"/>
              <a:ea typeface="Calibri"/>
              <a:cs typeface="Calibri"/>
              <a:sym typeface="Calibri"/>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27"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28"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29" name="Shape 129"/>
          <p:cNvSpPr/>
          <p:nvPr/>
        </p:nvSpPr>
        <p:spPr>
          <a:xfrm>
            <a:off x="493572" y="1676574"/>
            <a:ext cx="11198506" cy="4283710"/>
          </a:xfrm>
          <a:prstGeom prst="rect">
            <a:avLst/>
          </a:prstGeom>
          <a:ln w="12700">
            <a:miter lim="400000"/>
          </a:ln>
        </p:spPr>
        <p:txBody>
          <a:bodyPr lIns="0" tIns="0" rIns="0" bIns="0">
            <a:spAutoFit/>
          </a:bodyPr>
          <a:lstStyle/>
          <a:p>
            <a:pPr marL="347345" lvl="0" indent="-347345">
              <a:lnSpc>
                <a:spcPct val="120000"/>
              </a:lnSpc>
              <a:buClr>
                <a:srgbClr val="002060"/>
              </a:buClr>
              <a:buSzPct val="100000"/>
              <a:buAutoNum type="arabicPeriod" startAt="4"/>
            </a:pPr>
            <a:r>
              <a:rPr lang="en-US" sz="2400">
                <a:solidFill>
                  <a:srgbClr val="182392"/>
                </a:solidFill>
                <a:latin typeface="Calibri"/>
                <a:ea typeface="Calibri"/>
                <a:cs typeface="Calibri"/>
                <a:sym typeface="Calibri"/>
              </a:rPr>
              <a:t>Read carefully the practical exercises and their answers. </a:t>
            </a:r>
          </a:p>
          <a:p>
            <a:pPr marL="347345" lvl="0" indent="-347345">
              <a:lnSpc>
                <a:spcPct val="120000"/>
              </a:lnSpc>
              <a:buClr>
                <a:srgbClr val="002060"/>
              </a:buClr>
              <a:buSzPct val="100000"/>
              <a:buAutoNum type="arabicPeriod" startAt="4"/>
            </a:pPr>
            <a:r>
              <a:rPr lang="en-US" sz="2400">
                <a:solidFill>
                  <a:srgbClr val="222EA8"/>
                </a:solidFill>
                <a:latin typeface="Calibri"/>
                <a:ea typeface="Calibri"/>
                <a:cs typeface="Calibri"/>
                <a:sym typeface="Calibri"/>
              </a:rPr>
              <a:t>Should questions arise, look for answers in the supplementary materials , on the project’s website (</a:t>
            </a:r>
            <a:r>
              <a:rPr sz="2400">
                <a:solidFill>
                  <a:srgbClr val="222EA8"/>
                </a:solidFill>
                <a:latin typeface="Calibri"/>
                <a:ea typeface="Calibri"/>
                <a:cs typeface="Calibri"/>
                <a:sym typeface="Calibri"/>
              </a:rPr>
              <a:t>http://project-stars.com)</a:t>
            </a:r>
            <a:r>
              <a:rPr lang="en-US" sz="2400">
                <a:solidFill>
                  <a:srgbClr val="222EA8"/>
                </a:solidFill>
                <a:latin typeface="Calibri"/>
                <a:ea typeface="Calibri"/>
                <a:cs typeface="Calibri"/>
                <a:sym typeface="Calibri"/>
              </a:rPr>
              <a:t>, or other internet sites</a:t>
            </a:r>
            <a:r>
              <a:rPr sz="2400">
                <a:solidFill>
                  <a:srgbClr val="222EA8"/>
                </a:solidFill>
                <a:latin typeface="Calibri"/>
                <a:ea typeface="Calibri"/>
                <a:cs typeface="Calibri"/>
                <a:sym typeface="Calibri"/>
              </a:rPr>
              <a:t>.</a:t>
            </a:r>
            <a:r>
              <a:rPr sz="2400">
                <a:solidFill>
                  <a:srgbClr val="002060"/>
                </a:solidFill>
                <a:latin typeface="Calibri"/>
                <a:ea typeface="Calibri"/>
                <a:cs typeface="Calibri"/>
                <a:sym typeface="Calibri"/>
              </a:rPr>
              <a:t>                                                           </a:t>
            </a:r>
          </a:p>
          <a:p>
            <a:pPr lvl="0"/>
            <a:r>
              <a:rPr sz="2400">
                <a:solidFill>
                  <a:srgbClr val="002060"/>
                </a:solidFill>
                <a:latin typeface="Calibri"/>
                <a:ea typeface="Calibri"/>
                <a:cs typeface="Calibri"/>
                <a:sym typeface="Calibri"/>
              </a:rPr>
              <a:t>	</a:t>
            </a:r>
            <a:r>
              <a:rPr lang="en-US" sz="2400">
                <a:solidFill>
                  <a:srgbClr val="002060"/>
                </a:solidFill>
                <a:latin typeface="Calibri"/>
                <a:ea typeface="Calibri"/>
                <a:cs typeface="Calibri"/>
                <a:sym typeface="Calibri"/>
              </a:rPr>
              <a:t>Attention! Make sure the information is reliable!</a:t>
            </a:r>
          </a:p>
          <a:p>
            <a:pPr lvl="0"/>
            <a:r>
              <a:rPr lang="" altLang="en-US" sz="2400">
                <a:solidFill>
                  <a:srgbClr val="002060"/>
                </a:solidFill>
                <a:latin typeface="Calibri"/>
                <a:ea typeface="Calibri"/>
                <a:cs typeface="Calibri"/>
                <a:sym typeface="Calibri"/>
              </a:rPr>
              <a:t>6. </a:t>
            </a:r>
            <a:r>
              <a:rPr lang="en-US" sz="2400">
                <a:solidFill>
                  <a:srgbClr val="183294"/>
                </a:solidFill>
                <a:sym typeface="Calibri"/>
              </a:rPr>
              <a:t>Depending on the theoretical content of your lesson, choose appropriate pracical activities to use. You can look for additional exercises in the supplementary materials or at the webpage of the project</a:t>
            </a:r>
            <a:r>
              <a:rPr sz="2400">
                <a:solidFill>
                  <a:srgbClr val="183294"/>
                </a:solidFill>
                <a:sym typeface="Calibri"/>
              </a:rPr>
              <a:t> (http://project-stars.com/?lang=bg)</a:t>
            </a:r>
            <a:r>
              <a:rPr lang="en-US" sz="2400">
                <a:solidFill>
                  <a:srgbClr val="183294"/>
                </a:solidFill>
                <a:sym typeface="Calibri"/>
              </a:rPr>
              <a:t>,</a:t>
            </a:r>
            <a:r>
              <a:rPr sz="2400">
                <a:solidFill>
                  <a:srgbClr val="183294"/>
                </a:solidFill>
                <a:sym typeface="Calibri"/>
              </a:rPr>
              <a:t> </a:t>
            </a:r>
            <a:r>
              <a:rPr lang="en-US" sz="2400">
                <a:solidFill>
                  <a:srgbClr val="222EA8"/>
                </a:solidFill>
                <a:sym typeface="Calibri"/>
              </a:rPr>
              <a:t>or other internet sites</a:t>
            </a:r>
            <a:r>
              <a:rPr sz="2400">
                <a:solidFill>
                  <a:srgbClr val="222EA8"/>
                </a:solidFill>
                <a:sym typeface="Calibri"/>
              </a:rPr>
              <a:t>.</a:t>
            </a:r>
            <a:r>
              <a:rPr sz="2400">
                <a:solidFill>
                  <a:srgbClr val="002060"/>
                </a:solidFill>
                <a:sym typeface="Calibri"/>
              </a:rPr>
              <a:t>                                                           </a:t>
            </a:r>
            <a:endParaRPr sz="2400">
              <a:solidFill>
                <a:srgbClr val="002060"/>
              </a:solidFill>
              <a:latin typeface="Calibri"/>
              <a:ea typeface="Calibri"/>
              <a:cs typeface="Calibri"/>
              <a:sym typeface="Calibri"/>
            </a:endParaRPr>
          </a:p>
          <a:p>
            <a:pPr lvl="0"/>
            <a:r>
              <a:rPr sz="2400">
                <a:solidFill>
                  <a:srgbClr val="002060"/>
                </a:solidFill>
                <a:sym typeface="Calibri"/>
              </a:rPr>
              <a:t>	</a:t>
            </a:r>
            <a:r>
              <a:rPr lang="en-US" sz="2400">
                <a:solidFill>
                  <a:srgbClr val="002060"/>
                </a:solidFill>
                <a:sym typeface="Calibri"/>
              </a:rPr>
              <a:t>Attention! Make sure the information is reliable!</a:t>
            </a:r>
            <a:endParaRPr lang="en-US" sz="2400">
              <a:solidFill>
                <a:srgbClr val="002060"/>
              </a:solidFill>
              <a:latin typeface="Calibri"/>
              <a:ea typeface="Calibri"/>
              <a:cs typeface="Calibri"/>
              <a:sym typeface="Calibri"/>
            </a:endParaRPr>
          </a:p>
          <a:p>
            <a:pPr lvl="0"/>
            <a:endParaRPr sz="2400">
              <a:solidFill>
                <a:srgbClr val="122994"/>
              </a:solidFill>
              <a:latin typeface="Calibri"/>
              <a:ea typeface="Calibri"/>
              <a:cs typeface="Calibri"/>
              <a:sym typeface="Calibri"/>
            </a:endParaRPr>
          </a:p>
          <a:p>
            <a:pPr lvl="0"/>
            <a:endParaRPr sz="2400">
              <a:latin typeface="Calibri"/>
              <a:ea typeface="Calibri"/>
              <a:cs typeface="Calibri"/>
              <a:sym typeface="Calibri"/>
            </a:endParaRPr>
          </a:p>
        </p:txBody>
      </p:sp>
      <p:sp>
        <p:nvSpPr>
          <p:cNvPr id="130" name="Shape 130"/>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152294"/>
                </a:solidFill>
                <a:latin typeface="Calibri"/>
                <a:ea typeface="Calibri"/>
                <a:cs typeface="Calibri"/>
                <a:sym typeface="Calibri"/>
              </a:defRPr>
            </a:lvl1pPr>
          </a:lstStyle>
          <a:p>
            <a:pPr lvl="0">
              <a:defRPr sz="1800" u="none">
                <a:solidFill>
                  <a:srgbClr val="000000"/>
                </a:solidFill>
              </a:defRPr>
            </a:pPr>
            <a:r>
              <a:rPr lang="en-US" sz="4400" u="sng">
                <a:solidFill>
                  <a:srgbClr val="13218C"/>
                </a:solidFill>
                <a:sym typeface="+mn-ea"/>
              </a:rPr>
              <a:t>How to work with the materials</a:t>
            </a:r>
            <a:r>
              <a:rPr sz="4400" u="sng">
                <a:solidFill>
                  <a:srgbClr val="152294"/>
                </a:solidFill>
              </a:rPr>
              <a:t> </a:t>
            </a:r>
            <a:r>
              <a:rPr lang="en-US" sz="4400" u="sng">
                <a:solidFill>
                  <a:srgbClr val="152294"/>
                </a:solidFill>
              </a:rPr>
              <a:t>2</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39"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40"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41" name="Shape 141"/>
          <p:cNvSpPr/>
          <p:nvPr/>
        </p:nvSpPr>
        <p:spPr>
          <a:xfrm>
            <a:off x="496747" y="1486760"/>
            <a:ext cx="11198506" cy="3077845"/>
          </a:xfrm>
          <a:prstGeom prst="rect">
            <a:avLst/>
          </a:prstGeom>
          <a:ln w="12700">
            <a:miter lim="400000"/>
          </a:ln>
        </p:spPr>
        <p:txBody>
          <a:bodyPr wrap="square" lIns="0" tIns="0" rIns="0" bIns="0">
            <a:spAutoFit/>
          </a:bodyPr>
          <a:lstStyle/>
          <a:p>
            <a:pPr lvl="0"/>
            <a:endParaRPr sz="2500">
              <a:solidFill>
                <a:srgbClr val="122994"/>
              </a:solidFill>
              <a:latin typeface="Calibri"/>
              <a:ea typeface="Calibri"/>
              <a:cs typeface="Calibri"/>
              <a:sym typeface="Calibri"/>
            </a:endParaRPr>
          </a:p>
          <a:p>
            <a:pPr marL="0" lvl="0" indent="0">
              <a:buClr>
                <a:srgbClr val="002060"/>
              </a:buClr>
              <a:buSzPct val="100000"/>
              <a:buNone/>
            </a:pPr>
            <a:r>
              <a:rPr lang="en-US" altLang="en-US" sz="2500">
                <a:solidFill>
                  <a:srgbClr val="122994"/>
                </a:solidFill>
                <a:latin typeface="Calibri"/>
                <a:ea typeface="Calibri"/>
                <a:cs typeface="Calibri"/>
                <a:sym typeface="Calibri"/>
              </a:rPr>
              <a:t>7. </a:t>
            </a:r>
            <a:r>
              <a:rPr lang="en-US" sz="2500">
                <a:solidFill>
                  <a:srgbClr val="122994"/>
                </a:solidFill>
                <a:sym typeface="Calibri"/>
              </a:rPr>
              <a:t>Keep in mind that some of the activities require materials that should be available during the lesson.</a:t>
            </a:r>
            <a:endParaRPr sz="2500">
              <a:solidFill>
                <a:srgbClr val="122994"/>
              </a:solidFill>
              <a:latin typeface="Calibri"/>
              <a:ea typeface="Calibri"/>
              <a:cs typeface="Calibri"/>
              <a:sym typeface="Calibri"/>
            </a:endParaRPr>
          </a:p>
          <a:p>
            <a:pPr marL="0" lvl="0" indent="0">
              <a:buClr>
                <a:srgbClr val="002060"/>
              </a:buClr>
              <a:buSzPct val="100000"/>
              <a:buNone/>
            </a:pPr>
            <a:r>
              <a:rPr lang="en-US" altLang="en-US" sz="2500">
                <a:solidFill>
                  <a:srgbClr val="122994"/>
                </a:solidFill>
                <a:latin typeface="Calibri"/>
                <a:ea typeface="Calibri"/>
                <a:cs typeface="Calibri"/>
                <a:sym typeface="Calibri"/>
              </a:rPr>
              <a:t>8. </a:t>
            </a:r>
            <a:r>
              <a:rPr lang="en-US" sz="2500">
                <a:solidFill>
                  <a:srgbClr val="122994"/>
                </a:solidFill>
                <a:latin typeface="Calibri"/>
                <a:ea typeface="Calibri"/>
                <a:cs typeface="Calibri"/>
                <a:sym typeface="Calibri"/>
              </a:rPr>
              <a:t>We reccomend you try out the activities yourself before presenting them in the classroom. Based on yours students ages and abilities, you might need to modify the activities (either to make them easier or more difficult). However make sure to keep them correct in terms of physics. </a:t>
            </a:r>
            <a:endParaRPr sz="2500">
              <a:solidFill>
                <a:srgbClr val="122994"/>
              </a:solidFill>
              <a:latin typeface="Calibri"/>
              <a:ea typeface="Calibri"/>
              <a:cs typeface="Calibri"/>
              <a:sym typeface="Calibri"/>
            </a:endParaRPr>
          </a:p>
          <a:p>
            <a:pPr marL="347345" lvl="0" indent="-347345">
              <a:buClr>
                <a:srgbClr val="002163"/>
              </a:buClr>
              <a:buSzPct val="100000"/>
              <a:buAutoNum type="arabicPeriod" startAt="9"/>
            </a:pPr>
            <a:r>
              <a:rPr lang="en-US" sz="2500">
                <a:solidFill>
                  <a:srgbClr val="122994"/>
                </a:solidFill>
                <a:latin typeface="Calibri"/>
                <a:ea typeface="Calibri"/>
                <a:cs typeface="Calibri"/>
                <a:sym typeface="Calibri"/>
              </a:rPr>
              <a:t>You can give parts of, or whole exercises as homework. </a:t>
            </a:r>
            <a:endParaRPr sz="2500">
              <a:solidFill>
                <a:srgbClr val="122994"/>
              </a:solidFill>
              <a:latin typeface="Calibri"/>
              <a:ea typeface="Calibri"/>
              <a:cs typeface="Calibri"/>
              <a:sym typeface="Calibri"/>
            </a:endParaRPr>
          </a:p>
        </p:txBody>
      </p:sp>
      <p:sp>
        <p:nvSpPr>
          <p:cNvPr id="142" name="Shape 142"/>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152294"/>
                </a:solidFill>
                <a:latin typeface="Calibri"/>
                <a:ea typeface="Calibri"/>
                <a:cs typeface="Calibri"/>
                <a:sym typeface="Calibri"/>
              </a:defRPr>
            </a:lvl1pPr>
          </a:lstStyle>
          <a:p>
            <a:pPr lvl="0">
              <a:defRPr sz="1800" u="none">
                <a:solidFill>
                  <a:srgbClr val="000000"/>
                </a:solidFill>
              </a:defRPr>
            </a:pPr>
            <a:r>
              <a:rPr lang="en-US" sz="4400" u="sng">
                <a:solidFill>
                  <a:srgbClr val="13218C"/>
                </a:solidFill>
                <a:sym typeface="+mn-ea"/>
              </a:rPr>
              <a:t>How to work with the materials</a:t>
            </a:r>
            <a:r>
              <a:rPr sz="4400" u="sng">
                <a:solidFill>
                  <a:srgbClr val="152294"/>
                </a:solidFill>
              </a:rPr>
              <a:t> </a:t>
            </a:r>
            <a:r>
              <a:rPr lang="en-US" sz="4400" u="sng">
                <a:solidFill>
                  <a:srgbClr val="152294"/>
                </a:solidFill>
              </a:rPr>
              <a:t>3</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05"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06"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07" name="Shape 107"/>
          <p:cNvSpPr/>
          <p:nvPr/>
        </p:nvSpPr>
        <p:spPr>
          <a:xfrm>
            <a:off x="261256" y="836615"/>
            <a:ext cx="11685322" cy="768350"/>
          </a:xfrm>
          <a:prstGeom prst="rect">
            <a:avLst/>
          </a:prstGeom>
          <a:ln w="12700">
            <a:miter lim="400000"/>
          </a:ln>
        </p:spPr>
        <p:txBody>
          <a:bodyPr lIns="45719" rIns="45719">
            <a:spAutoFit/>
          </a:bodyPr>
          <a:lstStyle>
            <a:lvl1pPr algn="ctr">
              <a:defRPr sz="4400" u="sng">
                <a:solidFill>
                  <a:srgbClr val="002060"/>
                </a:solidFill>
              </a:defRPr>
            </a:lvl1pPr>
          </a:lstStyle>
          <a:p>
            <a:pPr lvl="0">
              <a:defRPr sz="1800" u="none">
                <a:solidFill>
                  <a:srgbClr val="000000"/>
                </a:solidFill>
              </a:defRPr>
            </a:pPr>
            <a:r>
              <a:rPr lang="en-US" sz="4400" u="sng">
                <a:solidFill>
                  <a:srgbClr val="002060"/>
                </a:solidFill>
              </a:rPr>
              <a:t>Theoretical content</a:t>
            </a:r>
          </a:p>
        </p:txBody>
      </p:sp>
      <p:sp>
        <p:nvSpPr>
          <p:cNvPr id="108" name="Shape 108"/>
          <p:cNvSpPr/>
          <p:nvPr/>
        </p:nvSpPr>
        <p:spPr>
          <a:xfrm>
            <a:off x="249958" y="1628178"/>
            <a:ext cx="11685322" cy="2538095"/>
          </a:xfrm>
          <a:prstGeom prst="rect">
            <a:avLst/>
          </a:prstGeom>
          <a:ln w="12700">
            <a:miter lim="400000"/>
          </a:ln>
        </p:spPr>
        <p:txBody>
          <a:bodyPr lIns="45719" rIns="45719">
            <a:spAutoFit/>
          </a:bodyPr>
          <a:lstStyle/>
          <a:p>
            <a:pPr lvl="0"/>
            <a:r>
              <a:rPr sz="3600" b="1" dirty="0">
                <a:solidFill>
                  <a:srgbClr val="002060"/>
                </a:solidFill>
              </a:rPr>
              <a:t>1. </a:t>
            </a:r>
            <a:r>
              <a:rPr lang="en-US" sz="3600" b="1" dirty="0">
                <a:solidFill>
                  <a:srgbClr val="002060"/>
                </a:solidFill>
              </a:rPr>
              <a:t>The Universe</a:t>
            </a:r>
            <a:r>
              <a:rPr sz="3600" b="1" dirty="0">
                <a:solidFill>
                  <a:srgbClr val="002060"/>
                </a:solidFill>
              </a:rPr>
              <a:t>:</a:t>
            </a:r>
            <a:endParaRPr b="1" dirty="0"/>
          </a:p>
          <a:p>
            <a:pPr lvl="0"/>
            <a:r>
              <a:rPr dirty="0"/>
              <a:t>	</a:t>
            </a:r>
            <a:r>
              <a:rPr lang="en-US" sz="3100" dirty="0">
                <a:solidFill>
                  <a:srgbClr val="002060"/>
                </a:solidFill>
              </a:rPr>
              <a:t>What is the Universe</a:t>
            </a:r>
            <a:r>
              <a:rPr sz="3100" dirty="0">
                <a:solidFill>
                  <a:srgbClr val="002060"/>
                </a:solidFill>
              </a:rPr>
              <a:t>?</a:t>
            </a:r>
            <a:r>
              <a:rPr sz="2800" dirty="0">
                <a:solidFill>
                  <a:srgbClr val="002060"/>
                </a:solidFill>
              </a:rPr>
              <a:t> </a:t>
            </a:r>
            <a:r>
              <a:rPr lang="en-US" sz="2800" dirty="0">
                <a:solidFill>
                  <a:srgbClr val="002060"/>
                </a:solidFill>
              </a:rPr>
              <a:t>Historical and modern ideas</a:t>
            </a:r>
            <a:r>
              <a:rPr sz="2400" dirty="0">
                <a:solidFill>
                  <a:srgbClr val="002060"/>
                </a:solidFill>
              </a:rPr>
              <a:t>. </a:t>
            </a:r>
            <a:endParaRPr sz="2800" dirty="0">
              <a:solidFill>
                <a:srgbClr val="002060"/>
              </a:solidFill>
            </a:endParaRPr>
          </a:p>
          <a:p>
            <a:pPr lvl="0"/>
            <a:r>
              <a:rPr sz="2800" dirty="0">
                <a:solidFill>
                  <a:srgbClr val="002060"/>
                </a:solidFill>
              </a:rPr>
              <a:t>	</a:t>
            </a:r>
            <a:r>
              <a:rPr sz="3200" dirty="0">
                <a:solidFill>
                  <a:srgbClr val="002060"/>
                </a:solidFill>
              </a:rPr>
              <a:t>1.</a:t>
            </a:r>
            <a:r>
              <a:rPr lang="sk-SK" sz="3200" dirty="0">
                <a:solidFill>
                  <a:srgbClr val="002060"/>
                </a:solidFill>
              </a:rPr>
              <a:t>1</a:t>
            </a:r>
            <a:r>
              <a:rPr sz="3200" dirty="0">
                <a:solidFill>
                  <a:srgbClr val="002060"/>
                </a:solidFill>
              </a:rPr>
              <a:t> </a:t>
            </a:r>
            <a:r>
              <a:rPr lang="en-US" sz="3200" dirty="0">
                <a:solidFill>
                  <a:srgbClr val="002060"/>
                </a:solidFill>
              </a:rPr>
              <a:t>Cosmology</a:t>
            </a:r>
            <a:r>
              <a:rPr sz="3200" dirty="0">
                <a:solidFill>
                  <a:srgbClr val="002060"/>
                </a:solidFill>
              </a:rPr>
              <a:t>.</a:t>
            </a:r>
            <a:r>
              <a:rPr sz="3600" dirty="0">
                <a:solidFill>
                  <a:srgbClr val="002060"/>
                </a:solidFill>
              </a:rPr>
              <a:t> </a:t>
            </a:r>
            <a:r>
              <a:rPr lang="en-US" sz="2800" dirty="0">
                <a:solidFill>
                  <a:srgbClr val="002060"/>
                </a:solidFill>
              </a:rPr>
              <a:t>Cosmology as a science</a:t>
            </a:r>
            <a:r>
              <a:rPr sz="2800" dirty="0">
                <a:solidFill>
                  <a:srgbClr val="002060"/>
                </a:solidFill>
              </a:rPr>
              <a:t>. </a:t>
            </a:r>
            <a:r>
              <a:rPr lang="en-US" sz="2800" dirty="0">
                <a:solidFill>
                  <a:srgbClr val="002060"/>
                </a:solidFill>
              </a:rPr>
              <a:t>Hubble–</a:t>
            </a:r>
            <a:r>
              <a:rPr lang="en-US" sz="2800" dirty="0" err="1">
                <a:solidFill>
                  <a:srgbClr val="002060"/>
                </a:solidFill>
              </a:rPr>
              <a:t>Lemaître</a:t>
            </a:r>
            <a:r>
              <a:rPr lang="en-US" sz="2800" dirty="0">
                <a:solidFill>
                  <a:srgbClr val="002060"/>
                </a:solidFill>
              </a:rPr>
              <a:t> law</a:t>
            </a:r>
            <a:r>
              <a:rPr lang="en-US" sz="2400" dirty="0">
                <a:solidFill>
                  <a:srgbClr val="002060"/>
                </a:solidFill>
              </a:rPr>
              <a:t>. </a:t>
            </a:r>
            <a:endParaRPr sz="2400" dirty="0">
              <a:solidFill>
                <a:srgbClr val="002060"/>
              </a:solidFill>
            </a:endParaRPr>
          </a:p>
          <a:p>
            <a:pPr lvl="0"/>
            <a:r>
              <a:rPr lang="en-GB" sz="2400" dirty="0">
                <a:solidFill>
                  <a:srgbClr val="002060"/>
                </a:solidFill>
              </a:rPr>
              <a:t>	</a:t>
            </a:r>
            <a:r>
              <a:rPr lang="en-GB" sz="3200" dirty="0">
                <a:solidFill>
                  <a:srgbClr val="002060"/>
                </a:solidFill>
              </a:rPr>
              <a:t>1.2 The Big Bang. </a:t>
            </a:r>
            <a:r>
              <a:rPr lang="en-GB" sz="2400" dirty="0" err="1">
                <a:solidFill>
                  <a:srgbClr val="002060"/>
                </a:solidFill>
              </a:rPr>
              <a:t>СModern</a:t>
            </a:r>
            <a:r>
              <a:rPr lang="en-GB" sz="2400" dirty="0">
                <a:solidFill>
                  <a:srgbClr val="002060"/>
                </a:solidFill>
              </a:rPr>
              <a:t> ideas about the creation of the Universe. The beginning. Time. Centre and infinity of the Universe.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p:nvPr/>
        </p:nvSpPr>
        <p:spPr>
          <a:xfrm>
            <a:off x="-6761" y="5572490"/>
            <a:ext cx="12198761" cy="23114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11" name="image1.png"/>
          <p:cNvPicPr/>
          <p:nvPr/>
        </p:nvPicPr>
        <p:blipFill>
          <a:blip r:embed="rId2"/>
          <a:stretch>
            <a:fillRect/>
          </a:stretch>
        </p:blipFill>
        <p:spPr>
          <a:xfrm>
            <a:off x="-6762" y="-11875"/>
            <a:ext cx="12198762" cy="1061514"/>
          </a:xfrm>
          <a:prstGeom prst="rect">
            <a:avLst/>
          </a:prstGeom>
          <a:ln w="12700">
            <a:miter lim="400000"/>
            <a:headEnd/>
            <a:tailEnd/>
          </a:ln>
        </p:spPr>
      </p:pic>
      <p:pic>
        <p:nvPicPr>
          <p:cNvPr id="112" name="image2.jpg"/>
          <p:cNvPicPr/>
          <p:nvPr/>
        </p:nvPicPr>
        <p:blipFill>
          <a:blip r:embed="rId3"/>
          <a:stretch>
            <a:fillRect/>
          </a:stretch>
        </p:blipFill>
        <p:spPr>
          <a:xfrm>
            <a:off x="-6762" y="5799925"/>
            <a:ext cx="12198762" cy="1051902"/>
          </a:xfrm>
          <a:prstGeom prst="rect">
            <a:avLst/>
          </a:prstGeom>
          <a:ln w="12700">
            <a:miter lim="400000"/>
            <a:headEnd/>
            <a:tailEnd/>
          </a:ln>
        </p:spPr>
      </p:pic>
      <p:sp>
        <p:nvSpPr>
          <p:cNvPr id="113" name="Shape 113"/>
          <p:cNvSpPr/>
          <p:nvPr/>
        </p:nvSpPr>
        <p:spPr>
          <a:xfrm>
            <a:off x="261256" y="836615"/>
            <a:ext cx="11685322" cy="768350"/>
          </a:xfrm>
          <a:prstGeom prst="rect">
            <a:avLst/>
          </a:prstGeom>
          <a:ln w="12700">
            <a:miter lim="400000"/>
          </a:ln>
        </p:spPr>
        <p:txBody>
          <a:bodyPr lIns="45719" rIns="45719">
            <a:spAutoFit/>
          </a:bodyPr>
          <a:lstStyle>
            <a:lvl1pPr algn="ctr">
              <a:defRPr sz="4400" u="sng">
                <a:solidFill>
                  <a:srgbClr val="002060"/>
                </a:solidFill>
              </a:defRPr>
            </a:lvl1pPr>
          </a:lstStyle>
          <a:p>
            <a:pPr lvl="0">
              <a:defRPr sz="1800" u="none">
                <a:solidFill>
                  <a:srgbClr val="000000"/>
                </a:solidFill>
              </a:defRPr>
            </a:pPr>
            <a:r>
              <a:rPr lang="en-US" sz="4400" u="sng">
                <a:solidFill>
                  <a:srgbClr val="002060"/>
                </a:solidFill>
              </a:rPr>
              <a:t>Theoretical content</a:t>
            </a:r>
          </a:p>
        </p:txBody>
      </p:sp>
      <p:sp>
        <p:nvSpPr>
          <p:cNvPr id="114" name="Shape 114"/>
          <p:cNvSpPr/>
          <p:nvPr/>
        </p:nvSpPr>
        <p:spPr>
          <a:xfrm>
            <a:off x="261256" y="2033444"/>
            <a:ext cx="11685322" cy="2076450"/>
          </a:xfrm>
          <a:prstGeom prst="rect">
            <a:avLst/>
          </a:prstGeom>
          <a:ln w="12700">
            <a:miter lim="400000"/>
          </a:ln>
        </p:spPr>
        <p:txBody>
          <a:bodyPr lIns="45719" rIns="45719">
            <a:spAutoFit/>
          </a:bodyPr>
          <a:lstStyle/>
          <a:p>
            <a:pPr lvl="0"/>
            <a:r>
              <a:rPr sz="3200" dirty="0"/>
              <a:t>	</a:t>
            </a:r>
            <a:r>
              <a:rPr sz="3200" dirty="0">
                <a:solidFill>
                  <a:srgbClr val="002060"/>
                </a:solidFill>
              </a:rPr>
              <a:t>1.</a:t>
            </a:r>
            <a:r>
              <a:rPr lang="sk-SK" sz="3200" dirty="0">
                <a:solidFill>
                  <a:srgbClr val="002060"/>
                </a:solidFill>
              </a:rPr>
              <a:t>3</a:t>
            </a:r>
            <a:r>
              <a:rPr sz="3200" dirty="0">
                <a:solidFill>
                  <a:srgbClr val="002060"/>
                </a:solidFill>
              </a:rPr>
              <a:t> </a:t>
            </a:r>
            <a:r>
              <a:rPr lang="en-US" sz="3200" dirty="0">
                <a:solidFill>
                  <a:srgbClr val="002060"/>
                </a:solidFill>
              </a:rPr>
              <a:t>Cosmic microwave background </a:t>
            </a:r>
            <a:r>
              <a:rPr lang="en-US" sz="3200" dirty="0" err="1">
                <a:solidFill>
                  <a:srgbClr val="002060"/>
                </a:solidFill>
              </a:rPr>
              <a:t>radiaton</a:t>
            </a:r>
            <a:r>
              <a:rPr sz="3200" dirty="0">
                <a:solidFill>
                  <a:srgbClr val="002060"/>
                </a:solidFill>
              </a:rPr>
              <a:t>.</a:t>
            </a:r>
            <a:r>
              <a:rPr sz="3600" dirty="0">
                <a:solidFill>
                  <a:srgbClr val="002060"/>
                </a:solidFill>
              </a:rPr>
              <a:t>	</a:t>
            </a:r>
            <a:r>
              <a:rPr lang="en-US" sz="3600" dirty="0">
                <a:solidFill>
                  <a:srgbClr val="002060"/>
                </a:solidFill>
              </a:rPr>
              <a:t>Discovery and characteristics</a:t>
            </a:r>
            <a:endParaRPr sz="2400" dirty="0">
              <a:solidFill>
                <a:srgbClr val="002060"/>
              </a:solidFill>
            </a:endParaRPr>
          </a:p>
          <a:p>
            <a:pPr lvl="0"/>
            <a:r>
              <a:rPr sz="2400" dirty="0">
                <a:solidFill>
                  <a:srgbClr val="002060"/>
                </a:solidFill>
              </a:rPr>
              <a:t>	</a:t>
            </a:r>
            <a:r>
              <a:rPr sz="3200" dirty="0">
                <a:solidFill>
                  <a:srgbClr val="002060"/>
                </a:solidFill>
              </a:rPr>
              <a:t>1.</a:t>
            </a:r>
            <a:r>
              <a:rPr lang="sk-SK" sz="3200" dirty="0">
                <a:solidFill>
                  <a:srgbClr val="002060"/>
                </a:solidFill>
              </a:rPr>
              <a:t>4</a:t>
            </a:r>
            <a:r>
              <a:rPr sz="3200" dirty="0">
                <a:solidFill>
                  <a:srgbClr val="002060"/>
                </a:solidFill>
              </a:rPr>
              <a:t> </a:t>
            </a:r>
            <a:r>
              <a:rPr lang="en-US" sz="3200" dirty="0">
                <a:solidFill>
                  <a:srgbClr val="002060"/>
                </a:solidFill>
              </a:rPr>
              <a:t>Future of the Universe. Dark matter and dark energy</a:t>
            </a:r>
            <a:r>
              <a:rPr sz="2500" dirty="0">
                <a:solidFill>
                  <a:srgbClr val="002060"/>
                </a:solidFill>
              </a:rPr>
              <a:t>.</a:t>
            </a:r>
          </a:p>
          <a:p>
            <a:pPr lvl="0"/>
            <a:endParaRPr sz="2500" dirty="0">
              <a:solidFill>
                <a:srgbClr val="002060"/>
              </a:solidFil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12700" cap="flat">
          <a:solidFill>
            <a:srgbClr val="5B9BD5"/>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12700" cap="flat">
          <a:solidFill>
            <a:srgbClr val="5B9BD5"/>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1922</Words>
  <Application>Microsoft Office PowerPoint</Application>
  <PresentationFormat>Širokouhlá</PresentationFormat>
  <Paragraphs>113</Paragraphs>
  <Slides>17</Slides>
  <Notes>2</Notes>
  <HiddenSlides>0</HiddenSlides>
  <MMClips>0</MMClips>
  <ScaleCrop>false</ScaleCrop>
  <HeadingPairs>
    <vt:vector size="6" baseType="variant">
      <vt:variant>
        <vt:lpstr>Použité písma</vt:lpstr>
      </vt:variant>
      <vt:variant>
        <vt:i4>8</vt:i4>
      </vt:variant>
      <vt:variant>
        <vt:lpstr>Motív</vt:lpstr>
      </vt:variant>
      <vt:variant>
        <vt:i4>1</vt:i4>
      </vt:variant>
      <vt:variant>
        <vt:lpstr>Nadpisy snímok</vt:lpstr>
      </vt:variant>
      <vt:variant>
        <vt:i4>17</vt:i4>
      </vt:variant>
    </vt:vector>
  </HeadingPairs>
  <TitlesOfParts>
    <vt:vector size="26" baseType="lpstr">
      <vt:lpstr>Arial</vt:lpstr>
      <vt:lpstr>Avenir Roman</vt:lpstr>
      <vt:lpstr>Calibri</vt:lpstr>
      <vt:lpstr>Calibri Light</vt:lpstr>
      <vt:lpstr>Franklin Gothic Book</vt:lpstr>
      <vt:lpstr>Times New Roman</vt:lpstr>
      <vt:lpstr>Verdana</vt:lpstr>
      <vt:lpstr>Verdana Bold</vt:lpstr>
      <vt:lpstr>Default</vt:lpstr>
      <vt:lpstr>Prezentácia programu PowerPoint</vt:lpstr>
      <vt:lpstr>Prezentácia programu PowerPoint</vt:lpstr>
      <vt:lpstr>STARS modules</vt:lpstr>
      <vt:lpstr>Structure of the modules</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
  <cp:lastModifiedBy>Andrea</cp:lastModifiedBy>
  <cp:revision>36</cp:revision>
  <dcterms:created xsi:type="dcterms:W3CDTF">2020-09-12T07:02:44Z</dcterms:created>
  <dcterms:modified xsi:type="dcterms:W3CDTF">2020-09-30T11:11:05Z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1033-11.1.0.9615</vt:lpwstr>
  </property>
</Properties>
</file>