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22"/>
  </p:notesMasterIdLst>
  <p:sldIdLst>
    <p:sldId id="292" r:id="rId3"/>
    <p:sldId id="321" r:id="rId4"/>
    <p:sldId id="322" r:id="rId5"/>
    <p:sldId id="323" r:id="rId6"/>
    <p:sldId id="324" r:id="rId7"/>
    <p:sldId id="325" r:id="rId8"/>
    <p:sldId id="326" r:id="rId9"/>
    <p:sldId id="260" r:id="rId10"/>
    <p:sldId id="261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9" r:id="rId20"/>
    <p:sldId id="290" r:id="rId2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sk-SK" sz="4400" b="0" strike="noStrike" spc="-1">
                <a:latin typeface="Calibri"/>
              </a:rPr>
              <a:t>Kliknúť pre presun snímky</a:t>
            </a: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k-SK" sz="2000" b="0" strike="noStrike" spc="-1">
                <a:latin typeface="Arial"/>
              </a:rPr>
              <a:t>Kliknúť pre úpravu formátu poznámok</a:t>
            </a:r>
          </a:p>
        </p:txBody>
      </p:sp>
      <p:sp>
        <p:nvSpPr>
          <p:cNvPr id="11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k-SK" sz="1400" b="0" strike="noStrike" spc="-1">
                <a:latin typeface="Times New Roman"/>
              </a:rPr>
              <a:t>&lt;hlavička&gt;</a:t>
            </a:r>
          </a:p>
        </p:txBody>
      </p:sp>
      <p:sp>
        <p:nvSpPr>
          <p:cNvPr id="12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sk-SK" sz="1400" b="0" strike="noStrike" spc="-1">
                <a:latin typeface="Times New Roman"/>
              </a:rPr>
              <a:t>&lt;dátum/čas&gt;</a:t>
            </a:r>
          </a:p>
        </p:txBody>
      </p:sp>
      <p:sp>
        <p:nvSpPr>
          <p:cNvPr id="12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sk-SK" sz="1400" b="0" strike="noStrike" spc="-1">
                <a:latin typeface="Times New Roman"/>
              </a:rPr>
              <a:t>&lt;päta&gt;</a:t>
            </a:r>
          </a:p>
        </p:txBody>
      </p:sp>
      <p:sp>
        <p:nvSpPr>
          <p:cNvPr id="12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FAD35821-67AF-4B3E-BEC4-2213E6CD057C}" type="slidenum">
              <a:rPr lang="sk-SK" sz="1400" b="0" strike="noStrike" spc="-1">
                <a:latin typeface="Times New Roman"/>
              </a:rPr>
              <a:t>‹#›</a:t>
            </a:fld>
            <a:endParaRPr lang="sk-SK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403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sk-SK" sz="1200" b="0" i="1" strike="noStrike" spc="-1">
                <a:latin typeface="Calibri"/>
                <a:ea typeface="Calibri"/>
              </a:rPr>
              <a:t>DOI: 10.3102/003465430298487, The Power of Feedback (Sila spätnej väzby), John Hattie and Helen Timperley, University of Auckland</a:t>
            </a:r>
            <a:endParaRPr lang="sk-SK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514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22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sk-SK" sz="1200" b="0" i="1" strike="noStrike" spc="-1">
                <a:latin typeface="Calibri"/>
                <a:ea typeface="Calibri"/>
              </a:rPr>
              <a:t>DOI: 10.3102/003465430298487, The Power of Feedback (Sila spätnej väzby), John Hattie and Helen Timperley, University of Auckland</a:t>
            </a:r>
            <a:endParaRPr lang="sk-SK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5995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523880" y="530280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092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1556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770724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52388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61556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770724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81347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1523880" y="1276920"/>
            <a:ext cx="9143640" cy="1371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62092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1523880" y="530280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62092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1556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770724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152388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461556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770724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523880" y="1276920"/>
            <a:ext cx="9143640" cy="1371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092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45720" tIns="45000" rIns="45720" bIns="4500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6000" b="0" strike="noStrike" spc="-1">
                <a:latin typeface="Calibri Light"/>
                <a:ea typeface="Calibri Light"/>
              </a:rPr>
              <a:t>Title Text</a:t>
            </a:r>
            <a:endParaRPr lang="sk-SK" sz="6000" b="0" strike="noStrike" spc="-1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45720" tIns="45000" rIns="4572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One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Two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Three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Four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Five</a:t>
            </a:r>
            <a:endParaRPr lang="sk-SK" sz="2400" b="0" strike="noStrike" spc="-1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404400"/>
            <a:ext cx="2742840" cy="268920"/>
          </a:xfrm>
          <a:prstGeom prst="rect">
            <a:avLst/>
          </a:prstGeom>
        </p:spPr>
        <p:txBody>
          <a:bodyPr lIns="45720" tIns="45000" rIns="45720" bIns="45000" anchor="ctr">
            <a:noAutofit/>
          </a:bodyPr>
          <a:lstStyle/>
          <a:p>
            <a:endParaRPr lang="sk-SK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7" r:id="rId13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6000" b="0" strike="noStrike" spc="-1">
                <a:latin typeface="Calibri Light"/>
                <a:ea typeface="Calibri Light"/>
              </a:rPr>
              <a:t>Title Text</a:t>
            </a:r>
            <a:endParaRPr lang="sk-SK" sz="6000" b="0" strike="noStrike" spc="-1"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One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Two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Three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Four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Five</a:t>
            </a:r>
            <a:endParaRPr lang="sk-SK" sz="2400" b="0" strike="noStrike" spc="-1"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sldNum"/>
          </p:nvPr>
        </p:nvSpPr>
        <p:spPr>
          <a:xfrm>
            <a:off x="8610480" y="6404400"/>
            <a:ext cx="2742840" cy="268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k-SK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project-stars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2.jpg"/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1.png"/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-6761" y="1049639"/>
            <a:ext cx="12198761" cy="60068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Project: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 STARS (Successfully Teaching AstRonomy in Schools)		 			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"/>
                <a:ea typeface="Verdana"/>
                <a:cs typeface="Verdana"/>
                <a:sym typeface="Verdana"/>
              </a:rPr>
              <a:t>This project has been funded with the support of the Erasmus+ Programme, K2 Action, Strategic Partnerships in School Education.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 Agreement Number: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800"/>
              <a:t>2017-1-SK01-KA201-035344 				</a:t>
            </a:r>
          </a:p>
        </p:txBody>
      </p:sp>
      <p:sp>
        <p:nvSpPr>
          <p:cNvPr id="58" name="Shape 58"/>
          <p:cNvSpPr/>
          <p:nvPr/>
        </p:nvSpPr>
        <p:spPr>
          <a:xfrm>
            <a:off x="-6761" y="5572490"/>
            <a:ext cx="12198761" cy="135102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lang="en-GB" sz="900" dirty="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9" name="Shape 59"/>
          <p:cNvSpPr/>
          <p:nvPr/>
        </p:nvSpPr>
        <p:spPr>
          <a:xfrm>
            <a:off x="-6761" y="1847151"/>
            <a:ext cx="12198761" cy="2985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/>
            <a:r>
              <a:rPr lang="sk-SK" sz="5400" b="1" dirty="0" err="1" smtClean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Tréninkový</a:t>
            </a:r>
            <a:r>
              <a:rPr lang="sk-SK" sz="5400" b="1" dirty="0" smtClean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sk-SK" sz="5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program </a:t>
            </a:r>
            <a:r>
              <a:rPr lang="sk-SK" sz="5400" b="1" dirty="0" smtClean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pro </a:t>
            </a:r>
            <a:r>
              <a:rPr lang="sk-SK" sz="5400" b="1" dirty="0" err="1" smtClean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učitele</a:t>
            </a:r>
            <a:r>
              <a:rPr lang="sk-SK" sz="5400" b="1" dirty="0" smtClean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sk-SK" sz="5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(O2)</a:t>
            </a:r>
          </a:p>
          <a:p>
            <a:pPr lvl="0" algn="ctr"/>
            <a:endParaRPr lang="sk-SK" sz="1000" dirty="0"/>
          </a:p>
          <a:p>
            <a:pPr lvl="0" algn="ctr"/>
            <a:r>
              <a:rPr lang="sk-SK" sz="4400" b="1" dirty="0">
                <a:solidFill>
                  <a:srgbClr val="002060"/>
                </a:solidFill>
              </a:rPr>
              <a:t>Modul #9</a:t>
            </a:r>
          </a:p>
          <a:p>
            <a:pPr lvl="0" algn="ctr"/>
            <a:r>
              <a:rPr lang="sk-SK" sz="4000" b="1" u="sng" dirty="0">
                <a:solidFill>
                  <a:srgbClr val="002060"/>
                </a:solidFill>
              </a:rPr>
              <a:t>Vesmír </a:t>
            </a:r>
            <a:r>
              <a:rPr lang="sk-SK" sz="4000" b="1" dirty="0">
                <a:solidFill>
                  <a:srgbClr val="002060"/>
                </a:solidFill>
              </a:rPr>
              <a:t/>
            </a:r>
            <a:br>
              <a:rPr lang="sk-SK" sz="4000" b="1" dirty="0">
                <a:solidFill>
                  <a:srgbClr val="002060"/>
                </a:solidFill>
              </a:rPr>
            </a:br>
            <a:endParaRPr lang="sk-SK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1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spc="-1" dirty="0">
                <a:latin typeface="Verdana"/>
                <a:ea typeface="Verdana"/>
              </a:rPr>
              <a:t>Tato </a:t>
            </a:r>
            <a:r>
              <a:rPr lang="sk-SK" sz="900" spc="-1" dirty="0" err="1">
                <a:latin typeface="Verdana"/>
                <a:ea typeface="Verdana"/>
              </a:rPr>
              <a:t>publikace</a:t>
            </a:r>
            <a:r>
              <a:rPr lang="sk-SK" sz="900" spc="-1" dirty="0">
                <a:latin typeface="Verdana"/>
                <a:ea typeface="Verdana"/>
              </a:rPr>
              <a:t> (dokument) reprezentuje </a:t>
            </a:r>
            <a:r>
              <a:rPr lang="sk-SK" sz="900" spc="-1" dirty="0" err="1">
                <a:latin typeface="Verdana"/>
                <a:ea typeface="Verdana"/>
              </a:rPr>
              <a:t>výlučně</a:t>
            </a:r>
            <a:r>
              <a:rPr lang="sk-SK" sz="900" spc="-1" dirty="0">
                <a:latin typeface="Verdana"/>
                <a:ea typeface="Verdana"/>
              </a:rPr>
              <a:t> názor autora a SAAIC – Národní </a:t>
            </a:r>
            <a:r>
              <a:rPr lang="sk-SK" sz="900" spc="-1" dirty="0" err="1">
                <a:latin typeface="Verdana"/>
                <a:ea typeface="Verdana"/>
              </a:rPr>
              <a:t>agentura</a:t>
            </a:r>
            <a:r>
              <a:rPr lang="sk-SK" sz="900" spc="-1" dirty="0">
                <a:latin typeface="Verdana"/>
                <a:ea typeface="Verdana"/>
              </a:rPr>
              <a:t> programu Erasmus+ ani </a:t>
            </a:r>
            <a:r>
              <a:rPr lang="sk-SK" sz="900" spc="-1" dirty="0" err="1">
                <a:latin typeface="Verdana"/>
                <a:ea typeface="Verdana"/>
              </a:rPr>
              <a:t>Evropská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komise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nezodpovídají</a:t>
            </a:r>
            <a:r>
              <a:rPr lang="sk-SK" sz="900" spc="-1" dirty="0">
                <a:latin typeface="Verdana"/>
                <a:ea typeface="Verdana"/>
              </a:rPr>
              <a:t> za </a:t>
            </a:r>
            <a:r>
              <a:rPr lang="sk-SK" sz="900" spc="-1" dirty="0" err="1">
                <a:latin typeface="Verdana"/>
                <a:ea typeface="Verdana"/>
              </a:rPr>
              <a:t>jakékoliv</a:t>
            </a:r>
            <a:r>
              <a:rPr lang="sk-SK" sz="900" spc="-1" dirty="0">
                <a:latin typeface="Verdana"/>
                <a:ea typeface="Verdana"/>
              </a:rPr>
              <a:t> použití </a:t>
            </a:r>
            <a:r>
              <a:rPr lang="sk-SK" sz="900" spc="-1" dirty="0" err="1">
                <a:latin typeface="Verdana"/>
                <a:ea typeface="Verdana"/>
              </a:rPr>
              <a:t>informací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obsažených</a:t>
            </a:r>
            <a:r>
              <a:rPr lang="sk-SK" sz="900" spc="-1" dirty="0">
                <a:latin typeface="Verdana"/>
                <a:ea typeface="Verdana"/>
              </a:rPr>
              <a:t> v </a:t>
            </a:r>
            <a:r>
              <a:rPr lang="sk-SK" sz="900" spc="-1" dirty="0" err="1">
                <a:latin typeface="Verdana"/>
                <a:ea typeface="Verdana"/>
              </a:rPr>
              <a:t>této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publikaci</a:t>
            </a:r>
            <a:r>
              <a:rPr lang="sk-SK" sz="900" spc="-1" dirty="0">
                <a:latin typeface="Verdana"/>
                <a:ea typeface="Verdana"/>
              </a:rPr>
              <a:t> (dokumentu).</a:t>
            </a:r>
            <a:endParaRPr lang="sk-SK" sz="900" spc="-1" dirty="0"/>
          </a:p>
        </p:txBody>
      </p:sp>
      <p:pic>
        <p:nvPicPr>
          <p:cNvPr id="202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03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04" name="CustomShape 2"/>
          <p:cNvSpPr/>
          <p:nvPr/>
        </p:nvSpPr>
        <p:spPr>
          <a:xfrm>
            <a:off x="261360" y="836640"/>
            <a:ext cx="11684880" cy="767987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400" b="0" u="sng" strike="noStrike" spc="-1" dirty="0" err="1" smtClean="0">
                <a:solidFill>
                  <a:srgbClr val="002060"/>
                </a:solidFill>
                <a:uFillTx/>
                <a:latin typeface="Calibri"/>
                <a:ea typeface="Calibri"/>
              </a:rPr>
              <a:t>Seznam</a:t>
            </a:r>
            <a:r>
              <a:rPr lang="sk-SK" sz="4400" b="0" u="sng" strike="noStrike" spc="-1" dirty="0" smtClean="0">
                <a:solidFill>
                  <a:srgbClr val="002060"/>
                </a:solidFill>
                <a:uFillTx/>
                <a:latin typeface="Calibri"/>
                <a:ea typeface="Calibri"/>
              </a:rPr>
              <a:t> </a:t>
            </a: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praktických cvičení</a:t>
            </a:r>
            <a:endParaRPr lang="sk-SK" sz="4400" b="0" strike="noStrike" spc="-1" dirty="0">
              <a:latin typeface="Arial"/>
            </a:endParaRPr>
          </a:p>
        </p:txBody>
      </p:sp>
      <p:sp>
        <p:nvSpPr>
          <p:cNvPr id="205" name="CustomShape 3"/>
          <p:cNvSpPr/>
          <p:nvPr/>
        </p:nvSpPr>
        <p:spPr>
          <a:xfrm>
            <a:off x="261360" y="1941120"/>
            <a:ext cx="11684880" cy="119887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 marL="1486080" indent="-1485720">
              <a:lnSpc>
                <a:spcPct val="100000"/>
              </a:lnSpc>
              <a:buClr>
                <a:srgbClr val="031169"/>
              </a:buClr>
              <a:buFont typeface="StarSymbol"/>
              <a:buAutoNum type="arabicPeriod"/>
            </a:pPr>
            <a:r>
              <a:rPr lang="sk-SK" sz="3600" b="0" strike="noStrike" spc="-1" dirty="0" err="1" smtClean="0">
                <a:solidFill>
                  <a:srgbClr val="031169"/>
                </a:solidFill>
                <a:latin typeface="Calibri"/>
                <a:ea typeface="Calibri"/>
              </a:rPr>
              <a:t>Hubbleův</a:t>
            </a:r>
            <a:r>
              <a:rPr lang="sk-SK" sz="3600" b="0" strike="noStrike" spc="-1" dirty="0" smtClean="0">
                <a:solidFill>
                  <a:srgbClr val="031169"/>
                </a:solidFill>
                <a:latin typeface="Calibri"/>
                <a:ea typeface="Calibri"/>
              </a:rPr>
              <a:t> </a:t>
            </a:r>
            <a:r>
              <a:rPr lang="sk-SK" sz="3600" b="0" strike="noStrike" spc="-1" dirty="0">
                <a:solidFill>
                  <a:srgbClr val="031169"/>
                </a:solidFill>
                <a:latin typeface="Calibri"/>
                <a:ea typeface="Calibri"/>
              </a:rPr>
              <a:t>zákon </a:t>
            </a:r>
            <a:endParaRPr lang="sk-SK" sz="3600" b="0" strike="noStrike" spc="-1" dirty="0">
              <a:latin typeface="Arial"/>
            </a:endParaRPr>
          </a:p>
          <a:p>
            <a:pPr marL="1486080" indent="-1485720">
              <a:lnSpc>
                <a:spcPct val="100000"/>
              </a:lnSpc>
              <a:buClr>
                <a:srgbClr val="031169"/>
              </a:buClr>
              <a:buFont typeface="StarSymbol"/>
              <a:buAutoNum type="arabicPeriod"/>
            </a:pPr>
            <a:r>
              <a:rPr lang="sk-SK" sz="3600" b="0" strike="noStrike" spc="-1" dirty="0" err="1" smtClean="0">
                <a:solidFill>
                  <a:srgbClr val="031169"/>
                </a:solidFill>
                <a:latin typeface="Calibri"/>
                <a:ea typeface="Calibri"/>
              </a:rPr>
              <a:t>Rozpínající</a:t>
            </a:r>
            <a:r>
              <a:rPr lang="sk-SK" sz="3600" b="0" strike="noStrike" spc="-1" dirty="0" smtClean="0">
                <a:solidFill>
                  <a:srgbClr val="031169"/>
                </a:solidFill>
                <a:latin typeface="Calibri"/>
                <a:ea typeface="Calibri"/>
              </a:rPr>
              <a:t> </a:t>
            </a:r>
            <a:r>
              <a:rPr lang="sk-SK" sz="3600" b="0" strike="noStrike" spc="-1" dirty="0" err="1" smtClean="0">
                <a:solidFill>
                  <a:srgbClr val="031169"/>
                </a:solidFill>
                <a:latin typeface="Calibri"/>
                <a:ea typeface="Calibri"/>
              </a:rPr>
              <a:t>se</a:t>
            </a:r>
            <a:r>
              <a:rPr lang="sk-SK" sz="3600" b="0" strike="noStrike" spc="-1" dirty="0" smtClean="0">
                <a:solidFill>
                  <a:srgbClr val="031169"/>
                </a:solidFill>
                <a:latin typeface="Calibri"/>
                <a:ea typeface="Calibri"/>
              </a:rPr>
              <a:t> </a:t>
            </a:r>
            <a:r>
              <a:rPr lang="sk-SK" sz="3600" b="0" strike="noStrike" spc="-1" dirty="0">
                <a:solidFill>
                  <a:srgbClr val="031169"/>
                </a:solidFill>
                <a:latin typeface="Calibri"/>
                <a:ea typeface="Calibri"/>
              </a:rPr>
              <a:t>vesmír</a:t>
            </a:r>
            <a:endParaRPr lang="sk-SK" sz="3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spc="-1" dirty="0">
                <a:latin typeface="Verdana"/>
                <a:ea typeface="Verdana"/>
              </a:rPr>
              <a:t>Tato </a:t>
            </a:r>
            <a:r>
              <a:rPr lang="sk-SK" sz="900" spc="-1" dirty="0" err="1">
                <a:latin typeface="Verdana"/>
                <a:ea typeface="Verdana"/>
              </a:rPr>
              <a:t>publikace</a:t>
            </a:r>
            <a:r>
              <a:rPr lang="sk-SK" sz="900" spc="-1" dirty="0">
                <a:latin typeface="Verdana"/>
                <a:ea typeface="Verdana"/>
              </a:rPr>
              <a:t> (dokument) reprezentuje </a:t>
            </a:r>
            <a:r>
              <a:rPr lang="sk-SK" sz="900" spc="-1" dirty="0" err="1">
                <a:latin typeface="Verdana"/>
                <a:ea typeface="Verdana"/>
              </a:rPr>
              <a:t>výlučně</a:t>
            </a:r>
            <a:r>
              <a:rPr lang="sk-SK" sz="900" spc="-1" dirty="0">
                <a:latin typeface="Verdana"/>
                <a:ea typeface="Verdana"/>
              </a:rPr>
              <a:t> názor autora a SAAIC – Národní </a:t>
            </a:r>
            <a:r>
              <a:rPr lang="sk-SK" sz="900" spc="-1" dirty="0" err="1">
                <a:latin typeface="Verdana"/>
                <a:ea typeface="Verdana"/>
              </a:rPr>
              <a:t>agentura</a:t>
            </a:r>
            <a:r>
              <a:rPr lang="sk-SK" sz="900" spc="-1" dirty="0">
                <a:latin typeface="Verdana"/>
                <a:ea typeface="Verdana"/>
              </a:rPr>
              <a:t> programu Erasmus+ ani </a:t>
            </a:r>
            <a:r>
              <a:rPr lang="sk-SK" sz="900" spc="-1" dirty="0" err="1">
                <a:latin typeface="Verdana"/>
                <a:ea typeface="Verdana"/>
              </a:rPr>
              <a:t>Evropská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komise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nezodpovídají</a:t>
            </a:r>
            <a:r>
              <a:rPr lang="sk-SK" sz="900" spc="-1" dirty="0">
                <a:latin typeface="Verdana"/>
                <a:ea typeface="Verdana"/>
              </a:rPr>
              <a:t> za </a:t>
            </a:r>
            <a:r>
              <a:rPr lang="sk-SK" sz="900" spc="-1" dirty="0" err="1">
                <a:latin typeface="Verdana"/>
                <a:ea typeface="Verdana"/>
              </a:rPr>
              <a:t>jakékoliv</a:t>
            </a:r>
            <a:r>
              <a:rPr lang="sk-SK" sz="900" spc="-1" dirty="0">
                <a:latin typeface="Verdana"/>
                <a:ea typeface="Verdana"/>
              </a:rPr>
              <a:t> použití </a:t>
            </a:r>
            <a:r>
              <a:rPr lang="sk-SK" sz="900" spc="-1" dirty="0" err="1">
                <a:latin typeface="Verdana"/>
                <a:ea typeface="Verdana"/>
              </a:rPr>
              <a:t>informací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obsažených</a:t>
            </a:r>
            <a:r>
              <a:rPr lang="sk-SK" sz="900" spc="-1" dirty="0">
                <a:latin typeface="Verdana"/>
                <a:ea typeface="Verdana"/>
              </a:rPr>
              <a:t> v </a:t>
            </a:r>
            <a:r>
              <a:rPr lang="sk-SK" sz="900" spc="-1" dirty="0" err="1">
                <a:latin typeface="Verdana"/>
                <a:ea typeface="Verdana"/>
              </a:rPr>
              <a:t>této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publikaci</a:t>
            </a:r>
            <a:r>
              <a:rPr lang="sk-SK" sz="900" spc="-1" dirty="0">
                <a:latin typeface="Verdana"/>
                <a:ea typeface="Verdana"/>
              </a:rPr>
              <a:t> (dokumentu).</a:t>
            </a:r>
            <a:endParaRPr lang="sk-SK" sz="900" spc="-1" dirty="0"/>
          </a:p>
        </p:txBody>
      </p:sp>
      <p:pic>
        <p:nvPicPr>
          <p:cNvPr id="212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13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14" name="CustomShape 2"/>
          <p:cNvSpPr/>
          <p:nvPr/>
        </p:nvSpPr>
        <p:spPr>
          <a:xfrm>
            <a:off x="261360" y="836640"/>
            <a:ext cx="11684880" cy="767987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400" b="0" u="sng" strike="noStrike" spc="-1" dirty="0">
                <a:solidFill>
                  <a:srgbClr val="44546A"/>
                </a:solidFill>
                <a:uFillTx/>
                <a:latin typeface="Calibri"/>
                <a:ea typeface="Calibri"/>
              </a:rPr>
              <a:t>Praktické </a:t>
            </a:r>
            <a:r>
              <a:rPr lang="sk-SK" sz="4400" b="0" u="sng" strike="noStrike" spc="-1" dirty="0" smtClean="0">
                <a:solidFill>
                  <a:srgbClr val="44546A"/>
                </a:solidFill>
                <a:uFillTx/>
                <a:latin typeface="Calibri"/>
                <a:ea typeface="Calibri"/>
              </a:rPr>
              <a:t>cvičení </a:t>
            </a:r>
            <a:r>
              <a:rPr lang="sk-SK" sz="4400" b="0" u="sng" strike="noStrike" spc="-1" dirty="0">
                <a:solidFill>
                  <a:srgbClr val="44546A"/>
                </a:solidFill>
                <a:uFillTx/>
                <a:latin typeface="Calibri"/>
                <a:ea typeface="Calibri"/>
              </a:rPr>
              <a:t>1. </a:t>
            </a:r>
            <a:r>
              <a:rPr lang="sk-SK" sz="4400" b="0" u="sng" strike="noStrike" spc="-1" dirty="0" err="1" smtClean="0">
                <a:solidFill>
                  <a:srgbClr val="44546A"/>
                </a:solidFill>
                <a:uFillTx/>
                <a:latin typeface="Calibri"/>
                <a:ea typeface="Calibri"/>
              </a:rPr>
              <a:t>Hubbleův</a:t>
            </a:r>
            <a:r>
              <a:rPr lang="sk-SK" sz="4400" b="0" u="sng" strike="noStrike" spc="-1" dirty="0" smtClean="0">
                <a:solidFill>
                  <a:srgbClr val="44546A"/>
                </a:solidFill>
                <a:uFillTx/>
                <a:latin typeface="Calibri"/>
                <a:ea typeface="Calibri"/>
              </a:rPr>
              <a:t> </a:t>
            </a:r>
            <a:r>
              <a:rPr lang="sk-SK" sz="4400" b="0" u="sng" strike="noStrike" spc="-1" dirty="0">
                <a:solidFill>
                  <a:srgbClr val="44546A"/>
                </a:solidFill>
                <a:uFillTx/>
                <a:latin typeface="Calibri"/>
                <a:ea typeface="Calibri"/>
              </a:rPr>
              <a:t>zákon</a:t>
            </a:r>
            <a:endParaRPr lang="sk-SK" sz="4400" b="0" strike="noStrike" spc="-1" dirty="0">
              <a:latin typeface="Arial"/>
            </a:endParaRPr>
          </a:p>
        </p:txBody>
      </p:sp>
      <p:sp>
        <p:nvSpPr>
          <p:cNvPr id="215" name="CustomShape 3"/>
          <p:cNvSpPr/>
          <p:nvPr/>
        </p:nvSpPr>
        <p:spPr>
          <a:xfrm>
            <a:off x="239400" y="1872000"/>
            <a:ext cx="11560320" cy="31618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2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část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Úvod do grafického 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zobrazení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Hubbleova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zákona - téma 1, 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cvičení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1.</a:t>
            </a:r>
            <a:endParaRPr lang="sk-SK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Pomůcky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a materiály: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Vytisknutý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graf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zobrazující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Hubbleův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zákon.</a:t>
            </a:r>
            <a:endParaRPr lang="sk-SK" sz="2800" b="0" strike="noStrike" spc="-1" dirty="0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Postup: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Žáci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zkoumají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graf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Hubbleova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zákona,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který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jim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byl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poskytnut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určují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velikost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os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a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jejich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rozměry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S pomocí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učitele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upřesňují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pojmy a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zavádí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tzv.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Hubbleova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konstanta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Žáci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vyplní danou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tabulku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</a:t>
            </a:r>
            <a:endParaRPr lang="sk-SK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217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18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pic>
        <p:nvPicPr>
          <p:cNvPr id="219" name="image5.png"/>
          <p:cNvPicPr/>
          <p:nvPr/>
        </p:nvPicPr>
        <p:blipFill>
          <a:blip r:embed="rId4"/>
          <a:stretch/>
        </p:blipFill>
        <p:spPr>
          <a:xfrm>
            <a:off x="2427840" y="947880"/>
            <a:ext cx="6589800" cy="4458240"/>
          </a:xfrm>
          <a:prstGeom prst="rect">
            <a:avLst/>
          </a:prstGeom>
          <a:ln w="12600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spc="-1" dirty="0">
                <a:latin typeface="Verdana"/>
                <a:ea typeface="Verdana"/>
              </a:rPr>
              <a:t>Tato </a:t>
            </a:r>
            <a:r>
              <a:rPr lang="sk-SK" sz="900" spc="-1" dirty="0" err="1">
                <a:latin typeface="Verdana"/>
                <a:ea typeface="Verdana"/>
              </a:rPr>
              <a:t>publikace</a:t>
            </a:r>
            <a:r>
              <a:rPr lang="sk-SK" sz="900" spc="-1" dirty="0">
                <a:latin typeface="Verdana"/>
                <a:ea typeface="Verdana"/>
              </a:rPr>
              <a:t> (dokument) reprezentuje </a:t>
            </a:r>
            <a:r>
              <a:rPr lang="sk-SK" sz="900" spc="-1" dirty="0" err="1">
                <a:latin typeface="Verdana"/>
                <a:ea typeface="Verdana"/>
              </a:rPr>
              <a:t>výlučně</a:t>
            </a:r>
            <a:r>
              <a:rPr lang="sk-SK" sz="900" spc="-1" dirty="0">
                <a:latin typeface="Verdana"/>
                <a:ea typeface="Verdana"/>
              </a:rPr>
              <a:t> názor autora a SAAIC – Národní </a:t>
            </a:r>
            <a:r>
              <a:rPr lang="sk-SK" sz="900" spc="-1" dirty="0" err="1">
                <a:latin typeface="Verdana"/>
                <a:ea typeface="Verdana"/>
              </a:rPr>
              <a:t>agentura</a:t>
            </a:r>
            <a:r>
              <a:rPr lang="sk-SK" sz="900" spc="-1" dirty="0">
                <a:latin typeface="Verdana"/>
                <a:ea typeface="Verdana"/>
              </a:rPr>
              <a:t> programu Erasmus+ ani </a:t>
            </a:r>
            <a:r>
              <a:rPr lang="sk-SK" sz="900" spc="-1" dirty="0" err="1">
                <a:latin typeface="Verdana"/>
                <a:ea typeface="Verdana"/>
              </a:rPr>
              <a:t>Evropská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komise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nezodpovídají</a:t>
            </a:r>
            <a:r>
              <a:rPr lang="sk-SK" sz="900" spc="-1" dirty="0">
                <a:latin typeface="Verdana"/>
                <a:ea typeface="Verdana"/>
              </a:rPr>
              <a:t> za </a:t>
            </a:r>
            <a:r>
              <a:rPr lang="sk-SK" sz="900" spc="-1" dirty="0" err="1">
                <a:latin typeface="Verdana"/>
                <a:ea typeface="Verdana"/>
              </a:rPr>
              <a:t>jakékoliv</a:t>
            </a:r>
            <a:r>
              <a:rPr lang="sk-SK" sz="900" spc="-1" dirty="0">
                <a:latin typeface="Verdana"/>
                <a:ea typeface="Verdana"/>
              </a:rPr>
              <a:t> použití </a:t>
            </a:r>
            <a:r>
              <a:rPr lang="sk-SK" sz="900" spc="-1" dirty="0" err="1">
                <a:latin typeface="Verdana"/>
                <a:ea typeface="Verdana"/>
              </a:rPr>
              <a:t>informací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obsažených</a:t>
            </a:r>
            <a:r>
              <a:rPr lang="sk-SK" sz="900" spc="-1" dirty="0">
                <a:latin typeface="Verdana"/>
                <a:ea typeface="Verdana"/>
              </a:rPr>
              <a:t> v </a:t>
            </a:r>
            <a:r>
              <a:rPr lang="sk-SK" sz="900" spc="-1" dirty="0" err="1">
                <a:latin typeface="Verdana"/>
                <a:ea typeface="Verdana"/>
              </a:rPr>
              <a:t>této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publikaci</a:t>
            </a:r>
            <a:r>
              <a:rPr lang="sk-SK" sz="900" spc="-1" dirty="0">
                <a:latin typeface="Verdana"/>
                <a:ea typeface="Verdana"/>
              </a:rPr>
              <a:t> (dokumentu).</a:t>
            </a:r>
            <a:endParaRPr lang="sk-SK" sz="900" spc="-1" dirty="0"/>
          </a:p>
        </p:txBody>
      </p:sp>
      <p:pic>
        <p:nvPicPr>
          <p:cNvPr id="221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22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graphicFrame>
        <p:nvGraphicFramePr>
          <p:cNvPr id="223" name="Table 2"/>
          <p:cNvGraphicFramePr/>
          <p:nvPr>
            <p:extLst>
              <p:ext uri="{D42A27DB-BD31-4B8C-83A1-F6EECF244321}">
                <p14:modId xmlns:p14="http://schemas.microsoft.com/office/powerpoint/2010/main" val="1694924728"/>
              </p:ext>
            </p:extLst>
          </p:nvPr>
        </p:nvGraphicFramePr>
        <p:xfrm>
          <a:off x="646560" y="898560"/>
          <a:ext cx="10609920" cy="4484909"/>
        </p:xfrm>
        <a:graphic>
          <a:graphicData uri="http://schemas.openxmlformats.org/drawingml/2006/table">
            <a:tbl>
              <a:tblPr/>
              <a:tblGrid>
                <a:gridCol w="5044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5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6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2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USMĚRŇUJÍCÍ </a:t>
                      </a:r>
                      <a:r>
                        <a:rPr lang="sk-SK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OTÁZKY</a:t>
                      </a:r>
                      <a:endParaRPr lang="sk-SK" sz="1200" b="0" strike="noStrike" spc="-1" dirty="0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7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ODPOVEDE</a:t>
                      </a:r>
                      <a:endParaRPr lang="sk-SK" sz="7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2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Jaké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hodnoty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jsou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zobrazeny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na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souřadnici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x?</a:t>
                      </a:r>
                      <a:endParaRPr lang="sk-SK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Jaké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jsou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měrné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jednotky?</a:t>
                      </a:r>
                      <a:endParaRPr lang="sk-SK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00"/>
                        </a:spcBef>
                      </a:pP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Jak (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jakým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způsobem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mohou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vědci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změřit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tyto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hodnoty?</a:t>
                      </a:r>
                      <a:endParaRPr lang="sk-SK" sz="1400" b="0" strike="noStrike" spc="-1" dirty="0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7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sk-SK" sz="7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2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Jaké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hodnoty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jsou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zobrazeny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na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souřadnici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y?</a:t>
                      </a:r>
                      <a:endParaRPr lang="sk-SK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00"/>
                        </a:spcBef>
                      </a:pP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Jak (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jakým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způsobem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mohou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vědci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změřit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tyto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hodnoty?</a:t>
                      </a:r>
                      <a:endParaRPr lang="sk-SK" sz="1400" b="0" strike="noStrike" spc="-1" dirty="0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7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sk-SK" sz="7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4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Která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z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těchto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hodnot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je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podle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vás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obtížněji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měřitelná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?</a:t>
                      </a:r>
                      <a:endParaRPr lang="sk-SK" sz="1400" b="0" strike="noStrike" spc="-1" dirty="0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7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sk-SK" sz="7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8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Jaká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je hodnota veličiny 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vyobrazené v grafu?</a:t>
                      </a:r>
                      <a:endParaRPr lang="sk-SK" sz="1400" b="0" strike="noStrike" spc="-1" dirty="0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7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sk-SK" sz="7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8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si myslíte,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představuje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veličina vyobrazená 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 grafu?</a:t>
                      </a:r>
                      <a:endParaRPr lang="sk-SK" sz="1400" b="0" strike="noStrike" spc="-1" dirty="0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7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sk-SK" sz="7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68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jaká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by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byla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hodnota veličiny,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která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je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nepřímo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úměrná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veličině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v grafu?</a:t>
                      </a:r>
                      <a:endParaRPr lang="sk-SK" sz="14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Můžeme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použít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tuto novou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veličinu 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k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získání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lepší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představy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 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Vesmíru?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Pokud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ano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proč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pokud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ne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sk-SK" sz="1400" b="0" strike="noStrike" spc="-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proč</a:t>
                      </a:r>
                      <a:r>
                        <a:rPr lang="sk-SK" sz="1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?</a:t>
                      </a:r>
                      <a:endParaRPr lang="sk-SK" sz="1400" b="0" strike="noStrike" spc="-1" dirty="0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7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sk-SK" sz="700" b="0" strike="noStrike" spc="-1" dirty="0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spc="-1" dirty="0">
                <a:latin typeface="Verdana"/>
                <a:ea typeface="Verdana"/>
              </a:rPr>
              <a:t>Tato </a:t>
            </a:r>
            <a:r>
              <a:rPr lang="sk-SK" sz="900" spc="-1" dirty="0" err="1">
                <a:latin typeface="Verdana"/>
                <a:ea typeface="Verdana"/>
              </a:rPr>
              <a:t>publikace</a:t>
            </a:r>
            <a:r>
              <a:rPr lang="sk-SK" sz="900" spc="-1" dirty="0">
                <a:latin typeface="Verdana"/>
                <a:ea typeface="Verdana"/>
              </a:rPr>
              <a:t> (dokument) reprezentuje </a:t>
            </a:r>
            <a:r>
              <a:rPr lang="sk-SK" sz="900" spc="-1" dirty="0" err="1">
                <a:latin typeface="Verdana"/>
                <a:ea typeface="Verdana"/>
              </a:rPr>
              <a:t>výlučně</a:t>
            </a:r>
            <a:r>
              <a:rPr lang="sk-SK" sz="900" spc="-1" dirty="0">
                <a:latin typeface="Verdana"/>
                <a:ea typeface="Verdana"/>
              </a:rPr>
              <a:t> názor autora a SAAIC – Národní </a:t>
            </a:r>
            <a:r>
              <a:rPr lang="sk-SK" sz="900" spc="-1" dirty="0" err="1">
                <a:latin typeface="Verdana"/>
                <a:ea typeface="Verdana"/>
              </a:rPr>
              <a:t>agentura</a:t>
            </a:r>
            <a:r>
              <a:rPr lang="sk-SK" sz="900" spc="-1" dirty="0">
                <a:latin typeface="Verdana"/>
                <a:ea typeface="Verdana"/>
              </a:rPr>
              <a:t> programu Erasmus+ ani </a:t>
            </a:r>
            <a:r>
              <a:rPr lang="sk-SK" sz="900" spc="-1" dirty="0" err="1">
                <a:latin typeface="Verdana"/>
                <a:ea typeface="Verdana"/>
              </a:rPr>
              <a:t>Evropská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komise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nezodpovídají</a:t>
            </a:r>
            <a:r>
              <a:rPr lang="sk-SK" sz="900" spc="-1" dirty="0">
                <a:latin typeface="Verdana"/>
                <a:ea typeface="Verdana"/>
              </a:rPr>
              <a:t> za </a:t>
            </a:r>
            <a:r>
              <a:rPr lang="sk-SK" sz="900" spc="-1" dirty="0" err="1">
                <a:latin typeface="Verdana"/>
                <a:ea typeface="Verdana"/>
              </a:rPr>
              <a:t>jakékoliv</a:t>
            </a:r>
            <a:r>
              <a:rPr lang="sk-SK" sz="900" spc="-1" dirty="0">
                <a:latin typeface="Verdana"/>
                <a:ea typeface="Verdana"/>
              </a:rPr>
              <a:t> použití </a:t>
            </a:r>
            <a:r>
              <a:rPr lang="sk-SK" sz="900" spc="-1" dirty="0" err="1">
                <a:latin typeface="Verdana"/>
                <a:ea typeface="Verdana"/>
              </a:rPr>
              <a:t>informací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obsažených</a:t>
            </a:r>
            <a:r>
              <a:rPr lang="sk-SK" sz="900" spc="-1" dirty="0">
                <a:latin typeface="Verdana"/>
                <a:ea typeface="Verdana"/>
              </a:rPr>
              <a:t> v </a:t>
            </a:r>
            <a:r>
              <a:rPr lang="sk-SK" sz="900" spc="-1" dirty="0" err="1">
                <a:latin typeface="Verdana"/>
                <a:ea typeface="Verdana"/>
              </a:rPr>
              <a:t>této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publikaci</a:t>
            </a:r>
            <a:r>
              <a:rPr lang="sk-SK" sz="900" spc="-1" dirty="0">
                <a:latin typeface="Verdana"/>
                <a:ea typeface="Verdana"/>
              </a:rPr>
              <a:t> (dokumentu).</a:t>
            </a:r>
            <a:endParaRPr lang="sk-SK" sz="900" spc="-1" dirty="0"/>
          </a:p>
        </p:txBody>
      </p:sp>
      <p:pic>
        <p:nvPicPr>
          <p:cNvPr id="225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26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27" name="CustomShape 2"/>
          <p:cNvSpPr/>
          <p:nvPr/>
        </p:nvSpPr>
        <p:spPr>
          <a:xfrm>
            <a:off x="354960" y="592200"/>
            <a:ext cx="11684880" cy="760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400" b="0" u="sng" strike="noStrike" spc="-1" dirty="0">
                <a:solidFill>
                  <a:srgbClr val="44546A"/>
                </a:solidFill>
                <a:uFillTx/>
                <a:latin typeface="Calibri"/>
                <a:ea typeface="Calibri"/>
              </a:rPr>
              <a:t>Praktické </a:t>
            </a:r>
            <a:r>
              <a:rPr lang="sk-SK" sz="4400" b="0" u="sng" strike="noStrike" spc="-1" dirty="0" smtClean="0">
                <a:solidFill>
                  <a:srgbClr val="44546A"/>
                </a:solidFill>
                <a:uFillTx/>
                <a:latin typeface="Calibri"/>
                <a:ea typeface="Calibri"/>
              </a:rPr>
              <a:t>cvičení </a:t>
            </a:r>
            <a:r>
              <a:rPr lang="sk-SK" sz="4400" b="0" u="sng" strike="noStrike" spc="-1" dirty="0">
                <a:solidFill>
                  <a:srgbClr val="44546A"/>
                </a:solidFill>
                <a:uFillTx/>
                <a:latin typeface="Calibri"/>
                <a:ea typeface="Calibri"/>
              </a:rPr>
              <a:t>2. </a:t>
            </a:r>
            <a:r>
              <a:rPr lang="sk-SK" sz="4400" b="0" u="sng" strike="noStrike" spc="-1" dirty="0" err="1" smtClean="0">
                <a:solidFill>
                  <a:srgbClr val="44546A"/>
                </a:solidFill>
                <a:uFillTx/>
                <a:latin typeface="Calibri"/>
                <a:ea typeface="Calibri"/>
              </a:rPr>
              <a:t>Rozpínající</a:t>
            </a:r>
            <a:r>
              <a:rPr lang="sk-SK" sz="4400" b="0" u="sng" strike="noStrike" spc="-1" dirty="0" smtClean="0">
                <a:solidFill>
                  <a:srgbClr val="44546A"/>
                </a:solidFill>
                <a:uFillTx/>
                <a:latin typeface="Calibri"/>
                <a:ea typeface="Calibri"/>
              </a:rPr>
              <a:t> </a:t>
            </a:r>
            <a:r>
              <a:rPr lang="sk-SK" sz="4400" b="0" u="sng" strike="noStrike" spc="-1" dirty="0" err="1" smtClean="0">
                <a:solidFill>
                  <a:srgbClr val="44546A"/>
                </a:solidFill>
                <a:uFillTx/>
                <a:latin typeface="Calibri"/>
                <a:ea typeface="Calibri"/>
              </a:rPr>
              <a:t>se</a:t>
            </a:r>
            <a:r>
              <a:rPr lang="sk-SK" sz="4400" b="0" u="sng" strike="noStrike" spc="-1" dirty="0" smtClean="0">
                <a:solidFill>
                  <a:srgbClr val="44546A"/>
                </a:solidFill>
                <a:uFillTx/>
                <a:latin typeface="Calibri"/>
                <a:ea typeface="Calibri"/>
              </a:rPr>
              <a:t> </a:t>
            </a:r>
            <a:r>
              <a:rPr lang="sk-SK" sz="4400" b="0" u="sng" strike="noStrike" spc="-1" dirty="0">
                <a:solidFill>
                  <a:srgbClr val="44546A"/>
                </a:solidFill>
                <a:uFillTx/>
                <a:latin typeface="Calibri"/>
                <a:ea typeface="Calibri"/>
              </a:rPr>
              <a:t>vesmír.</a:t>
            </a:r>
            <a:endParaRPr lang="sk-SK" sz="4400" b="0" strike="noStrike" spc="-1" dirty="0"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354960" y="2129760"/>
            <a:ext cx="11684880" cy="3537976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Metodická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část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vytvořit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model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rozpínajícího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Vesmíru, téma 1, 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cvičení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2.</a:t>
            </a: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Materiál a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pomůcky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1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velký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balónek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4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papíry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spc="-1" dirty="0">
                <a:solidFill>
                  <a:srgbClr val="002060"/>
                </a:solidFill>
                <a:latin typeface="Calibri"/>
                <a:ea typeface="Calibri"/>
              </a:rPr>
              <a:t>o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rozměrech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2 x 30 cm,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ohebné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pravítko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1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fixa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zápisník na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zaznamenávání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výsledků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- tzv.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vědecký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denník,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nůžky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, tužka nebo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pero,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větší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sponky na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papír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  Postup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a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trvání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20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minut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Žáci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dokončí praktickou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část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a 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vyplní danou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tabulku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Potom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uskuteční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10-minutová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diskuse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o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výsledcích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spc="-1" dirty="0">
                <a:latin typeface="Verdana"/>
                <a:ea typeface="Verdana"/>
              </a:rPr>
              <a:t>Tato </a:t>
            </a:r>
            <a:r>
              <a:rPr lang="sk-SK" sz="900" spc="-1" dirty="0" err="1">
                <a:latin typeface="Verdana"/>
                <a:ea typeface="Verdana"/>
              </a:rPr>
              <a:t>publikace</a:t>
            </a:r>
            <a:r>
              <a:rPr lang="sk-SK" sz="900" spc="-1" dirty="0">
                <a:latin typeface="Verdana"/>
                <a:ea typeface="Verdana"/>
              </a:rPr>
              <a:t> (dokument) reprezentuje </a:t>
            </a:r>
            <a:r>
              <a:rPr lang="sk-SK" sz="900" spc="-1" dirty="0" err="1">
                <a:latin typeface="Verdana"/>
                <a:ea typeface="Verdana"/>
              </a:rPr>
              <a:t>výlučně</a:t>
            </a:r>
            <a:r>
              <a:rPr lang="sk-SK" sz="900" spc="-1" dirty="0">
                <a:latin typeface="Verdana"/>
                <a:ea typeface="Verdana"/>
              </a:rPr>
              <a:t> názor autora a SAAIC – Národní </a:t>
            </a:r>
            <a:r>
              <a:rPr lang="sk-SK" sz="900" spc="-1" dirty="0" err="1">
                <a:latin typeface="Verdana"/>
                <a:ea typeface="Verdana"/>
              </a:rPr>
              <a:t>agentura</a:t>
            </a:r>
            <a:r>
              <a:rPr lang="sk-SK" sz="900" spc="-1" dirty="0">
                <a:latin typeface="Verdana"/>
                <a:ea typeface="Verdana"/>
              </a:rPr>
              <a:t> programu Erasmus+ ani </a:t>
            </a:r>
            <a:r>
              <a:rPr lang="sk-SK" sz="900" spc="-1" dirty="0" err="1">
                <a:latin typeface="Verdana"/>
                <a:ea typeface="Verdana"/>
              </a:rPr>
              <a:t>Evropská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komise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nezodpovídají</a:t>
            </a:r>
            <a:r>
              <a:rPr lang="sk-SK" sz="900" spc="-1" dirty="0">
                <a:latin typeface="Verdana"/>
                <a:ea typeface="Verdana"/>
              </a:rPr>
              <a:t> za </a:t>
            </a:r>
            <a:r>
              <a:rPr lang="sk-SK" sz="900" spc="-1" dirty="0" err="1">
                <a:latin typeface="Verdana"/>
                <a:ea typeface="Verdana"/>
              </a:rPr>
              <a:t>jakékoliv</a:t>
            </a:r>
            <a:r>
              <a:rPr lang="sk-SK" sz="900" spc="-1" dirty="0">
                <a:latin typeface="Verdana"/>
                <a:ea typeface="Verdana"/>
              </a:rPr>
              <a:t> použití </a:t>
            </a:r>
            <a:r>
              <a:rPr lang="sk-SK" sz="900" spc="-1" dirty="0" err="1">
                <a:latin typeface="Verdana"/>
                <a:ea typeface="Verdana"/>
              </a:rPr>
              <a:t>informací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obsažených</a:t>
            </a:r>
            <a:r>
              <a:rPr lang="sk-SK" sz="900" spc="-1" dirty="0">
                <a:latin typeface="Verdana"/>
                <a:ea typeface="Verdana"/>
              </a:rPr>
              <a:t> v </a:t>
            </a:r>
            <a:r>
              <a:rPr lang="sk-SK" sz="900" spc="-1" dirty="0" err="1">
                <a:latin typeface="Verdana"/>
                <a:ea typeface="Verdana"/>
              </a:rPr>
              <a:t>této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publikaci</a:t>
            </a:r>
            <a:r>
              <a:rPr lang="sk-SK" sz="900" spc="-1" dirty="0">
                <a:latin typeface="Verdana"/>
                <a:ea typeface="Verdana"/>
              </a:rPr>
              <a:t> (dokumentu).</a:t>
            </a:r>
            <a:endParaRPr lang="sk-SK" sz="900" spc="-1" dirty="0"/>
          </a:p>
        </p:txBody>
      </p:sp>
      <p:pic>
        <p:nvPicPr>
          <p:cNvPr id="230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31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32" name="CustomShape 2"/>
          <p:cNvSpPr/>
          <p:nvPr/>
        </p:nvSpPr>
        <p:spPr>
          <a:xfrm>
            <a:off x="0" y="1150920"/>
            <a:ext cx="11929680" cy="42051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1800" b="0" strike="noStrike" spc="-1" dirty="0">
                <a:latin typeface="Calibri"/>
                <a:ea typeface="Calibri"/>
              </a:rPr>
              <a:t>1.1. K tomu je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potřeba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mít</a:t>
            </a:r>
            <a:r>
              <a:rPr lang="sk-SK" sz="1800" b="0" strike="noStrike" spc="-1" dirty="0" smtClean="0">
                <a:latin typeface="Calibri"/>
                <a:ea typeface="Calibri"/>
              </a:rPr>
              <a:t> u sebe: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balónek</a:t>
            </a:r>
            <a:r>
              <a:rPr lang="sk-SK" sz="1800" b="0" strike="noStrike" spc="-1" dirty="0">
                <a:latin typeface="Calibri"/>
                <a:ea typeface="Calibri"/>
              </a:rPr>
              <a:t>,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ohebné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pravítko, zvýrazňovač, kus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papíru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na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měření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a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kopii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těchto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instrukcí</a:t>
            </a:r>
            <a:r>
              <a:rPr lang="sk-SK" sz="1800" b="0" strike="noStrike" spc="-1" dirty="0">
                <a:latin typeface="Calibri"/>
                <a:ea typeface="Calibri"/>
              </a:rPr>
              <a:t>. </a:t>
            </a:r>
            <a:endParaRPr lang="sk-SK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 dirty="0">
                <a:latin typeface="Calibri"/>
                <a:ea typeface="Calibri"/>
              </a:rPr>
              <a:t>1.2. </a:t>
            </a:r>
            <a:r>
              <a:rPr lang="sk-SK" sz="1800" b="0" strike="noStrike" spc="-1" dirty="0" smtClean="0">
                <a:latin typeface="Calibri"/>
                <a:ea typeface="Calibri"/>
              </a:rPr>
              <a:t>Pomocí zvýrazňovače </a:t>
            </a:r>
            <a:r>
              <a:rPr lang="sk-SK" sz="1800" b="0" strike="noStrike" spc="-1" dirty="0">
                <a:latin typeface="Calibri"/>
                <a:ea typeface="Calibri"/>
              </a:rPr>
              <a:t>na povrch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balónku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nakreslete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cca 11 - 15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teček</a:t>
            </a:r>
            <a:r>
              <a:rPr lang="sk-SK" sz="1800" b="0" strike="noStrike" spc="-1" dirty="0" smtClean="0">
                <a:latin typeface="Calibri"/>
                <a:ea typeface="Calibri"/>
              </a:rPr>
              <a:t>, </a:t>
            </a:r>
            <a:r>
              <a:rPr lang="sk-SK" sz="1800" b="0" strike="noStrike" spc="-1" dirty="0">
                <a:latin typeface="Calibri"/>
                <a:ea typeface="Calibri"/>
              </a:rPr>
              <a:t>a to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ještě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před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jeho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nafouknutím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a potom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zlehka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nafoukněte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balón a očíslujte 11 z nich.</a:t>
            </a:r>
            <a:endParaRPr lang="sk-SK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 dirty="0">
                <a:latin typeface="Calibri"/>
                <a:ea typeface="Calibri"/>
              </a:rPr>
              <a:t>1.3.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Nafoukněte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balónek</a:t>
            </a:r>
            <a:r>
              <a:rPr lang="sk-SK" sz="1800" b="0" strike="noStrike" spc="-1" dirty="0">
                <a:latin typeface="Calibri"/>
                <a:ea typeface="Calibri"/>
              </a:rPr>
              <a:t>,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dokud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nedosáhne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velikosti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pěsti</a:t>
            </a:r>
            <a:r>
              <a:rPr lang="sk-SK" sz="1800" b="0" strike="noStrike" spc="-1" dirty="0" smtClean="0">
                <a:latin typeface="Calibri"/>
                <a:ea typeface="Calibri"/>
              </a:rPr>
              <a:t>. </a:t>
            </a:r>
            <a:r>
              <a:rPr lang="sk-SK" sz="1800" b="0" strike="noStrike" spc="-1" dirty="0">
                <a:latin typeface="Calibri"/>
                <a:ea typeface="Calibri"/>
              </a:rPr>
              <a:t>Nenafukujte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balónek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príliš </a:t>
            </a:r>
            <a:r>
              <a:rPr lang="sk-SK" sz="1800" b="0" strike="noStrike" spc="-1" dirty="0" smtClean="0">
                <a:latin typeface="Calibri"/>
                <a:ea typeface="Calibri"/>
              </a:rPr>
              <a:t>moc!</a:t>
            </a:r>
            <a:endParaRPr lang="sk-SK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 dirty="0">
                <a:latin typeface="Calibri"/>
                <a:ea typeface="Calibri"/>
              </a:rPr>
              <a:t>1.4.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Zavažte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balónek</a:t>
            </a:r>
            <a:r>
              <a:rPr lang="sk-SK" sz="1800" b="0" strike="noStrike" spc="-1" dirty="0" smtClean="0">
                <a:latin typeface="Calibri"/>
                <a:ea typeface="Calibri"/>
              </a:rPr>
              <a:t> pomocí </a:t>
            </a:r>
            <a:r>
              <a:rPr lang="sk-SK" sz="1800" b="0" strike="noStrike" spc="-1" dirty="0">
                <a:latin typeface="Calibri"/>
                <a:ea typeface="Calibri"/>
              </a:rPr>
              <a:t>gumičky, resp.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nitě</a:t>
            </a:r>
            <a:r>
              <a:rPr lang="sk-SK" sz="1800" b="0" strike="noStrike" spc="-1" dirty="0" smtClean="0">
                <a:latin typeface="Calibri"/>
                <a:ea typeface="Calibri"/>
              </a:rPr>
              <a:t>.</a:t>
            </a:r>
            <a:endParaRPr lang="sk-SK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 dirty="0">
                <a:latin typeface="Calibri"/>
                <a:ea typeface="Calibri"/>
              </a:rPr>
              <a:t>1.5.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Podrobně</a:t>
            </a:r>
            <a:r>
              <a:rPr lang="sk-SK" sz="1800" b="0" strike="noStrike" spc="-1" dirty="0" smtClean="0">
                <a:latin typeface="Calibri"/>
                <a:ea typeface="Calibri"/>
              </a:rPr>
              <a:t>, </a:t>
            </a:r>
            <a:r>
              <a:rPr lang="sk-SK" sz="1800" b="0" strike="noStrike" spc="-1" dirty="0">
                <a:latin typeface="Calibri"/>
                <a:ea typeface="Calibri"/>
              </a:rPr>
              <a:t>a celými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větami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popište</a:t>
            </a:r>
            <a:r>
              <a:rPr lang="sk-SK" sz="1800" b="0" strike="noStrike" spc="-1" dirty="0">
                <a:latin typeface="Calibri"/>
                <a:ea typeface="Calibri"/>
              </a:rPr>
              <a:t>,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co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sa stalo s </a:t>
            </a:r>
            <a:r>
              <a:rPr lang="sk-SK" sz="1800" b="0" strike="noStrike" spc="-1" dirty="0" smtClean="0">
                <a:latin typeface="Calibri"/>
                <a:ea typeface="Calibri"/>
              </a:rPr>
              <a:t>body </a:t>
            </a:r>
            <a:r>
              <a:rPr lang="sk-SK" sz="1800" b="0" strike="noStrike" spc="-1" dirty="0">
                <a:latin typeface="Calibri"/>
                <a:ea typeface="Calibri"/>
              </a:rPr>
              <a:t>(a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jejich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relativní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polohou).</a:t>
            </a:r>
            <a:endParaRPr lang="sk-SK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 dirty="0">
                <a:latin typeface="Calibri"/>
                <a:ea typeface="Calibri"/>
              </a:rPr>
              <a:t>1.6. </a:t>
            </a:r>
            <a:r>
              <a:rPr lang="sk-SK" sz="1800" b="0" strike="noStrike" spc="-1" dirty="0" smtClean="0">
                <a:latin typeface="Calibri"/>
                <a:ea typeface="Calibri"/>
              </a:rPr>
              <a:t>Pomocí </a:t>
            </a:r>
            <a:r>
              <a:rPr lang="sk-SK" sz="1800" b="0" strike="noStrike" spc="-1" dirty="0">
                <a:latin typeface="Calibri"/>
                <a:ea typeface="Calibri"/>
              </a:rPr>
              <a:t>pravítka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změřte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vzdálenosti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mezi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bodem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1 (to je váš „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počáteční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bod“) a </a:t>
            </a:r>
            <a:r>
              <a:rPr lang="sk-SK" sz="1800" b="0" strike="noStrike" spc="-1" dirty="0" smtClean="0">
                <a:latin typeface="Calibri"/>
                <a:ea typeface="Calibri"/>
              </a:rPr>
              <a:t>body,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které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jsou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k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němu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nejblíže</a:t>
            </a:r>
            <a:r>
              <a:rPr lang="sk-SK" sz="1800" b="0" strike="noStrike" spc="-1" dirty="0">
                <a:latin typeface="Calibri"/>
                <a:ea typeface="Calibri"/>
              </a:rPr>
              <a:t>, a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zaznamenejte</a:t>
            </a:r>
            <a:r>
              <a:rPr lang="sk-SK" sz="1800" b="0" strike="noStrike" spc="-1" dirty="0" smtClean="0">
                <a:latin typeface="Calibri"/>
                <a:ea typeface="Calibri"/>
              </a:rPr>
              <a:t> je </a:t>
            </a:r>
            <a:r>
              <a:rPr lang="sk-SK" sz="1800" b="0" strike="noStrike" spc="-1" dirty="0">
                <a:latin typeface="Calibri"/>
                <a:ea typeface="Calibri"/>
              </a:rPr>
              <a:t>do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příslušného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sloupce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v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tabulce</a:t>
            </a:r>
            <a:r>
              <a:rPr lang="sk-SK" sz="1800" b="0" strike="noStrike" spc="-1" dirty="0" smtClean="0">
                <a:latin typeface="Calibri"/>
                <a:ea typeface="Calibri"/>
              </a:rPr>
              <a:t> níže </a:t>
            </a:r>
            <a:r>
              <a:rPr lang="sk-SK" sz="1800" b="0" strike="noStrike" spc="-1" dirty="0">
                <a:latin typeface="Calibri"/>
                <a:ea typeface="Calibri"/>
              </a:rPr>
              <a:t>(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Částečně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nafouknutý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balónek</a:t>
            </a:r>
            <a:r>
              <a:rPr lang="sk-SK" sz="1800" b="0" strike="noStrike" spc="-1" dirty="0">
                <a:latin typeface="Calibri"/>
                <a:ea typeface="Calibri"/>
              </a:rPr>
              <a:t>,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měření</a:t>
            </a:r>
            <a:r>
              <a:rPr lang="sk-SK" sz="1800" b="0" strike="noStrike" spc="-1" dirty="0" smtClean="0">
                <a:latin typeface="Calibri"/>
                <a:ea typeface="Calibri"/>
              </a:rPr>
              <a:t> pomocí </a:t>
            </a:r>
            <a:r>
              <a:rPr lang="sk-SK" sz="1800" b="0" strike="noStrike" spc="-1" dirty="0">
                <a:latin typeface="Calibri"/>
                <a:ea typeface="Calibri"/>
              </a:rPr>
              <a:t>pravítka). </a:t>
            </a:r>
            <a:r>
              <a:rPr lang="sk-SK" sz="1800" b="0" strike="noStrike" spc="-1" dirty="0" smtClean="0">
                <a:latin typeface="Calibri"/>
                <a:ea typeface="Calibri"/>
              </a:rPr>
              <a:t>Po dobu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měření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nesmíte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ohýbat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povrch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balónku</a:t>
            </a:r>
            <a:r>
              <a:rPr lang="sk-SK" sz="1800" b="0" strike="noStrike" spc="-1" dirty="0" smtClean="0">
                <a:latin typeface="Calibri"/>
                <a:ea typeface="Calibri"/>
              </a:rPr>
              <a:t>! </a:t>
            </a:r>
            <a:endParaRPr lang="sk-SK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 dirty="0">
                <a:latin typeface="Calibri"/>
                <a:ea typeface="Calibri"/>
              </a:rPr>
              <a:t>1.7. </a:t>
            </a:r>
            <a:r>
              <a:rPr lang="sk-SK" sz="1800" b="0" strike="noStrike" spc="-1" dirty="0" smtClean="0">
                <a:latin typeface="Calibri"/>
                <a:ea typeface="Calibri"/>
              </a:rPr>
              <a:t>Pomocí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papíru</a:t>
            </a:r>
            <a:r>
              <a:rPr lang="sk-SK" sz="1800" b="0" strike="noStrike" spc="-1" dirty="0" smtClean="0">
                <a:latin typeface="Calibri"/>
                <a:ea typeface="Calibri"/>
              </a:rPr>
              <a:t>, </a:t>
            </a:r>
            <a:r>
              <a:rPr lang="sk-SK" sz="1800" b="0" strike="noStrike" spc="-1" dirty="0">
                <a:latin typeface="Calibri"/>
                <a:ea typeface="Calibri"/>
              </a:rPr>
              <a:t>resp.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nitě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změřte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vzdálenosti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mezi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bodem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č. 1 a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ostatními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číslovanými </a:t>
            </a:r>
            <a:r>
              <a:rPr lang="sk-SK" sz="1800" b="0" strike="noStrike" spc="-1" dirty="0" smtClean="0">
                <a:latin typeface="Calibri"/>
                <a:ea typeface="Calibri"/>
              </a:rPr>
              <a:t>body.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Jaké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jsou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rozdíly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oproti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předchozí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metodě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měření</a:t>
            </a:r>
            <a:r>
              <a:rPr lang="sk-SK" sz="1800" b="0" strike="noStrike" spc="-1" dirty="0" smtClean="0">
                <a:latin typeface="Calibri"/>
                <a:ea typeface="Calibri"/>
              </a:rPr>
              <a:t>?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Zaznamenejte</a:t>
            </a:r>
            <a:r>
              <a:rPr lang="sk-SK" sz="1800" b="0" strike="noStrike" spc="-1" dirty="0" smtClean="0">
                <a:latin typeface="Calibri"/>
                <a:ea typeface="Calibri"/>
              </a:rPr>
              <a:t> je </a:t>
            </a:r>
            <a:r>
              <a:rPr lang="sk-SK" sz="1800" b="0" strike="noStrike" spc="-1" dirty="0">
                <a:latin typeface="Calibri"/>
                <a:ea typeface="Calibri"/>
              </a:rPr>
              <a:t>do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příslušného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sloupce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v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tabulce</a:t>
            </a:r>
            <a:r>
              <a:rPr lang="sk-SK" sz="1800" b="0" strike="noStrike" spc="-1" dirty="0" smtClean="0">
                <a:latin typeface="Calibri"/>
                <a:ea typeface="Calibri"/>
              </a:rPr>
              <a:t> níže </a:t>
            </a:r>
            <a:r>
              <a:rPr lang="sk-SK" sz="1800" b="0" strike="noStrike" spc="-1" dirty="0">
                <a:latin typeface="Calibri"/>
                <a:ea typeface="Calibri"/>
              </a:rPr>
              <a:t>(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Částečně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nafouknutý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balónek</a:t>
            </a:r>
            <a:r>
              <a:rPr lang="sk-SK" sz="1800" b="0" strike="noStrike" spc="-1" dirty="0">
                <a:latin typeface="Calibri"/>
                <a:ea typeface="Calibri"/>
              </a:rPr>
              <a:t>,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měření</a:t>
            </a:r>
            <a:r>
              <a:rPr lang="sk-SK" sz="1800" b="0" strike="noStrike" spc="-1" dirty="0" smtClean="0">
                <a:latin typeface="Calibri"/>
                <a:ea typeface="Calibri"/>
              </a:rPr>
              <a:t> pomocí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papíru</a:t>
            </a:r>
            <a:r>
              <a:rPr lang="sk-SK" sz="1800" b="0" strike="noStrike" spc="-1" dirty="0" smtClean="0">
                <a:latin typeface="Calibri"/>
                <a:ea typeface="Calibri"/>
              </a:rPr>
              <a:t>, </a:t>
            </a:r>
            <a:r>
              <a:rPr lang="sk-SK" sz="1800" b="0" strike="noStrike" spc="-1" dirty="0">
                <a:latin typeface="Calibri"/>
                <a:ea typeface="Calibri"/>
              </a:rPr>
              <a:t>resp.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nitě</a:t>
            </a:r>
            <a:r>
              <a:rPr lang="sk-SK" sz="1800" b="0" strike="noStrike" spc="-1" dirty="0" smtClean="0">
                <a:latin typeface="Calibri"/>
                <a:ea typeface="Calibri"/>
              </a:rPr>
              <a:t>).</a:t>
            </a:r>
            <a:endParaRPr lang="sk-SK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 dirty="0">
                <a:latin typeface="Calibri"/>
                <a:ea typeface="Calibri"/>
              </a:rPr>
              <a:t>1.8. Pomalým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nafouknutím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dvakrát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zětšete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velikost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balónku</a:t>
            </a:r>
            <a:r>
              <a:rPr lang="sk-SK" sz="1800" b="0" strike="noStrike" spc="-1" dirty="0" smtClean="0">
                <a:latin typeface="Calibri"/>
                <a:ea typeface="Calibri"/>
              </a:rPr>
              <a:t>.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Nepřehánějte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to s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nafukováním</a:t>
            </a:r>
            <a:r>
              <a:rPr lang="sk-SK" sz="1800" b="0" strike="noStrike" spc="-1" dirty="0">
                <a:latin typeface="Calibri"/>
                <a:ea typeface="Calibri"/>
              </a:rPr>
              <a:t>!</a:t>
            </a:r>
            <a:endParaRPr lang="sk-SK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 dirty="0">
                <a:latin typeface="Calibri"/>
                <a:ea typeface="Calibri"/>
              </a:rPr>
              <a:t>1.9. Zopakujte </a:t>
            </a:r>
            <a:r>
              <a:rPr lang="sk-SK" sz="1800" b="0" strike="noStrike" spc="-1" dirty="0" smtClean="0">
                <a:latin typeface="Calibri"/>
                <a:ea typeface="Calibri"/>
              </a:rPr>
              <a:t>výše </a:t>
            </a:r>
            <a:r>
              <a:rPr lang="sk-SK" sz="1800" b="0" strike="noStrike" spc="-1" dirty="0">
                <a:latin typeface="Calibri"/>
                <a:ea typeface="Calibri"/>
              </a:rPr>
              <a:t>uvedené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dvě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metody</a:t>
            </a:r>
            <a:r>
              <a:rPr lang="sk-SK" sz="1800" b="0" strike="noStrike" spc="-1" dirty="0" smtClean="0">
                <a:latin typeface="Calibri"/>
                <a:ea typeface="Calibri"/>
              </a:rPr>
              <a:t> pro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měření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vzdálenosti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na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nafouknutém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balónku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a zaznamenajte </a:t>
            </a:r>
            <a:r>
              <a:rPr lang="sk-SK" sz="1800" b="0" strike="noStrike" spc="-1" dirty="0" smtClean="0">
                <a:latin typeface="Calibri"/>
                <a:ea typeface="Calibri"/>
              </a:rPr>
              <a:t>je </a:t>
            </a:r>
            <a:r>
              <a:rPr lang="sk-SK" sz="1800" b="0" strike="noStrike" spc="-1" dirty="0">
                <a:latin typeface="Calibri"/>
                <a:ea typeface="Calibri"/>
              </a:rPr>
              <a:t>do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tabulky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ve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sloupcích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>
                <a:latin typeface="Calibri"/>
                <a:ea typeface="Calibri"/>
              </a:rPr>
              <a:t>„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Nafouknutý</a:t>
            </a:r>
            <a:r>
              <a:rPr lang="sk-SK" sz="1800" b="0" strike="noStrike" spc="-1" dirty="0" smtClean="0">
                <a:latin typeface="Calibri"/>
                <a:ea typeface="Calibri"/>
              </a:rPr>
              <a:t> </a:t>
            </a:r>
            <a:r>
              <a:rPr lang="sk-SK" sz="1800" b="0" strike="noStrike" spc="-1" dirty="0" err="1" smtClean="0">
                <a:latin typeface="Calibri"/>
                <a:ea typeface="Calibri"/>
              </a:rPr>
              <a:t>balónek</a:t>
            </a:r>
            <a:r>
              <a:rPr lang="sk-SK" sz="1800" b="0" strike="noStrike" spc="-1" dirty="0">
                <a:latin typeface="Calibri"/>
                <a:ea typeface="Calibri"/>
              </a:rPr>
              <a:t>“ .</a:t>
            </a:r>
            <a:endParaRPr lang="sk-SK" sz="1800" b="0" strike="noStrike" spc="-1" dirty="0">
              <a:latin typeface="Arial"/>
            </a:endParaRPr>
          </a:p>
        </p:txBody>
      </p:sp>
      <p:sp>
        <p:nvSpPr>
          <p:cNvPr id="233" name="CustomShape 3"/>
          <p:cNvSpPr/>
          <p:nvPr/>
        </p:nvSpPr>
        <p:spPr>
          <a:xfrm>
            <a:off x="261360" y="607320"/>
            <a:ext cx="11684880" cy="6382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>
                <a:solidFill>
                  <a:srgbClr val="002060"/>
                </a:solidFill>
                <a:latin typeface="Calibri"/>
                <a:ea typeface="Calibri"/>
              </a:rPr>
              <a:t>Podrobné pokyny:</a:t>
            </a:r>
            <a:endParaRPr lang="sk-SK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spc="-1" dirty="0">
                <a:latin typeface="Verdana"/>
                <a:ea typeface="Verdana"/>
              </a:rPr>
              <a:t>Tato </a:t>
            </a:r>
            <a:r>
              <a:rPr lang="sk-SK" sz="900" spc="-1" dirty="0" err="1">
                <a:latin typeface="Verdana"/>
                <a:ea typeface="Verdana"/>
              </a:rPr>
              <a:t>publikace</a:t>
            </a:r>
            <a:r>
              <a:rPr lang="sk-SK" sz="900" spc="-1" dirty="0">
                <a:latin typeface="Verdana"/>
                <a:ea typeface="Verdana"/>
              </a:rPr>
              <a:t> (dokument) reprezentuje </a:t>
            </a:r>
            <a:r>
              <a:rPr lang="sk-SK" sz="900" spc="-1" dirty="0" err="1">
                <a:latin typeface="Verdana"/>
                <a:ea typeface="Verdana"/>
              </a:rPr>
              <a:t>výlučně</a:t>
            </a:r>
            <a:r>
              <a:rPr lang="sk-SK" sz="900" spc="-1" dirty="0">
                <a:latin typeface="Verdana"/>
                <a:ea typeface="Verdana"/>
              </a:rPr>
              <a:t> názor autora a SAAIC – Národní </a:t>
            </a:r>
            <a:r>
              <a:rPr lang="sk-SK" sz="900" spc="-1" dirty="0" err="1">
                <a:latin typeface="Verdana"/>
                <a:ea typeface="Verdana"/>
              </a:rPr>
              <a:t>agentura</a:t>
            </a:r>
            <a:r>
              <a:rPr lang="sk-SK" sz="900" spc="-1" dirty="0">
                <a:latin typeface="Verdana"/>
                <a:ea typeface="Verdana"/>
              </a:rPr>
              <a:t> programu Erasmus+ ani </a:t>
            </a:r>
            <a:r>
              <a:rPr lang="sk-SK" sz="900" spc="-1" dirty="0" err="1">
                <a:latin typeface="Verdana"/>
                <a:ea typeface="Verdana"/>
              </a:rPr>
              <a:t>Evropská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komise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nezodpovídají</a:t>
            </a:r>
            <a:r>
              <a:rPr lang="sk-SK" sz="900" spc="-1" dirty="0">
                <a:latin typeface="Verdana"/>
                <a:ea typeface="Verdana"/>
              </a:rPr>
              <a:t> za </a:t>
            </a:r>
            <a:r>
              <a:rPr lang="sk-SK" sz="900" spc="-1" dirty="0" err="1">
                <a:latin typeface="Verdana"/>
                <a:ea typeface="Verdana"/>
              </a:rPr>
              <a:t>jakékoliv</a:t>
            </a:r>
            <a:r>
              <a:rPr lang="sk-SK" sz="900" spc="-1" dirty="0">
                <a:latin typeface="Verdana"/>
                <a:ea typeface="Verdana"/>
              </a:rPr>
              <a:t> použití </a:t>
            </a:r>
            <a:r>
              <a:rPr lang="sk-SK" sz="900" spc="-1" dirty="0" err="1">
                <a:latin typeface="Verdana"/>
                <a:ea typeface="Verdana"/>
              </a:rPr>
              <a:t>informací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obsažených</a:t>
            </a:r>
            <a:r>
              <a:rPr lang="sk-SK" sz="900" spc="-1" dirty="0">
                <a:latin typeface="Verdana"/>
                <a:ea typeface="Verdana"/>
              </a:rPr>
              <a:t> v </a:t>
            </a:r>
            <a:r>
              <a:rPr lang="sk-SK" sz="900" spc="-1" dirty="0" err="1">
                <a:latin typeface="Verdana"/>
                <a:ea typeface="Verdana"/>
              </a:rPr>
              <a:t>této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publikaci</a:t>
            </a:r>
            <a:r>
              <a:rPr lang="sk-SK" sz="900" spc="-1" dirty="0">
                <a:latin typeface="Verdana"/>
                <a:ea typeface="Verdana"/>
              </a:rPr>
              <a:t> (dokumentu).</a:t>
            </a:r>
            <a:endParaRPr lang="sk-SK" sz="900" spc="-1" dirty="0"/>
          </a:p>
        </p:txBody>
      </p:sp>
      <p:pic>
        <p:nvPicPr>
          <p:cNvPr id="235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36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37" name="CustomShape 2"/>
          <p:cNvSpPr/>
          <p:nvPr/>
        </p:nvSpPr>
        <p:spPr>
          <a:xfrm>
            <a:off x="0" y="1276920"/>
            <a:ext cx="11929680" cy="3414866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400" b="0" strike="noStrike" spc="-1" dirty="0">
                <a:latin typeface="Calibri"/>
                <a:ea typeface="Calibri"/>
              </a:rPr>
              <a:t>1.10.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Odpovězte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>
                <a:latin typeface="Calibri"/>
                <a:ea typeface="Calibri"/>
              </a:rPr>
              <a:t>na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nasledující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>
                <a:latin typeface="Calibri"/>
                <a:ea typeface="Calibri"/>
              </a:rPr>
              <a:t>otázky:</a:t>
            </a:r>
            <a:endParaRPr lang="sk-SK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 dirty="0">
                <a:latin typeface="Calibri"/>
                <a:ea typeface="Calibri"/>
              </a:rPr>
              <a:t> </a:t>
            </a:r>
            <a:endParaRPr lang="sk-SK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 dirty="0">
                <a:latin typeface="Calibri"/>
                <a:ea typeface="Calibri"/>
              </a:rPr>
              <a:t>	a) </a:t>
            </a:r>
            <a:r>
              <a:rPr lang="sk-SK" sz="2400" spc="-1" dirty="0" err="1" smtClean="0">
                <a:latin typeface="Calibri"/>
                <a:ea typeface="Calibri"/>
              </a:rPr>
              <a:t>Pokud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>
                <a:latin typeface="Calibri"/>
                <a:ea typeface="Calibri"/>
              </a:rPr>
              <a:t>body na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balónku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představují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>
                <a:latin typeface="Calibri"/>
                <a:ea typeface="Calibri"/>
              </a:rPr>
              <a:t>galaxie,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zvětšují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se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při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nafouknutí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balónku</a:t>
            </a:r>
            <a:r>
              <a:rPr lang="sk-SK" sz="2400" b="0" strike="noStrike" spc="-1" dirty="0" smtClean="0">
                <a:latin typeface="Calibri"/>
                <a:ea typeface="Calibri"/>
              </a:rPr>
              <a:t>? Proč </a:t>
            </a:r>
            <a:r>
              <a:rPr lang="sk-SK" sz="2400" b="0" strike="noStrike" spc="-1" dirty="0">
                <a:latin typeface="Calibri"/>
                <a:ea typeface="Calibri"/>
              </a:rPr>
              <a:t>si myslíte, že </a:t>
            </a:r>
            <a:r>
              <a:rPr lang="sk-SK" sz="2400" b="0" strike="noStrike" spc="-1" dirty="0" smtClean="0">
                <a:latin typeface="Calibri"/>
                <a:ea typeface="Calibri"/>
              </a:rPr>
              <a:t>to tak je, nebo </a:t>
            </a:r>
            <a:r>
              <a:rPr lang="sk-SK" sz="2400" b="0" strike="noStrike" spc="-1" dirty="0">
                <a:latin typeface="Calibri"/>
                <a:ea typeface="Calibri"/>
              </a:rPr>
              <a:t>to </a:t>
            </a:r>
            <a:r>
              <a:rPr lang="sk-SK" sz="2400" b="0" strike="noStrike" spc="-1" dirty="0" smtClean="0">
                <a:latin typeface="Calibri"/>
                <a:ea typeface="Calibri"/>
              </a:rPr>
              <a:t>tak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není</a:t>
            </a:r>
            <a:r>
              <a:rPr lang="sk-SK" sz="2400" b="0" strike="noStrike" spc="-1" dirty="0" smtClean="0">
                <a:latin typeface="Calibri"/>
                <a:ea typeface="Calibri"/>
              </a:rPr>
              <a:t>?</a:t>
            </a:r>
            <a:endParaRPr lang="sk-SK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 dirty="0">
                <a:latin typeface="Calibri"/>
                <a:ea typeface="Calibri"/>
              </a:rPr>
              <a:t> 	b)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Jaký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>
                <a:latin typeface="Calibri"/>
                <a:ea typeface="Calibri"/>
              </a:rPr>
              <a:t>je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vztah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mezi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rychlostí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>
                <a:latin typeface="Calibri"/>
                <a:ea typeface="Calibri"/>
              </a:rPr>
              <a:t>galaxií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vzdalujících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se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>
                <a:latin typeface="Calibri"/>
                <a:ea typeface="Calibri"/>
              </a:rPr>
              <a:t>od </a:t>
            </a:r>
            <a:r>
              <a:rPr lang="sk-SK" sz="2400" b="0" strike="noStrike" spc="-1" dirty="0" smtClean="0">
                <a:latin typeface="Calibri"/>
                <a:ea typeface="Calibri"/>
              </a:rPr>
              <a:t>sebe </a:t>
            </a:r>
            <a:r>
              <a:rPr lang="sk-SK" sz="2400" b="0" strike="noStrike" spc="-1" dirty="0">
                <a:latin typeface="Calibri"/>
                <a:ea typeface="Calibri"/>
              </a:rPr>
              <a:t>a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původní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vzdáleností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mezi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>
                <a:latin typeface="Calibri"/>
                <a:ea typeface="Calibri"/>
              </a:rPr>
              <a:t>nimi? </a:t>
            </a:r>
            <a:r>
              <a:rPr lang="sk-SK" sz="2400" b="0" strike="noStrike" spc="-1" dirty="0" smtClean="0">
                <a:latin typeface="Calibri"/>
                <a:ea typeface="Calibri"/>
              </a:rPr>
              <a:t>Jak </a:t>
            </a:r>
            <a:r>
              <a:rPr lang="sk-SK" sz="2400" b="0" strike="noStrike" spc="-1" dirty="0">
                <a:latin typeface="Calibri"/>
                <a:ea typeface="Calibri"/>
              </a:rPr>
              <a:t>sa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nazývá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>
                <a:latin typeface="Calibri"/>
                <a:ea typeface="Calibri"/>
              </a:rPr>
              <a:t>tento zákon?</a:t>
            </a:r>
            <a:endParaRPr lang="sk-SK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 dirty="0">
                <a:latin typeface="Calibri"/>
                <a:ea typeface="Calibri"/>
              </a:rPr>
              <a:t> 	c)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Která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>
                <a:latin typeface="Calibri"/>
                <a:ea typeface="Calibri"/>
              </a:rPr>
              <a:t>z </a:t>
            </a:r>
            <a:r>
              <a:rPr lang="sk-SK" sz="2400" b="0" strike="noStrike" spc="-1" dirty="0" smtClean="0">
                <a:latin typeface="Calibri"/>
                <a:ea typeface="Calibri"/>
              </a:rPr>
              <a:t>výše </a:t>
            </a:r>
            <a:r>
              <a:rPr lang="sk-SK" sz="2400" b="0" strike="noStrike" spc="-1" dirty="0">
                <a:latin typeface="Calibri"/>
                <a:ea typeface="Calibri"/>
              </a:rPr>
              <a:t>uvedených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dvou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metod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měření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vzdálenosti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byla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přesnější</a:t>
            </a:r>
            <a:r>
              <a:rPr lang="sk-SK" sz="2400" b="0" strike="noStrike" spc="-1" dirty="0" smtClean="0">
                <a:latin typeface="Calibri"/>
                <a:ea typeface="Calibri"/>
              </a:rPr>
              <a:t>? Proč?</a:t>
            </a:r>
            <a:endParaRPr lang="sk-SK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 dirty="0">
                <a:latin typeface="Calibri"/>
                <a:ea typeface="Calibri"/>
              </a:rPr>
              <a:t> 	d)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Co</a:t>
            </a:r>
            <a:r>
              <a:rPr lang="sk-SK" sz="2400" b="0" strike="noStrike" spc="-1" dirty="0" smtClean="0">
                <a:latin typeface="Calibri"/>
                <a:ea typeface="Calibri"/>
              </a:rPr>
              <a:t> je pro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astronoma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těžší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změřit</a:t>
            </a:r>
            <a:r>
              <a:rPr lang="sk-SK" sz="2400" b="0" strike="noStrike" spc="-1" dirty="0" smtClean="0">
                <a:latin typeface="Calibri"/>
                <a:ea typeface="Calibri"/>
              </a:rPr>
              <a:t> - </a:t>
            </a:r>
            <a:r>
              <a:rPr lang="sk-SK" sz="2400" b="0" strike="noStrike" spc="-1" dirty="0">
                <a:latin typeface="Calibri"/>
                <a:ea typeface="Calibri"/>
              </a:rPr>
              <a:t>červený posun galaxie (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odrážející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rychlost</a:t>
            </a:r>
            <a:r>
              <a:rPr lang="sk-SK" sz="2400" b="0" strike="noStrike" spc="-1" dirty="0" smtClean="0">
                <a:latin typeface="Calibri"/>
                <a:ea typeface="Calibri"/>
              </a:rPr>
              <a:t>,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kterou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se</a:t>
            </a:r>
            <a:r>
              <a:rPr lang="sk-SK" sz="2400" b="0" strike="noStrike" spc="-1" dirty="0" smtClean="0">
                <a:latin typeface="Calibri"/>
                <a:ea typeface="Calibri"/>
              </a:rPr>
              <a:t> galaxie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vzdaluje</a:t>
            </a:r>
            <a:r>
              <a:rPr lang="sk-SK" sz="2400" b="0" strike="noStrike" spc="-1" dirty="0">
                <a:latin typeface="Calibri"/>
                <a:ea typeface="Calibri"/>
              </a:rPr>
              <a:t>) </a:t>
            </a:r>
            <a:r>
              <a:rPr lang="sk-SK" sz="2400" b="0" strike="noStrike" spc="-1" dirty="0" smtClean="0">
                <a:latin typeface="Calibri"/>
                <a:ea typeface="Calibri"/>
              </a:rPr>
              <a:t>nebo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vzdálenost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Země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>
                <a:latin typeface="Calibri"/>
                <a:ea typeface="Calibri"/>
              </a:rPr>
              <a:t>od galaxie? </a:t>
            </a:r>
            <a:r>
              <a:rPr lang="sk-SK" sz="2400" b="0" strike="noStrike" spc="-1" dirty="0" smtClean="0">
                <a:latin typeface="Calibri"/>
                <a:ea typeface="Calibri"/>
              </a:rPr>
              <a:t>Proč?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Vysvětlete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svou</a:t>
            </a:r>
            <a:r>
              <a:rPr lang="sk-SK" sz="2400" b="0" strike="noStrike" spc="-1" dirty="0" smtClean="0">
                <a:latin typeface="Calibri"/>
                <a:ea typeface="Calibri"/>
              </a:rPr>
              <a:t> </a:t>
            </a:r>
            <a:r>
              <a:rPr lang="sk-SK" sz="2400" b="0" strike="noStrike" spc="-1" dirty="0" err="1" smtClean="0">
                <a:latin typeface="Calibri"/>
                <a:ea typeface="Calibri"/>
              </a:rPr>
              <a:t>odpověď</a:t>
            </a:r>
            <a:r>
              <a:rPr lang="sk-SK" sz="2400" b="0" strike="noStrike" spc="-1" dirty="0">
                <a:latin typeface="Calibri"/>
                <a:ea typeface="Calibri"/>
              </a:rPr>
              <a:t>.</a:t>
            </a:r>
            <a:endParaRPr lang="sk-SK" sz="2400" b="0" strike="noStrike" spc="-1" dirty="0"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261360" y="607320"/>
            <a:ext cx="11684880" cy="6382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>
                <a:solidFill>
                  <a:srgbClr val="002060"/>
                </a:solidFill>
                <a:latin typeface="Calibri"/>
                <a:ea typeface="Calibri"/>
              </a:rPr>
              <a:t>Podrobné pokyny:</a:t>
            </a:r>
            <a:endParaRPr lang="sk-SK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spc="-1" dirty="0">
                <a:latin typeface="Verdana"/>
                <a:ea typeface="Verdana"/>
              </a:rPr>
              <a:t>Tato </a:t>
            </a:r>
            <a:r>
              <a:rPr lang="sk-SK" sz="900" spc="-1" dirty="0" err="1">
                <a:latin typeface="Verdana"/>
                <a:ea typeface="Verdana"/>
              </a:rPr>
              <a:t>publikace</a:t>
            </a:r>
            <a:r>
              <a:rPr lang="sk-SK" sz="900" spc="-1" dirty="0">
                <a:latin typeface="Verdana"/>
                <a:ea typeface="Verdana"/>
              </a:rPr>
              <a:t> (dokument) reprezentuje </a:t>
            </a:r>
            <a:r>
              <a:rPr lang="sk-SK" sz="900" spc="-1" dirty="0" err="1">
                <a:latin typeface="Verdana"/>
                <a:ea typeface="Verdana"/>
              </a:rPr>
              <a:t>výlučně</a:t>
            </a:r>
            <a:r>
              <a:rPr lang="sk-SK" sz="900" spc="-1" dirty="0">
                <a:latin typeface="Verdana"/>
                <a:ea typeface="Verdana"/>
              </a:rPr>
              <a:t> názor autora a SAAIC – Národní </a:t>
            </a:r>
            <a:r>
              <a:rPr lang="sk-SK" sz="900" spc="-1" dirty="0" err="1">
                <a:latin typeface="Verdana"/>
                <a:ea typeface="Verdana"/>
              </a:rPr>
              <a:t>agentura</a:t>
            </a:r>
            <a:r>
              <a:rPr lang="sk-SK" sz="900" spc="-1" dirty="0">
                <a:latin typeface="Verdana"/>
                <a:ea typeface="Verdana"/>
              </a:rPr>
              <a:t> programu Erasmus+ ani </a:t>
            </a:r>
            <a:r>
              <a:rPr lang="sk-SK" sz="900" spc="-1" dirty="0" err="1">
                <a:latin typeface="Verdana"/>
                <a:ea typeface="Verdana"/>
              </a:rPr>
              <a:t>Evropská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komise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nezodpovídají</a:t>
            </a:r>
            <a:r>
              <a:rPr lang="sk-SK" sz="900" spc="-1" dirty="0">
                <a:latin typeface="Verdana"/>
                <a:ea typeface="Verdana"/>
              </a:rPr>
              <a:t> za </a:t>
            </a:r>
            <a:r>
              <a:rPr lang="sk-SK" sz="900" spc="-1" dirty="0" err="1">
                <a:latin typeface="Verdana"/>
                <a:ea typeface="Verdana"/>
              </a:rPr>
              <a:t>jakékoliv</a:t>
            </a:r>
            <a:r>
              <a:rPr lang="sk-SK" sz="900" spc="-1" dirty="0">
                <a:latin typeface="Verdana"/>
                <a:ea typeface="Verdana"/>
              </a:rPr>
              <a:t> použití </a:t>
            </a:r>
            <a:r>
              <a:rPr lang="sk-SK" sz="900" spc="-1" dirty="0" err="1">
                <a:latin typeface="Verdana"/>
                <a:ea typeface="Verdana"/>
              </a:rPr>
              <a:t>informací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obsažených</a:t>
            </a:r>
            <a:r>
              <a:rPr lang="sk-SK" sz="900" spc="-1" dirty="0">
                <a:latin typeface="Verdana"/>
                <a:ea typeface="Verdana"/>
              </a:rPr>
              <a:t> v </a:t>
            </a:r>
            <a:r>
              <a:rPr lang="sk-SK" sz="900" spc="-1" dirty="0" err="1">
                <a:latin typeface="Verdana"/>
                <a:ea typeface="Verdana"/>
              </a:rPr>
              <a:t>této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publikaci</a:t>
            </a:r>
            <a:r>
              <a:rPr lang="sk-SK" sz="900" spc="-1" dirty="0">
                <a:latin typeface="Verdana"/>
                <a:ea typeface="Verdana"/>
              </a:rPr>
              <a:t> (dokumentu).</a:t>
            </a:r>
            <a:endParaRPr lang="sk-SK" sz="900" spc="-1" dirty="0"/>
          </a:p>
        </p:txBody>
      </p:sp>
      <p:pic>
        <p:nvPicPr>
          <p:cNvPr id="240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41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graphicFrame>
        <p:nvGraphicFramePr>
          <p:cNvPr id="242" name="Table 2"/>
          <p:cNvGraphicFramePr/>
          <p:nvPr>
            <p:extLst>
              <p:ext uri="{D42A27DB-BD31-4B8C-83A1-F6EECF244321}">
                <p14:modId xmlns:p14="http://schemas.microsoft.com/office/powerpoint/2010/main" val="4134655369"/>
              </p:ext>
            </p:extLst>
          </p:nvPr>
        </p:nvGraphicFramePr>
        <p:xfrm>
          <a:off x="646560" y="1018080"/>
          <a:ext cx="10688760" cy="4495898"/>
        </p:xfrm>
        <a:graphic>
          <a:graphicData uri="http://schemas.openxmlformats.org/drawingml/2006/table">
            <a:tbl>
              <a:tblPr/>
              <a:tblGrid>
                <a:gridCol w="797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6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5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6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9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6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248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869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959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0312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ČÁSTEČNĚ NAFOUKNUTÝ BALÓNEK</a:t>
                      </a:r>
                      <a:endParaRPr lang="sk-SK" sz="1300" b="0" strike="noStrike" spc="-1" dirty="0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NAFOUKNUTÝ BALÓNEK</a:t>
                      </a:r>
                      <a:endParaRPr lang="sk-SK" sz="1300" b="0" strike="noStrike" spc="-1" dirty="0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65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BOD</a:t>
                      </a:r>
                      <a:endParaRPr lang="sk-SK" sz="11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Počáteční</a:t>
                      </a:r>
                      <a:r>
                        <a:rPr lang="sk-SK" sz="11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vzdálenost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od bodu 1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změřená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pomocí pravítka</a:t>
                      </a:r>
                      <a:r>
                        <a:rPr lang="sk-SK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</a:t>
                      </a:r>
                      <a:endParaRPr lang="sk-SK" sz="1100" b="0" strike="noStrike" spc="-1" dirty="0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Počáteční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vzdálenost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od bodu 1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změřená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pomocí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papíru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</a:t>
                      </a:r>
                      <a:r>
                        <a:rPr lang="sk-SK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resp.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nitě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</a:t>
                      </a:r>
                      <a:endParaRPr lang="sk-SK" sz="1100" b="0" strike="noStrike" spc="-1" dirty="0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Rozdíl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mezi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oběma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měřeními</a:t>
                      </a:r>
                      <a:r>
                        <a:rPr lang="sk-SK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</a:t>
                      </a:r>
                      <a:endParaRPr lang="sk-SK" sz="1100" b="0" strike="noStrike" spc="-1" dirty="0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BOD</a:t>
                      </a:r>
                      <a:endParaRPr lang="sk-SK" sz="11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Počáteční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vzdálenost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od bodu 1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změřená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pomocí pravítka</a:t>
                      </a:r>
                      <a:r>
                        <a:rPr lang="sk-SK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</a:t>
                      </a:r>
                      <a:endParaRPr lang="sk-SK" sz="1100" b="0" strike="noStrike" spc="-1" dirty="0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Počáteční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vzdálenost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od bodu 1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změřená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 pomocí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papíru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</a:t>
                      </a:r>
                      <a:r>
                        <a:rPr lang="sk-SK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resp.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nitě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</a:t>
                      </a:r>
                      <a:endParaRPr lang="sk-SK" sz="1100" b="0" strike="noStrike" spc="-1" dirty="0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Rozdíl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mezi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oběma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měřeními</a:t>
                      </a:r>
                      <a:r>
                        <a:rPr lang="sk-SK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</a:t>
                      </a:r>
                      <a:endParaRPr lang="sk-SK" sz="1100" b="0" strike="noStrike" spc="-1" dirty="0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Rozdíl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mezi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částečně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nafouknutým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balónkem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a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úplně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nafouknutým</a:t>
                      </a:r>
                      <a:r>
                        <a:rPr lang="sk-SK" sz="11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lang="sk-SK" sz="1100" b="0" strike="noStrike" spc="-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balónkem</a:t>
                      </a:r>
                      <a:r>
                        <a:rPr lang="sk-SK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.</a:t>
                      </a:r>
                      <a:endParaRPr lang="sk-SK" sz="1100" b="0" strike="noStrike" spc="-1" dirty="0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5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5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6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6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7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7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8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8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9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9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10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10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2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11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11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spc="-1" dirty="0">
                <a:latin typeface="Verdana"/>
                <a:ea typeface="Verdana"/>
              </a:rPr>
              <a:t>Tato </a:t>
            </a:r>
            <a:r>
              <a:rPr lang="sk-SK" sz="900" spc="-1" dirty="0" err="1">
                <a:latin typeface="Verdana"/>
                <a:ea typeface="Verdana"/>
              </a:rPr>
              <a:t>publikace</a:t>
            </a:r>
            <a:r>
              <a:rPr lang="sk-SK" sz="900" spc="-1" dirty="0">
                <a:latin typeface="Verdana"/>
                <a:ea typeface="Verdana"/>
              </a:rPr>
              <a:t> (dokument) reprezentuje </a:t>
            </a:r>
            <a:r>
              <a:rPr lang="sk-SK" sz="900" spc="-1" dirty="0" err="1">
                <a:latin typeface="Verdana"/>
                <a:ea typeface="Verdana"/>
              </a:rPr>
              <a:t>výlučně</a:t>
            </a:r>
            <a:r>
              <a:rPr lang="sk-SK" sz="900" spc="-1" dirty="0">
                <a:latin typeface="Verdana"/>
                <a:ea typeface="Verdana"/>
              </a:rPr>
              <a:t> názor autora a SAAIC – Národní </a:t>
            </a:r>
            <a:r>
              <a:rPr lang="sk-SK" sz="900" spc="-1" dirty="0" err="1">
                <a:latin typeface="Verdana"/>
                <a:ea typeface="Verdana"/>
              </a:rPr>
              <a:t>agentura</a:t>
            </a:r>
            <a:r>
              <a:rPr lang="sk-SK" sz="900" spc="-1" dirty="0">
                <a:latin typeface="Verdana"/>
                <a:ea typeface="Verdana"/>
              </a:rPr>
              <a:t> programu Erasmus+ ani </a:t>
            </a:r>
            <a:r>
              <a:rPr lang="sk-SK" sz="900" spc="-1" dirty="0" err="1">
                <a:latin typeface="Verdana"/>
                <a:ea typeface="Verdana"/>
              </a:rPr>
              <a:t>Evropská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komise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nezodpovídají</a:t>
            </a:r>
            <a:r>
              <a:rPr lang="sk-SK" sz="900" spc="-1" dirty="0">
                <a:latin typeface="Verdana"/>
                <a:ea typeface="Verdana"/>
              </a:rPr>
              <a:t> za </a:t>
            </a:r>
            <a:r>
              <a:rPr lang="sk-SK" sz="900" spc="-1" dirty="0" err="1">
                <a:latin typeface="Verdana"/>
                <a:ea typeface="Verdana"/>
              </a:rPr>
              <a:t>jakékoliv</a:t>
            </a:r>
            <a:r>
              <a:rPr lang="sk-SK" sz="900" spc="-1" dirty="0">
                <a:latin typeface="Verdana"/>
                <a:ea typeface="Verdana"/>
              </a:rPr>
              <a:t> použití </a:t>
            </a:r>
            <a:r>
              <a:rPr lang="sk-SK" sz="900" spc="-1" dirty="0" err="1">
                <a:latin typeface="Verdana"/>
                <a:ea typeface="Verdana"/>
              </a:rPr>
              <a:t>informací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obsažených</a:t>
            </a:r>
            <a:r>
              <a:rPr lang="sk-SK" sz="900" spc="-1" dirty="0">
                <a:latin typeface="Verdana"/>
                <a:ea typeface="Verdana"/>
              </a:rPr>
              <a:t> v </a:t>
            </a:r>
            <a:r>
              <a:rPr lang="sk-SK" sz="900" spc="-1" dirty="0" err="1">
                <a:latin typeface="Verdana"/>
                <a:ea typeface="Verdana"/>
              </a:rPr>
              <a:t>této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publikaci</a:t>
            </a:r>
            <a:r>
              <a:rPr lang="sk-SK" sz="900" spc="-1" dirty="0">
                <a:latin typeface="Verdana"/>
                <a:ea typeface="Verdana"/>
              </a:rPr>
              <a:t> (dokumentu).</a:t>
            </a:r>
            <a:endParaRPr lang="sk-SK" sz="900" spc="-1" dirty="0"/>
          </a:p>
        </p:txBody>
      </p:sp>
      <p:pic>
        <p:nvPicPr>
          <p:cNvPr id="310" name="image1.png"/>
          <p:cNvPicPr/>
          <p:nvPr/>
        </p:nvPicPr>
        <p:blipFill>
          <a:blip r:embed="rId3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311" name="image2.jpg"/>
          <p:cNvPicPr/>
          <p:nvPr/>
        </p:nvPicPr>
        <p:blipFill>
          <a:blip r:embed="rId4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312" name="CustomShape 2"/>
          <p:cNvSpPr/>
          <p:nvPr/>
        </p:nvSpPr>
        <p:spPr>
          <a:xfrm>
            <a:off x="261360" y="836640"/>
            <a:ext cx="11684880" cy="670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400" b="0" u="sng" strike="noStrike" spc="-1" dirty="0" err="1" smtClean="0">
                <a:solidFill>
                  <a:srgbClr val="002060"/>
                </a:solidFill>
                <a:uFillTx/>
                <a:latin typeface="Calibri"/>
                <a:ea typeface="Calibri"/>
              </a:rPr>
              <a:t>Závěry</a:t>
            </a:r>
            <a:r>
              <a:rPr lang="sk-SK" sz="4400" b="0" u="sng" strike="noStrike" spc="-1" dirty="0" smtClean="0">
                <a:solidFill>
                  <a:srgbClr val="002060"/>
                </a:solidFill>
                <a:uFillTx/>
                <a:latin typeface="Calibri"/>
                <a:ea typeface="Calibri"/>
              </a:rPr>
              <a:t> </a:t>
            </a: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a kontrola </a:t>
            </a:r>
            <a:r>
              <a:rPr lang="sk-SK" sz="4400" b="0" u="sng" strike="noStrike" spc="-1" dirty="0" err="1" smtClean="0">
                <a:solidFill>
                  <a:srgbClr val="002060"/>
                </a:solidFill>
                <a:uFillTx/>
                <a:latin typeface="Calibri"/>
                <a:ea typeface="Calibri"/>
              </a:rPr>
              <a:t>výsledků</a:t>
            </a:r>
            <a:endParaRPr lang="sk-SK" sz="4400" b="0" strike="noStrike" spc="-1" dirty="0">
              <a:latin typeface="Arial"/>
            </a:endParaRPr>
          </a:p>
        </p:txBody>
      </p:sp>
      <p:sp>
        <p:nvSpPr>
          <p:cNvPr id="313" name="CustomShape 3"/>
          <p:cNvSpPr/>
          <p:nvPr/>
        </p:nvSpPr>
        <p:spPr>
          <a:xfrm>
            <a:off x="401040" y="1645560"/>
            <a:ext cx="11684880" cy="335476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600" spc="-1" dirty="0" err="1">
                <a:solidFill>
                  <a:srgbClr val="002060"/>
                </a:solidFill>
                <a:latin typeface="Calibri"/>
                <a:ea typeface="Calibri"/>
              </a:rPr>
              <a:t>C</a:t>
            </a:r>
            <a:r>
              <a:rPr lang="sk-SK" sz="26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o</a:t>
            </a:r>
            <a:r>
              <a:rPr lang="sk-SK" sz="26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6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následuje</a:t>
            </a:r>
            <a:r>
              <a:rPr lang="sk-SK" sz="26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(</a:t>
            </a:r>
            <a:r>
              <a:rPr lang="sk-SK" sz="26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Feed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Forward)? Na </a:t>
            </a:r>
            <a:r>
              <a:rPr lang="sk-SK" sz="26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základě</a:t>
            </a:r>
            <a:r>
              <a:rPr lang="sk-SK" sz="26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6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výsledků</a:t>
            </a:r>
            <a:r>
              <a:rPr lang="sk-SK" sz="26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6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žáků</a:t>
            </a:r>
            <a:r>
              <a:rPr lang="sk-SK" sz="26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si naplánujte </a:t>
            </a:r>
            <a:r>
              <a:rPr lang="sk-SK" sz="26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další</a:t>
            </a:r>
            <a:r>
              <a:rPr lang="sk-SK" sz="26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vyučovací </a:t>
            </a:r>
            <a:r>
              <a:rPr lang="sk-SK" sz="26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hodiny:</a:t>
            </a:r>
            <a:endParaRPr lang="sk-SK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600" b="0" strike="noStrike" spc="-1" dirty="0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2060"/>
              </a:buClr>
              <a:buFont typeface="Symbol" charset="2"/>
              <a:buChar char=""/>
            </a:pPr>
            <a:r>
              <a:rPr lang="sk-SK" sz="2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Náročnost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V závislosti 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na tom, jak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žáci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pochopili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studijní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materiál a 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jak 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si poradili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zadanými úlohami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.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endParaRPr lang="sk-SK" sz="2100" b="0" strike="noStrike" spc="-1" dirty="0">
              <a:latin typeface="Arial"/>
            </a:endParaRPr>
          </a:p>
          <a:p>
            <a:pPr marL="146880" indent="-146520">
              <a:lnSpc>
                <a:spcPct val="100000"/>
              </a:lnSpc>
              <a:buClr>
                <a:srgbClr val="002060"/>
              </a:buClr>
              <a:buFont typeface="Symbol" charset="2"/>
              <a:buChar char=""/>
            </a:pP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Přístup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k materiálu: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Jaký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je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správný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přístup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který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by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žákům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pomohl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lépe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porozumět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studijnímu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materiálu a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řešit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úlohy?</a:t>
            </a:r>
            <a:endParaRPr lang="sk-SK" sz="2100" b="0" strike="noStrike" spc="-1" dirty="0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2060"/>
              </a:buClr>
              <a:buFont typeface="Symbol" charset="2"/>
              <a:buChar char=""/>
            </a:pPr>
            <a:r>
              <a:rPr lang="sk-SK" sz="28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Sebehodnocení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Sebedisciplína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řízení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a kontrola činností.</a:t>
            </a:r>
            <a:endParaRPr lang="sk-SK" sz="2100" b="0" strike="noStrike" spc="-1" dirty="0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2060"/>
              </a:buClr>
              <a:buFont typeface="Symbol" charset="2"/>
              <a:buChar char=""/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Individuální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přístup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Individuální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hodnocení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a </a:t>
            </a:r>
            <a:r>
              <a:rPr lang="sk-SK" sz="2100" b="1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usměrnění</a:t>
            </a:r>
            <a:r>
              <a:rPr lang="sk-SK" sz="2100" b="1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.</a:t>
            </a:r>
            <a:endParaRPr lang="sk-SK" sz="21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spc="-1" dirty="0">
                <a:latin typeface="Verdana"/>
                <a:ea typeface="Verdana"/>
              </a:rPr>
              <a:t>Tato </a:t>
            </a:r>
            <a:r>
              <a:rPr lang="sk-SK" sz="900" spc="-1" dirty="0" err="1">
                <a:latin typeface="Verdana"/>
                <a:ea typeface="Verdana"/>
              </a:rPr>
              <a:t>publikace</a:t>
            </a:r>
            <a:r>
              <a:rPr lang="sk-SK" sz="900" spc="-1" dirty="0">
                <a:latin typeface="Verdana"/>
                <a:ea typeface="Verdana"/>
              </a:rPr>
              <a:t> (dokument) reprezentuje </a:t>
            </a:r>
            <a:r>
              <a:rPr lang="sk-SK" sz="900" spc="-1" dirty="0" err="1">
                <a:latin typeface="Verdana"/>
                <a:ea typeface="Verdana"/>
              </a:rPr>
              <a:t>výlučně</a:t>
            </a:r>
            <a:r>
              <a:rPr lang="sk-SK" sz="900" spc="-1" dirty="0">
                <a:latin typeface="Verdana"/>
                <a:ea typeface="Verdana"/>
              </a:rPr>
              <a:t> názor autora a SAAIC – Národní </a:t>
            </a:r>
            <a:r>
              <a:rPr lang="sk-SK" sz="900" spc="-1" dirty="0" err="1">
                <a:latin typeface="Verdana"/>
                <a:ea typeface="Verdana"/>
              </a:rPr>
              <a:t>agentura</a:t>
            </a:r>
            <a:r>
              <a:rPr lang="sk-SK" sz="900" spc="-1" dirty="0">
                <a:latin typeface="Verdana"/>
                <a:ea typeface="Verdana"/>
              </a:rPr>
              <a:t> programu Erasmus+ ani </a:t>
            </a:r>
            <a:r>
              <a:rPr lang="sk-SK" sz="900" spc="-1" dirty="0" err="1">
                <a:latin typeface="Verdana"/>
                <a:ea typeface="Verdana"/>
              </a:rPr>
              <a:t>Evropská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komise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nezodpovídají</a:t>
            </a:r>
            <a:r>
              <a:rPr lang="sk-SK" sz="900" spc="-1" dirty="0">
                <a:latin typeface="Verdana"/>
                <a:ea typeface="Verdana"/>
              </a:rPr>
              <a:t> za </a:t>
            </a:r>
            <a:r>
              <a:rPr lang="sk-SK" sz="900" spc="-1" dirty="0" err="1">
                <a:latin typeface="Verdana"/>
                <a:ea typeface="Verdana"/>
              </a:rPr>
              <a:t>jakékoliv</a:t>
            </a:r>
            <a:r>
              <a:rPr lang="sk-SK" sz="900" spc="-1" dirty="0">
                <a:latin typeface="Verdana"/>
                <a:ea typeface="Verdana"/>
              </a:rPr>
              <a:t> použití </a:t>
            </a:r>
            <a:r>
              <a:rPr lang="sk-SK" sz="900" spc="-1" dirty="0" err="1">
                <a:latin typeface="Verdana"/>
                <a:ea typeface="Verdana"/>
              </a:rPr>
              <a:t>informací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obsažených</a:t>
            </a:r>
            <a:r>
              <a:rPr lang="sk-SK" sz="900" spc="-1" dirty="0">
                <a:latin typeface="Verdana"/>
                <a:ea typeface="Verdana"/>
              </a:rPr>
              <a:t> v </a:t>
            </a:r>
            <a:r>
              <a:rPr lang="sk-SK" sz="900" spc="-1" dirty="0" err="1">
                <a:latin typeface="Verdana"/>
                <a:ea typeface="Verdana"/>
              </a:rPr>
              <a:t>této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publikaci</a:t>
            </a:r>
            <a:r>
              <a:rPr lang="sk-SK" sz="900" spc="-1" dirty="0">
                <a:latin typeface="Verdana"/>
                <a:ea typeface="Verdana"/>
              </a:rPr>
              <a:t> (dokumentu).</a:t>
            </a:r>
            <a:endParaRPr lang="sk-SK" sz="900" spc="-1" dirty="0"/>
          </a:p>
        </p:txBody>
      </p:sp>
      <p:pic>
        <p:nvPicPr>
          <p:cNvPr id="315" name="image1.png"/>
          <p:cNvPicPr/>
          <p:nvPr/>
        </p:nvPicPr>
        <p:blipFill>
          <a:blip r:embed="rId3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316" name="image2.jpg"/>
          <p:cNvPicPr/>
          <p:nvPr/>
        </p:nvPicPr>
        <p:blipFill>
          <a:blip r:embed="rId4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317" name="CustomShape 2"/>
          <p:cNvSpPr/>
          <p:nvPr/>
        </p:nvSpPr>
        <p:spPr>
          <a:xfrm>
            <a:off x="261360" y="836640"/>
            <a:ext cx="11684880" cy="670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400" b="0" u="sng" strike="noStrike" spc="-1" dirty="0" err="1" smtClean="0">
                <a:solidFill>
                  <a:srgbClr val="002060"/>
                </a:solidFill>
                <a:uFillTx/>
                <a:latin typeface="Calibri"/>
                <a:ea typeface="Calibri"/>
              </a:rPr>
              <a:t>Závěry</a:t>
            </a: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, kontrola </a:t>
            </a:r>
            <a:r>
              <a:rPr lang="sk-SK" sz="4400" b="0" u="sng" strike="noStrike" spc="-1" dirty="0" err="1" smtClean="0">
                <a:solidFill>
                  <a:srgbClr val="002060"/>
                </a:solidFill>
                <a:uFillTx/>
                <a:latin typeface="Calibri"/>
                <a:ea typeface="Calibri"/>
              </a:rPr>
              <a:t>výsledků</a:t>
            </a:r>
            <a:r>
              <a:rPr lang="sk-SK" sz="4400" b="0" u="sng" strike="noStrike" spc="-1" dirty="0" smtClean="0">
                <a:solidFill>
                  <a:srgbClr val="002060"/>
                </a:solidFill>
                <a:uFillTx/>
                <a:latin typeface="Calibri"/>
                <a:ea typeface="Calibri"/>
              </a:rPr>
              <a:t> </a:t>
            </a: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2</a:t>
            </a:r>
            <a:endParaRPr lang="sk-SK" sz="4400" b="0" strike="noStrike" spc="-1" dirty="0">
              <a:latin typeface="Arial"/>
            </a:endParaRPr>
          </a:p>
        </p:txBody>
      </p:sp>
      <p:sp>
        <p:nvSpPr>
          <p:cNvPr id="318" name="CustomShape 3"/>
          <p:cNvSpPr/>
          <p:nvPr/>
        </p:nvSpPr>
        <p:spPr>
          <a:xfrm>
            <a:off x="261360" y="1698120"/>
            <a:ext cx="11684880" cy="387798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Příprava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: 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Jasné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a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dobře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definované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cíle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vyučovacích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hodin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a cvičení.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Když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žáci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pochopí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konečný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cíl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dobře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snadněji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a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efektivněji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zaměřují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na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konkrétní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úlohu / problematiku.  </a:t>
            </a:r>
            <a:endParaRPr lang="sk-SK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Kontrola: 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Jak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jsem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to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zvládl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/ zvládla?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Individuální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hodnocení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a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zpětná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vazba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od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učitele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za 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práci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žáků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která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týká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realizace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spc="-1" dirty="0" err="1">
                <a:solidFill>
                  <a:srgbClr val="002060"/>
                </a:solidFill>
                <a:latin typeface="Calibri"/>
                <a:ea typeface="Calibri"/>
              </a:rPr>
              <a:t>s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pecifického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cíle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.</a:t>
            </a:r>
            <a:endParaRPr lang="sk-SK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Má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obsahovat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informace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o pokroku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žáků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(nebo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o jeho nedostatku) a 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dát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žákům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pokyny,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které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jim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pomohou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dosáhnout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vytyčený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cíl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a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přiblížit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očekávanému</a:t>
            </a:r>
            <a:r>
              <a:rPr lang="sk-SK" sz="28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výsledku.</a:t>
            </a:r>
            <a:r>
              <a:rPr lang="sk-SK" sz="23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  </a:t>
            </a:r>
            <a:endParaRPr lang="sk-SK" sz="23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-6840" y="5572440"/>
            <a:ext cx="12198240" cy="296363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 dirty="0" smtClean="0">
                <a:latin typeface="Verdana"/>
                <a:ea typeface="Verdana"/>
              </a:rPr>
              <a:t>Tato </a:t>
            </a:r>
            <a:r>
              <a:rPr lang="sk-SK" sz="900" b="0" strike="noStrike" spc="-1" dirty="0" err="1" smtClean="0">
                <a:latin typeface="Verdana"/>
                <a:ea typeface="Verdana"/>
              </a:rPr>
              <a:t>publikace</a:t>
            </a:r>
            <a:r>
              <a:rPr lang="sk-SK" sz="900" b="0" strike="noStrike" spc="-1" dirty="0" smtClean="0">
                <a:latin typeface="Verdana"/>
                <a:ea typeface="Verdana"/>
              </a:rPr>
              <a:t> </a:t>
            </a:r>
            <a:r>
              <a:rPr lang="sk-SK" sz="900" b="0" strike="noStrike" spc="-1" dirty="0">
                <a:latin typeface="Verdana"/>
                <a:ea typeface="Verdana"/>
              </a:rPr>
              <a:t>(dokument) reprezentuje </a:t>
            </a:r>
            <a:r>
              <a:rPr lang="sk-SK" sz="900" b="0" strike="noStrike" spc="-1" dirty="0" err="1" smtClean="0">
                <a:latin typeface="Verdana"/>
                <a:ea typeface="Verdana"/>
              </a:rPr>
              <a:t>výlučně</a:t>
            </a:r>
            <a:r>
              <a:rPr lang="sk-SK" sz="900" b="0" strike="noStrike" spc="-1" dirty="0" smtClean="0">
                <a:latin typeface="Verdana"/>
                <a:ea typeface="Verdana"/>
              </a:rPr>
              <a:t> </a:t>
            </a:r>
            <a:r>
              <a:rPr lang="sk-SK" sz="900" b="0" strike="noStrike" spc="-1" dirty="0">
                <a:latin typeface="Verdana"/>
                <a:ea typeface="Verdana"/>
              </a:rPr>
              <a:t>názor autora a SAAIC – </a:t>
            </a:r>
            <a:r>
              <a:rPr lang="sk-SK" sz="900" b="0" strike="noStrike" spc="-1" dirty="0" smtClean="0">
                <a:latin typeface="Verdana"/>
                <a:ea typeface="Verdana"/>
              </a:rPr>
              <a:t>Národní </a:t>
            </a:r>
            <a:r>
              <a:rPr lang="sk-SK" sz="900" b="0" strike="noStrike" spc="-1" dirty="0" err="1" smtClean="0">
                <a:latin typeface="Verdana"/>
                <a:ea typeface="Verdana"/>
              </a:rPr>
              <a:t>agentura</a:t>
            </a:r>
            <a:r>
              <a:rPr lang="sk-SK" sz="900" b="0" strike="noStrike" spc="-1" dirty="0" smtClean="0">
                <a:latin typeface="Verdana"/>
                <a:ea typeface="Verdana"/>
              </a:rPr>
              <a:t> </a:t>
            </a:r>
            <a:r>
              <a:rPr lang="sk-SK" sz="900" b="0" strike="noStrike" spc="-1" dirty="0">
                <a:latin typeface="Verdana"/>
                <a:ea typeface="Verdana"/>
              </a:rPr>
              <a:t>programu Erasmus+ ani </a:t>
            </a:r>
            <a:r>
              <a:rPr lang="sk-SK" sz="900" b="0" strike="noStrike" spc="-1" dirty="0" err="1" smtClean="0">
                <a:latin typeface="Verdana"/>
                <a:ea typeface="Verdana"/>
              </a:rPr>
              <a:t>Evropská</a:t>
            </a:r>
            <a:r>
              <a:rPr lang="sk-SK" sz="900" b="0" strike="noStrike" spc="-1" dirty="0" smtClean="0">
                <a:latin typeface="Verdana"/>
                <a:ea typeface="Verdana"/>
              </a:rPr>
              <a:t> </a:t>
            </a:r>
            <a:r>
              <a:rPr lang="sk-SK" sz="900" b="0" strike="noStrike" spc="-1" dirty="0" err="1" smtClean="0">
                <a:latin typeface="Verdana"/>
                <a:ea typeface="Verdana"/>
              </a:rPr>
              <a:t>komise</a:t>
            </a:r>
            <a:r>
              <a:rPr lang="sk-SK" sz="900" b="0" strike="noStrike" spc="-1" dirty="0" smtClean="0">
                <a:latin typeface="Verdana"/>
                <a:ea typeface="Verdana"/>
              </a:rPr>
              <a:t> </a:t>
            </a:r>
            <a:r>
              <a:rPr lang="sk-SK" sz="900" b="0" strike="noStrike" spc="-1" dirty="0" err="1" smtClean="0">
                <a:latin typeface="Verdana"/>
                <a:ea typeface="Verdana"/>
              </a:rPr>
              <a:t>nezodpovídají</a:t>
            </a:r>
            <a:r>
              <a:rPr lang="sk-SK" sz="900" b="0" strike="noStrike" spc="-1" dirty="0" smtClean="0">
                <a:latin typeface="Verdana"/>
                <a:ea typeface="Verdana"/>
              </a:rPr>
              <a:t> </a:t>
            </a:r>
            <a:r>
              <a:rPr lang="sk-SK" sz="900" b="0" strike="noStrike" spc="-1" dirty="0">
                <a:latin typeface="Verdana"/>
                <a:ea typeface="Verdana"/>
              </a:rPr>
              <a:t>za </a:t>
            </a:r>
            <a:r>
              <a:rPr lang="sk-SK" sz="900" b="0" strike="noStrike" spc="-1" dirty="0" err="1" smtClean="0">
                <a:latin typeface="Verdana"/>
                <a:ea typeface="Verdana"/>
              </a:rPr>
              <a:t>jakékoliv</a:t>
            </a:r>
            <a:r>
              <a:rPr lang="sk-SK" sz="900" b="0" strike="noStrike" spc="-1" dirty="0" smtClean="0">
                <a:latin typeface="Verdana"/>
                <a:ea typeface="Verdana"/>
              </a:rPr>
              <a:t> použití </a:t>
            </a:r>
            <a:r>
              <a:rPr lang="sk-SK" sz="900" b="0" strike="noStrike" spc="-1" dirty="0" err="1" smtClean="0">
                <a:latin typeface="Verdana"/>
                <a:ea typeface="Verdana"/>
              </a:rPr>
              <a:t>informací</a:t>
            </a:r>
            <a:r>
              <a:rPr lang="sk-SK" sz="900" b="0" strike="noStrike" spc="-1" dirty="0" smtClean="0">
                <a:latin typeface="Verdana"/>
                <a:ea typeface="Verdana"/>
              </a:rPr>
              <a:t> </a:t>
            </a:r>
            <a:r>
              <a:rPr lang="sk-SK" sz="900" b="0" strike="noStrike" spc="-1" dirty="0" err="1" smtClean="0">
                <a:latin typeface="Verdana"/>
                <a:ea typeface="Verdana"/>
              </a:rPr>
              <a:t>obsažených</a:t>
            </a:r>
            <a:r>
              <a:rPr lang="sk-SK" sz="900" b="0" strike="noStrike" spc="-1" dirty="0" smtClean="0">
                <a:latin typeface="Verdana"/>
                <a:ea typeface="Verdana"/>
              </a:rPr>
              <a:t> </a:t>
            </a:r>
            <a:r>
              <a:rPr lang="sk-SK" sz="900" b="0" strike="noStrike" spc="-1" dirty="0">
                <a:latin typeface="Verdana"/>
                <a:ea typeface="Verdana"/>
              </a:rPr>
              <a:t>v </a:t>
            </a:r>
            <a:r>
              <a:rPr lang="sk-SK" sz="900" b="0" strike="noStrike" spc="-1" dirty="0" err="1" smtClean="0">
                <a:latin typeface="Verdana"/>
                <a:ea typeface="Verdana"/>
              </a:rPr>
              <a:t>této</a:t>
            </a:r>
            <a:r>
              <a:rPr lang="sk-SK" sz="900" b="0" strike="noStrike" spc="-1" dirty="0" smtClean="0">
                <a:latin typeface="Verdana"/>
                <a:ea typeface="Verdana"/>
              </a:rPr>
              <a:t> </a:t>
            </a:r>
            <a:r>
              <a:rPr lang="sk-SK" sz="900" b="0" strike="noStrike" spc="-1" dirty="0" err="1" smtClean="0">
                <a:latin typeface="Verdana"/>
                <a:ea typeface="Verdana"/>
              </a:rPr>
              <a:t>publikaci</a:t>
            </a:r>
            <a:r>
              <a:rPr lang="sk-SK" sz="900" b="0" strike="noStrike" spc="-1" dirty="0" smtClean="0">
                <a:latin typeface="Verdana"/>
                <a:ea typeface="Verdana"/>
              </a:rPr>
              <a:t> </a:t>
            </a:r>
            <a:r>
              <a:rPr lang="sk-SK" sz="900" b="0" strike="noStrike" spc="-1" dirty="0">
                <a:latin typeface="Verdana"/>
                <a:ea typeface="Verdana"/>
              </a:rPr>
              <a:t>(</a:t>
            </a:r>
            <a:r>
              <a:rPr lang="sk-SK" sz="900" b="0" strike="noStrike" spc="-1" dirty="0" smtClean="0">
                <a:latin typeface="Verdana"/>
                <a:ea typeface="Verdana"/>
              </a:rPr>
              <a:t>dokumentu).</a:t>
            </a:r>
            <a:endParaRPr lang="sk-SK" sz="900" b="0" strike="noStrike" spc="-1" dirty="0">
              <a:latin typeface="Arial"/>
            </a:endParaRPr>
          </a:p>
        </p:txBody>
      </p:sp>
      <p:pic>
        <p:nvPicPr>
          <p:cNvPr id="129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30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grpSp>
        <p:nvGrpSpPr>
          <p:cNvPr id="131" name="Group 2"/>
          <p:cNvGrpSpPr/>
          <p:nvPr/>
        </p:nvGrpSpPr>
        <p:grpSpPr>
          <a:xfrm>
            <a:off x="1840320" y="3416400"/>
            <a:ext cx="3793680" cy="1768320"/>
            <a:chOff x="1840320" y="3416400"/>
            <a:chExt cx="3793680" cy="1768320"/>
          </a:xfrm>
        </p:grpSpPr>
        <p:sp>
          <p:nvSpPr>
            <p:cNvPr id="132" name="CustomShape 3"/>
            <p:cNvSpPr/>
            <p:nvPr/>
          </p:nvSpPr>
          <p:spPr>
            <a:xfrm>
              <a:off x="1840320" y="3416400"/>
              <a:ext cx="2080080" cy="17683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48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33" name="Group 4"/>
            <p:cNvGrpSpPr/>
            <p:nvPr/>
          </p:nvGrpSpPr>
          <p:grpSpPr>
            <a:xfrm>
              <a:off x="1926360" y="3752640"/>
              <a:ext cx="3707640" cy="1096200"/>
              <a:chOff x="1926360" y="3752640"/>
              <a:chExt cx="3707640" cy="1096200"/>
            </a:xfrm>
          </p:grpSpPr>
          <p:sp>
            <p:nvSpPr>
              <p:cNvPr id="134" name="CustomShape 5"/>
              <p:cNvSpPr/>
              <p:nvPr/>
            </p:nvSpPr>
            <p:spPr>
              <a:xfrm>
                <a:off x="1926360" y="3752640"/>
                <a:ext cx="3707640" cy="1096200"/>
              </a:xfrm>
              <a:prstGeom prst="rect">
                <a:avLst/>
              </a:prstGeom>
              <a:solidFill>
                <a:srgbClr val="A5A5A5"/>
              </a:solidFill>
              <a:ln w="19080">
                <a:solidFill>
                  <a:srgbClr val="FFFFFF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5" name="CustomShape 6"/>
              <p:cNvSpPr/>
              <p:nvPr/>
            </p:nvSpPr>
            <p:spPr>
              <a:xfrm>
                <a:off x="1926360" y="4010760"/>
                <a:ext cx="3707640" cy="579600"/>
              </a:xfrm>
              <a:prstGeom prst="rect">
                <a:avLst/>
              </a:prstGeom>
              <a:noFill/>
              <a:ln w="1260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0" tIns="0" rIns="0" bIns="0" anchor="ctr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sk-SK" sz="1900" b="1" strike="noStrike" spc="-1" dirty="0">
                    <a:solidFill>
                      <a:srgbClr val="0D0D0D"/>
                    </a:solidFill>
                    <a:latin typeface="Calibri"/>
                    <a:ea typeface="Calibri"/>
                  </a:rPr>
                  <a:t>4. STARS Koncept </a:t>
                </a:r>
                <a:r>
                  <a:rPr lang="sk-SK" sz="1900" b="1" strike="noStrike" spc="-1" dirty="0" err="1" smtClean="0">
                    <a:solidFill>
                      <a:srgbClr val="0D0D0D"/>
                    </a:solidFill>
                    <a:latin typeface="Calibri"/>
                    <a:ea typeface="Calibri"/>
                  </a:rPr>
                  <a:t>edukačního</a:t>
                </a:r>
                <a:r>
                  <a:rPr lang="sk-SK" sz="1900" b="1" strike="noStrike" spc="-1" dirty="0" smtClean="0">
                    <a:solidFill>
                      <a:srgbClr val="0D0D0D"/>
                    </a:solidFill>
                    <a:latin typeface="Calibri"/>
                    <a:ea typeface="Calibri"/>
                  </a:rPr>
                  <a:t> </a:t>
                </a:r>
                <a:r>
                  <a:rPr lang="sk-SK" sz="1900" b="1" strike="noStrike" spc="-1" dirty="0">
                    <a:solidFill>
                      <a:srgbClr val="0D0D0D"/>
                    </a:solidFill>
                    <a:latin typeface="Calibri"/>
                    <a:ea typeface="Calibri"/>
                  </a:rPr>
                  <a:t>programu </a:t>
                </a:r>
                <a:r>
                  <a:rPr lang="sk-SK" sz="1900" b="1" spc="-1" dirty="0" smtClean="0">
                    <a:solidFill>
                      <a:srgbClr val="0D0D0D"/>
                    </a:solidFill>
                    <a:latin typeface="Calibri"/>
                    <a:ea typeface="Calibri"/>
                  </a:rPr>
                  <a:t>pro</a:t>
                </a:r>
                <a:r>
                  <a:rPr lang="sk-SK" sz="1900" b="1" strike="noStrike" spc="-1" dirty="0" smtClean="0">
                    <a:solidFill>
                      <a:srgbClr val="0D0D0D"/>
                    </a:solidFill>
                    <a:latin typeface="Calibri"/>
                    <a:ea typeface="Calibri"/>
                  </a:rPr>
                  <a:t> výuku </a:t>
                </a:r>
                <a:r>
                  <a:rPr lang="sk-SK" sz="1900" b="1" strike="noStrike" spc="-1" dirty="0" err="1" smtClean="0">
                    <a:solidFill>
                      <a:srgbClr val="0D0D0D"/>
                    </a:solidFill>
                    <a:latin typeface="Calibri"/>
                    <a:ea typeface="Calibri"/>
                  </a:rPr>
                  <a:t>astronomie</a:t>
                </a:r>
                <a:endParaRPr lang="sk-SK" sz="1900" b="0" strike="noStrike" spc="-1" dirty="0">
                  <a:latin typeface="Arial"/>
                </a:endParaRPr>
              </a:p>
            </p:txBody>
          </p:sp>
        </p:grpSp>
      </p:grpSp>
      <p:grpSp>
        <p:nvGrpSpPr>
          <p:cNvPr id="136" name="Group 7"/>
          <p:cNvGrpSpPr/>
          <p:nvPr/>
        </p:nvGrpSpPr>
        <p:grpSpPr>
          <a:xfrm>
            <a:off x="6207840" y="4142160"/>
            <a:ext cx="3830040" cy="964800"/>
            <a:chOff x="6207840" y="4142160"/>
            <a:chExt cx="3830040" cy="964800"/>
          </a:xfrm>
        </p:grpSpPr>
        <p:sp>
          <p:nvSpPr>
            <p:cNvPr id="137" name="CustomShape 8"/>
            <p:cNvSpPr/>
            <p:nvPr/>
          </p:nvSpPr>
          <p:spPr>
            <a:xfrm>
              <a:off x="6207840" y="4142160"/>
              <a:ext cx="1953720" cy="9648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48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8" name="CustomShape 9"/>
            <p:cNvSpPr/>
            <p:nvPr/>
          </p:nvSpPr>
          <p:spPr>
            <a:xfrm>
              <a:off x="6254640" y="4486060"/>
              <a:ext cx="3783240" cy="276999"/>
            </a:xfrm>
            <a:prstGeom prst="rect">
              <a:avLst/>
            </a:prstGeom>
            <a:solidFill>
              <a:srgbClr val="ED7D31"/>
            </a:solidFill>
            <a:ln w="12600">
              <a:solidFill>
                <a:srgbClr val="AD5B24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sk-SK" sz="1800" b="1" strike="noStrike" spc="-1" dirty="0" err="1" smtClean="0">
                  <a:latin typeface="Calibri"/>
                  <a:ea typeface="Calibri"/>
                </a:rPr>
                <a:t>Mezinárodní</a:t>
              </a:r>
              <a:r>
                <a:rPr lang="sk-SK" sz="1800" b="1" strike="noStrike" spc="-1" dirty="0" smtClean="0">
                  <a:latin typeface="Calibri"/>
                  <a:ea typeface="Calibri"/>
                </a:rPr>
                <a:t> </a:t>
              </a:r>
              <a:r>
                <a:rPr lang="sk-SK" sz="1800" b="1" strike="noStrike" spc="-1" dirty="0">
                  <a:latin typeface="Calibri"/>
                  <a:ea typeface="Calibri"/>
                </a:rPr>
                <a:t>online </a:t>
              </a:r>
              <a:r>
                <a:rPr lang="sk-SK" sz="1800" b="1" strike="noStrike" spc="-1" dirty="0" err="1" smtClean="0">
                  <a:latin typeface="Calibri"/>
                  <a:ea typeface="Calibri"/>
                </a:rPr>
                <a:t>konference</a:t>
              </a:r>
              <a:r>
                <a:rPr lang="sk-SK" sz="1800" b="1" strike="noStrike" spc="-1" dirty="0" smtClean="0">
                  <a:latin typeface="Calibri"/>
                  <a:ea typeface="Calibri"/>
                </a:rPr>
                <a:t> </a:t>
              </a:r>
              <a:r>
                <a:rPr lang="sk-SK" sz="1800" b="1" strike="noStrike" spc="-1" dirty="0">
                  <a:latin typeface="Calibri"/>
                  <a:ea typeface="Calibri"/>
                </a:rPr>
                <a:t>2020</a:t>
              </a:r>
              <a:endParaRPr lang="sk-SK" sz="1800" b="0" strike="noStrike" spc="-1" dirty="0">
                <a:latin typeface="Arial"/>
              </a:endParaRPr>
            </a:p>
          </p:txBody>
        </p:sp>
      </p:grpSp>
      <p:grpSp>
        <p:nvGrpSpPr>
          <p:cNvPr id="139" name="Group 10"/>
          <p:cNvGrpSpPr/>
          <p:nvPr/>
        </p:nvGrpSpPr>
        <p:grpSpPr>
          <a:xfrm>
            <a:off x="734040" y="1504440"/>
            <a:ext cx="3602160" cy="1942200"/>
            <a:chOff x="734040" y="1504440"/>
            <a:chExt cx="3602160" cy="1942200"/>
          </a:xfrm>
        </p:grpSpPr>
        <p:sp>
          <p:nvSpPr>
            <p:cNvPr id="140" name="CustomShape 11"/>
            <p:cNvSpPr/>
            <p:nvPr/>
          </p:nvSpPr>
          <p:spPr>
            <a:xfrm>
              <a:off x="734040" y="1504440"/>
              <a:ext cx="3355920" cy="14634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48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41" name="Group 12"/>
            <p:cNvGrpSpPr/>
            <p:nvPr/>
          </p:nvGrpSpPr>
          <p:grpSpPr>
            <a:xfrm>
              <a:off x="805320" y="1569960"/>
              <a:ext cx="3530880" cy="1876680"/>
              <a:chOff x="805320" y="1569960"/>
              <a:chExt cx="3530880" cy="1876680"/>
            </a:xfrm>
          </p:grpSpPr>
          <p:sp>
            <p:nvSpPr>
              <p:cNvPr id="142" name="CustomShape 13"/>
              <p:cNvSpPr/>
              <p:nvPr/>
            </p:nvSpPr>
            <p:spPr>
              <a:xfrm>
                <a:off x="805320" y="1569960"/>
                <a:ext cx="3530880" cy="1876680"/>
              </a:xfrm>
              <a:prstGeom prst="rect">
                <a:avLst/>
              </a:prstGeom>
              <a:gradFill rotWithShape="0">
                <a:gsLst>
                  <a:gs pos="0">
                    <a:srgbClr val="5F82CB"/>
                  </a:gs>
                  <a:gs pos="100000">
                    <a:srgbClr val="3E70CA"/>
                  </a:gs>
                </a:gsLst>
                <a:lin ang="5400000"/>
              </a:gradFill>
              <a:ln w="6480">
                <a:solidFill>
                  <a:srgbClr val="4472C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4"/>
              <p:cNvSpPr/>
              <p:nvPr/>
            </p:nvSpPr>
            <p:spPr>
              <a:xfrm>
                <a:off x="805320" y="1922984"/>
                <a:ext cx="3530880" cy="1169551"/>
              </a:xfrm>
              <a:prstGeom prst="rect">
                <a:avLst/>
              </a:prstGeom>
              <a:noFill/>
              <a:ln w="1260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0" tIns="0" rIns="0" bIns="0" anchor="ctr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sk-SK" sz="1900" b="1" strike="noStrike" spc="-1" dirty="0">
                    <a:solidFill>
                      <a:srgbClr val="FFFFFF"/>
                    </a:solidFill>
                    <a:latin typeface="Calibri"/>
                    <a:ea typeface="Calibri"/>
                  </a:rPr>
                  <a:t>1. STARS Metodická </a:t>
                </a:r>
                <a:r>
                  <a:rPr lang="sk-SK" sz="1900" b="1" strike="noStrike" spc="-1" dirty="0" err="1" smtClean="0">
                    <a:solidFill>
                      <a:srgbClr val="FFFFFF"/>
                    </a:solidFill>
                    <a:latin typeface="Calibri"/>
                    <a:ea typeface="Calibri"/>
                  </a:rPr>
                  <a:t>příručka</a:t>
                </a:r>
                <a:r>
                  <a:rPr lang="sk-SK" sz="1900" b="1" strike="noStrike" spc="-1" dirty="0" smtClean="0">
                    <a:solidFill>
                      <a:srgbClr val="FFFFFF"/>
                    </a:solidFill>
                    <a:latin typeface="Calibri"/>
                    <a:ea typeface="Calibri"/>
                  </a:rPr>
                  <a:t> pro </a:t>
                </a:r>
                <a:r>
                  <a:rPr lang="sk-SK" sz="1900" b="1" strike="noStrike" spc="-1" dirty="0" err="1" smtClean="0">
                    <a:solidFill>
                      <a:srgbClr val="FFFFFF"/>
                    </a:solidFill>
                    <a:latin typeface="Calibri"/>
                    <a:ea typeface="Calibri"/>
                  </a:rPr>
                  <a:t>učitele</a:t>
                </a:r>
                <a:endParaRPr lang="sk-SK" sz="1900" b="0" strike="noStrike" spc="-1" dirty="0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sk-SK" sz="1900" b="0" strike="noStrike" spc="-1" dirty="0">
                    <a:solidFill>
                      <a:srgbClr val="FFFFFF"/>
                    </a:solidFill>
                    <a:latin typeface="Calibri"/>
                    <a:ea typeface="Calibri"/>
                  </a:rPr>
                  <a:t>zdroj </a:t>
                </a:r>
                <a:r>
                  <a:rPr lang="sk-SK" sz="1900" b="0" strike="noStrike" spc="-1" dirty="0" smtClean="0">
                    <a:solidFill>
                      <a:srgbClr val="FFFFFF"/>
                    </a:solidFill>
                    <a:latin typeface="Calibri"/>
                    <a:ea typeface="Calibri"/>
                  </a:rPr>
                  <a:t>pro </a:t>
                </a:r>
                <a:r>
                  <a:rPr lang="sk-SK" sz="1900" b="0" strike="noStrike" spc="-1" dirty="0" err="1" smtClean="0">
                    <a:solidFill>
                      <a:srgbClr val="FFFFFF"/>
                    </a:solidFill>
                    <a:latin typeface="Calibri"/>
                    <a:ea typeface="Calibri"/>
                  </a:rPr>
                  <a:t>učitele</a:t>
                </a:r>
                <a:r>
                  <a:rPr lang="sk-SK" sz="1900" b="0" strike="noStrike" spc="-1" dirty="0" smtClean="0">
                    <a:solidFill>
                      <a:srgbClr val="FFFFFF"/>
                    </a:solidFill>
                    <a:latin typeface="Calibri"/>
                    <a:ea typeface="Calibri"/>
                  </a:rPr>
                  <a:t> </a:t>
                </a:r>
                <a:r>
                  <a:rPr lang="sk-SK" sz="1900" b="0" strike="noStrike" spc="-1" dirty="0" err="1" smtClean="0">
                    <a:solidFill>
                      <a:srgbClr val="FFFFFF"/>
                    </a:solidFill>
                    <a:latin typeface="Calibri"/>
                    <a:ea typeface="Calibri"/>
                  </a:rPr>
                  <a:t>připravený</a:t>
                </a:r>
                <a:r>
                  <a:rPr lang="sk-SK" sz="1900" b="0" strike="noStrike" spc="-1" dirty="0" smtClean="0">
                    <a:solidFill>
                      <a:srgbClr val="FFFFFF"/>
                    </a:solidFill>
                    <a:latin typeface="Calibri"/>
                    <a:ea typeface="Calibri"/>
                  </a:rPr>
                  <a:t> k použití</a:t>
                </a:r>
                <a:endParaRPr lang="sk-SK" sz="1900" b="0" strike="noStrike" spc="-1" dirty="0">
                  <a:latin typeface="Arial"/>
                </a:endParaRPr>
              </a:p>
            </p:txBody>
          </p:sp>
        </p:grpSp>
      </p:grpSp>
      <p:grpSp>
        <p:nvGrpSpPr>
          <p:cNvPr id="144" name="Group 15"/>
          <p:cNvGrpSpPr/>
          <p:nvPr/>
        </p:nvGrpSpPr>
        <p:grpSpPr>
          <a:xfrm>
            <a:off x="8267400" y="2203920"/>
            <a:ext cx="3639960" cy="1768320"/>
            <a:chOff x="8267400" y="2203920"/>
            <a:chExt cx="3639960" cy="1768320"/>
          </a:xfrm>
        </p:grpSpPr>
        <p:sp>
          <p:nvSpPr>
            <p:cNvPr id="145" name="CustomShape 16"/>
            <p:cNvSpPr/>
            <p:nvPr/>
          </p:nvSpPr>
          <p:spPr>
            <a:xfrm>
              <a:off x="8267400" y="2369160"/>
              <a:ext cx="3639960" cy="14374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48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46" name="Group 17"/>
            <p:cNvGrpSpPr/>
            <p:nvPr/>
          </p:nvGrpSpPr>
          <p:grpSpPr>
            <a:xfrm>
              <a:off x="8337600" y="2203920"/>
              <a:ext cx="3499560" cy="1768320"/>
              <a:chOff x="8337600" y="2203920"/>
              <a:chExt cx="3499560" cy="1768320"/>
            </a:xfrm>
          </p:grpSpPr>
          <p:sp>
            <p:nvSpPr>
              <p:cNvPr id="147" name="CustomShape 18"/>
              <p:cNvSpPr/>
              <p:nvPr/>
            </p:nvSpPr>
            <p:spPr>
              <a:xfrm>
                <a:off x="8337600" y="2203920"/>
                <a:ext cx="3499560" cy="1768320"/>
              </a:xfrm>
              <a:prstGeom prst="rect">
                <a:avLst/>
              </a:prstGeom>
              <a:gradFill rotWithShape="0">
                <a:gsLst>
                  <a:gs pos="0">
                    <a:srgbClr val="FFDB9B"/>
                  </a:gs>
                  <a:gs pos="100000">
                    <a:srgbClr val="FFD58D"/>
                  </a:gs>
                </a:gsLst>
                <a:lin ang="5400000"/>
              </a:gradFill>
              <a:ln w="6480">
                <a:solidFill>
                  <a:srgbClr val="FFC0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9"/>
              <p:cNvSpPr/>
              <p:nvPr/>
            </p:nvSpPr>
            <p:spPr>
              <a:xfrm>
                <a:off x="8337600" y="2508480"/>
                <a:ext cx="3499560" cy="1158480"/>
              </a:xfrm>
              <a:prstGeom prst="rect">
                <a:avLst/>
              </a:prstGeom>
              <a:noFill/>
              <a:ln w="1260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0" tIns="0" rIns="0" bIns="0" anchor="ctr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sk-SK" sz="1900" b="1" strike="noStrike" spc="-1" dirty="0">
                    <a:latin typeface="Calibri"/>
                    <a:ea typeface="Calibri"/>
                  </a:rPr>
                  <a:t>3. STARS Online Platforma s </a:t>
                </a:r>
                <a:r>
                  <a:rPr lang="sk-SK" sz="1900" b="1" strike="noStrike" spc="-1" dirty="0" err="1" smtClean="0">
                    <a:latin typeface="Calibri"/>
                    <a:ea typeface="Calibri"/>
                  </a:rPr>
                  <a:t>příklady</a:t>
                </a:r>
                <a:r>
                  <a:rPr lang="sk-SK" sz="1900" b="1" strike="noStrike" spc="-1" dirty="0" smtClean="0">
                    <a:latin typeface="Calibri"/>
                    <a:ea typeface="Calibri"/>
                  </a:rPr>
                  <a:t> </a:t>
                </a:r>
                <a:r>
                  <a:rPr lang="sk-SK" sz="1900" b="1" strike="noStrike" spc="-1" dirty="0" err="1" smtClean="0">
                    <a:latin typeface="Calibri"/>
                    <a:ea typeface="Calibri"/>
                  </a:rPr>
                  <a:t>osvědčených</a:t>
                </a:r>
                <a:r>
                  <a:rPr lang="sk-SK" sz="1900" b="1" strike="noStrike" spc="-1" dirty="0" smtClean="0">
                    <a:latin typeface="Calibri"/>
                    <a:ea typeface="Calibri"/>
                  </a:rPr>
                  <a:t> </a:t>
                </a:r>
                <a:r>
                  <a:rPr lang="sk-SK" sz="1900" b="1" strike="noStrike" spc="-1" dirty="0" err="1" smtClean="0">
                    <a:latin typeface="Calibri"/>
                    <a:ea typeface="Calibri"/>
                  </a:rPr>
                  <a:t>postupů</a:t>
                </a:r>
                <a:r>
                  <a:rPr lang="sk-SK" sz="1900" b="1" strike="noStrike" spc="-1" dirty="0" smtClean="0">
                    <a:latin typeface="Calibri"/>
                    <a:ea typeface="Calibri"/>
                  </a:rPr>
                  <a:t>, </a:t>
                </a:r>
                <a:r>
                  <a:rPr lang="sk-SK" sz="1900" b="1" strike="noStrike" spc="-1" dirty="0" err="1" smtClean="0">
                    <a:latin typeface="Calibri"/>
                    <a:ea typeface="Calibri"/>
                  </a:rPr>
                  <a:t>příležitostí</a:t>
                </a:r>
                <a:r>
                  <a:rPr lang="sk-SK" sz="1900" b="1" strike="noStrike" spc="-1" dirty="0" smtClean="0">
                    <a:latin typeface="Calibri"/>
                    <a:ea typeface="Calibri"/>
                  </a:rPr>
                  <a:t> k </a:t>
                </a:r>
                <a:r>
                  <a:rPr lang="sk-SK" sz="1900" b="1" strike="noStrike" spc="-1" dirty="0" err="1" smtClean="0">
                    <a:latin typeface="Calibri"/>
                    <a:ea typeface="Calibri"/>
                  </a:rPr>
                  <a:t>diskusím</a:t>
                </a:r>
                <a:r>
                  <a:rPr lang="sk-SK" sz="1900" b="1" strike="noStrike" spc="-1" dirty="0" smtClean="0">
                    <a:latin typeface="Calibri"/>
                    <a:ea typeface="Calibri"/>
                  </a:rPr>
                  <a:t> </a:t>
                </a:r>
                <a:r>
                  <a:rPr lang="sk-SK" sz="1900" b="1" strike="noStrike" spc="-1" dirty="0">
                    <a:latin typeface="Calibri"/>
                    <a:ea typeface="Calibri"/>
                  </a:rPr>
                  <a:t>a </a:t>
                </a:r>
                <a:r>
                  <a:rPr lang="sk-SK" sz="1900" b="1" strike="noStrike" spc="-1" dirty="0" err="1" smtClean="0">
                    <a:latin typeface="Calibri"/>
                    <a:ea typeface="Calibri"/>
                  </a:rPr>
                  <a:t>výměnu</a:t>
                </a:r>
                <a:r>
                  <a:rPr lang="sk-SK" sz="1900" b="1" strike="noStrike" spc="-1" dirty="0" smtClean="0">
                    <a:latin typeface="Calibri"/>
                    <a:ea typeface="Calibri"/>
                  </a:rPr>
                  <a:t> </a:t>
                </a:r>
                <a:r>
                  <a:rPr lang="sk-SK" sz="1900" b="1" strike="noStrike" spc="-1" dirty="0" err="1" smtClean="0">
                    <a:latin typeface="Calibri"/>
                    <a:ea typeface="Calibri"/>
                  </a:rPr>
                  <a:t>poznatků</a:t>
                </a:r>
                <a:endParaRPr lang="sk-SK" sz="1900" b="0" strike="noStrike" spc="-1" dirty="0">
                  <a:latin typeface="Arial"/>
                </a:endParaRPr>
              </a:p>
            </p:txBody>
          </p:sp>
        </p:grpSp>
      </p:grpSp>
      <p:grpSp>
        <p:nvGrpSpPr>
          <p:cNvPr id="149" name="Group 20"/>
          <p:cNvGrpSpPr/>
          <p:nvPr/>
        </p:nvGrpSpPr>
        <p:grpSpPr>
          <a:xfrm>
            <a:off x="4559400" y="1820880"/>
            <a:ext cx="3289320" cy="1856160"/>
            <a:chOff x="4559400" y="1820880"/>
            <a:chExt cx="3289320" cy="1856160"/>
          </a:xfrm>
        </p:grpSpPr>
        <p:sp>
          <p:nvSpPr>
            <p:cNvPr id="150" name="CustomShape 21"/>
            <p:cNvSpPr/>
            <p:nvPr/>
          </p:nvSpPr>
          <p:spPr>
            <a:xfrm>
              <a:off x="4601160" y="1820880"/>
              <a:ext cx="2576160" cy="13294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48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51" name="Group 22"/>
            <p:cNvGrpSpPr/>
            <p:nvPr/>
          </p:nvGrpSpPr>
          <p:grpSpPr>
            <a:xfrm>
              <a:off x="4559400" y="1894680"/>
              <a:ext cx="3289320" cy="1782360"/>
              <a:chOff x="4559400" y="1894680"/>
              <a:chExt cx="3289320" cy="1782360"/>
            </a:xfrm>
          </p:grpSpPr>
          <p:sp>
            <p:nvSpPr>
              <p:cNvPr id="152" name="CustomShape 23"/>
              <p:cNvSpPr/>
              <p:nvPr/>
            </p:nvSpPr>
            <p:spPr>
              <a:xfrm>
                <a:off x="4559400" y="1894680"/>
                <a:ext cx="3289320" cy="1782360"/>
              </a:xfrm>
              <a:prstGeom prst="rect">
                <a:avLst/>
              </a:prstGeom>
              <a:gradFill rotWithShape="0">
                <a:gsLst>
                  <a:gs pos="0">
                    <a:srgbClr val="80B860"/>
                  </a:gs>
                  <a:gs pos="100000">
                    <a:srgbClr val="6FB242"/>
                  </a:gs>
                </a:gsLst>
                <a:lin ang="5400000"/>
              </a:gradFill>
              <a:ln w="6480">
                <a:solidFill>
                  <a:srgbClr val="5B9BD5"/>
                </a:solidFill>
                <a:miter/>
              </a:ln>
              <a:effectLst>
                <a:outerShdw blurRad="63500" dist="19080" dir="5400000" rotWithShape="0">
                  <a:srgbClr val="000000">
                    <a:alpha val="63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24"/>
              <p:cNvSpPr/>
              <p:nvPr/>
            </p:nvSpPr>
            <p:spPr>
              <a:xfrm>
                <a:off x="4559400" y="2351160"/>
                <a:ext cx="3289320" cy="869040"/>
              </a:xfrm>
              <a:prstGeom prst="rect">
                <a:avLst/>
              </a:prstGeom>
              <a:noFill/>
              <a:ln w="1260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0" tIns="0" rIns="0" bIns="0" anchor="ctr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sk-SK" sz="1900" b="1" strike="noStrike" spc="-1" dirty="0">
                    <a:solidFill>
                      <a:srgbClr val="040404"/>
                    </a:solidFill>
                    <a:latin typeface="Calibri"/>
                    <a:ea typeface="Calibri"/>
                  </a:rPr>
                  <a:t>2. STARS </a:t>
                </a:r>
                <a:r>
                  <a:rPr lang="sk-SK" sz="1900" b="1" strike="noStrike" spc="-1" dirty="0" err="1" smtClean="0">
                    <a:solidFill>
                      <a:srgbClr val="040404"/>
                    </a:solidFill>
                    <a:latin typeface="Calibri"/>
                    <a:ea typeface="Calibri"/>
                  </a:rPr>
                  <a:t>Tréninkový</a:t>
                </a:r>
                <a:r>
                  <a:rPr lang="sk-SK" sz="1900" b="1" strike="noStrike" spc="-1" dirty="0" smtClean="0">
                    <a:solidFill>
                      <a:srgbClr val="040404"/>
                    </a:solidFill>
                    <a:latin typeface="Calibri"/>
                    <a:ea typeface="Calibri"/>
                  </a:rPr>
                  <a:t> </a:t>
                </a:r>
                <a:r>
                  <a:rPr lang="sk-SK" sz="1900" b="1" strike="noStrike" spc="-1" dirty="0">
                    <a:solidFill>
                      <a:srgbClr val="040404"/>
                    </a:solidFill>
                    <a:latin typeface="Calibri"/>
                    <a:ea typeface="Calibri"/>
                  </a:rPr>
                  <a:t>program </a:t>
                </a:r>
                <a:r>
                  <a:rPr lang="sk-SK" sz="1900" b="1" strike="noStrike" spc="-1" dirty="0" smtClean="0">
                    <a:solidFill>
                      <a:srgbClr val="040404"/>
                    </a:solidFill>
                    <a:latin typeface="Calibri"/>
                    <a:ea typeface="Calibri"/>
                  </a:rPr>
                  <a:t>pro </a:t>
                </a:r>
                <a:r>
                  <a:rPr lang="sk-SK" sz="1900" b="1" strike="noStrike" spc="-1" dirty="0" err="1" smtClean="0">
                    <a:solidFill>
                      <a:srgbClr val="040404"/>
                    </a:solidFill>
                    <a:latin typeface="Calibri"/>
                    <a:ea typeface="Calibri"/>
                  </a:rPr>
                  <a:t>učitele</a:t>
                </a:r>
                <a:endParaRPr lang="sk-SK" sz="1900" b="0" strike="noStrike" spc="-1" dirty="0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sk-SK" sz="1900" b="0" strike="noStrike" spc="-1" dirty="0" err="1" smtClean="0">
                    <a:solidFill>
                      <a:srgbClr val="040404"/>
                    </a:solidFill>
                    <a:latin typeface="Calibri"/>
                    <a:ea typeface="Calibri"/>
                  </a:rPr>
                  <a:t>inovativní</a:t>
                </a:r>
                <a:r>
                  <a:rPr lang="sk-SK" sz="1900" b="0" strike="noStrike" spc="-1" dirty="0" smtClean="0">
                    <a:solidFill>
                      <a:srgbClr val="040404"/>
                    </a:solidFill>
                    <a:latin typeface="Calibri"/>
                    <a:ea typeface="Calibri"/>
                  </a:rPr>
                  <a:t> </a:t>
                </a:r>
                <a:r>
                  <a:rPr lang="sk-SK" sz="1900" b="0" strike="noStrike" spc="-1" dirty="0">
                    <a:solidFill>
                      <a:srgbClr val="040404"/>
                    </a:solidFill>
                    <a:latin typeface="Calibri"/>
                    <a:ea typeface="Calibri"/>
                  </a:rPr>
                  <a:t>a </a:t>
                </a:r>
                <a:r>
                  <a:rPr lang="sk-SK" sz="1900" b="0" strike="noStrike" spc="-1" dirty="0" smtClean="0">
                    <a:solidFill>
                      <a:srgbClr val="040404"/>
                    </a:solidFill>
                    <a:latin typeface="Calibri"/>
                    <a:ea typeface="Calibri"/>
                  </a:rPr>
                  <a:t>komplexní </a:t>
                </a:r>
                <a:r>
                  <a:rPr lang="sk-SK" sz="1900" b="0" strike="noStrike" spc="-1" dirty="0" err="1" smtClean="0">
                    <a:solidFill>
                      <a:srgbClr val="040404"/>
                    </a:solidFill>
                    <a:latin typeface="Calibri"/>
                    <a:ea typeface="Calibri"/>
                  </a:rPr>
                  <a:t>přístup</a:t>
                </a:r>
                <a:endParaRPr lang="sk-SK" sz="1900" b="0" strike="noStrike" spc="-1" dirty="0">
                  <a:latin typeface="Arial"/>
                </a:endParaRPr>
              </a:p>
            </p:txBody>
          </p:sp>
        </p:grpSp>
      </p:grpSp>
      <p:sp>
        <p:nvSpPr>
          <p:cNvPr id="154" name="CustomShape 25"/>
          <p:cNvSpPr/>
          <p:nvPr/>
        </p:nvSpPr>
        <p:spPr>
          <a:xfrm>
            <a:off x="642240" y="798480"/>
            <a:ext cx="11684880" cy="7599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400" b="0" u="sng" strike="noStrike" spc="-1">
                <a:solidFill>
                  <a:srgbClr val="002060"/>
                </a:solidFill>
                <a:uFillTx/>
                <a:latin typeface="Calibri"/>
                <a:ea typeface="Calibri"/>
              </a:rPr>
              <a:t>STARS - Úvod do projektu</a:t>
            </a:r>
            <a:endParaRPr lang="sk-SK" sz="4400" b="0" strike="noStrike" spc="-1">
              <a:latin typeface="Arial"/>
            </a:endParaRPr>
          </a:p>
        </p:txBody>
      </p:sp>
      <p:sp>
        <p:nvSpPr>
          <p:cNvPr id="155" name="CustomShape 26"/>
          <p:cNvSpPr/>
          <p:nvPr/>
        </p:nvSpPr>
        <p:spPr>
          <a:xfrm>
            <a:off x="1179360" y="4775400"/>
            <a:ext cx="2962080" cy="577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200" b="0" u="sng" strike="noStrike" spc="-1">
                <a:solidFill>
                  <a:srgbClr val="0000FF"/>
                </a:solidFill>
                <a:uFillTx/>
                <a:latin typeface="Calibri"/>
                <a:ea typeface="Calibri"/>
                <a:hlinkClick r:id="rId4"/>
              </a:rPr>
              <a:t>project-stars.com</a:t>
            </a:r>
            <a:endParaRPr lang="sk-SK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539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="" xmlns:a16="http://schemas.microsoft.com/office/drawing/2014/main" id="{36223A4D-3023-401C-B87B-D47558DCCF2C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="" xmlns:a16="http://schemas.microsoft.com/office/drawing/2014/main" id="{4EDCB3E2-1EBA-4425-9C15-3D3A560D8617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-6761" y="981862"/>
            <a:ext cx="12198760" cy="688766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5600">
                <a:solidFill>
                  <a:srgbClr val="142A9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defTabSz="71323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Moduly projektu </a:t>
            </a:r>
            <a:r>
              <a:rPr sz="4400" u="sng" dirty="0">
                <a:solidFill>
                  <a:srgbClr val="002060"/>
                </a:solidFill>
                <a:sym typeface="Calibri Light"/>
              </a:rPr>
              <a:t>STARS</a:t>
            </a:r>
          </a:p>
        </p:txBody>
      </p:sp>
      <p:sp>
        <p:nvSpPr>
          <p:cNvPr id="9" name="Shape 96"/>
          <p:cNvSpPr>
            <a:spLocks noGrp="1"/>
          </p:cNvSpPr>
          <p:nvPr>
            <p:ph type="body" idx="4294967295"/>
          </p:nvPr>
        </p:nvSpPr>
        <p:spPr>
          <a:xfrm>
            <a:off x="781665" y="2016189"/>
            <a:ext cx="10826932" cy="333184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#1 	</a:t>
            </a:r>
            <a:r>
              <a:rPr lang="sk-SK" sz="2600" dirty="0" err="1" smtClean="0">
                <a:solidFill>
                  <a:srgbClr val="002060"/>
                </a:solidFill>
              </a:rPr>
              <a:t>Souhvězdí</a:t>
            </a:r>
            <a:r>
              <a:rPr lang="sk-SK" sz="2600" dirty="0" smtClean="0">
                <a:solidFill>
                  <a:srgbClr val="002060"/>
                </a:solidFill>
              </a:rPr>
              <a:t>.</a:t>
            </a:r>
            <a:r>
              <a:rPr lang="sk-SK" sz="2600" dirty="0">
                <a:solidFill>
                  <a:srgbClr val="002060"/>
                </a:solidFill>
              </a:rPr>
              <a:t>				#6 	</a:t>
            </a:r>
            <a:r>
              <a:rPr lang="sk-SK" sz="2600" dirty="0" smtClean="0">
                <a:solidFill>
                  <a:srgbClr val="002060"/>
                </a:solidFill>
              </a:rPr>
              <a:t>Galaktické </a:t>
            </a:r>
            <a:r>
              <a:rPr lang="sk-SK" sz="2600" dirty="0" err="1" smtClean="0">
                <a:solidFill>
                  <a:srgbClr val="002060"/>
                </a:solidFill>
              </a:rPr>
              <a:t>prostředí</a:t>
            </a:r>
            <a:r>
              <a:rPr lang="sk-SK" sz="2600" dirty="0" smtClean="0">
                <a:solidFill>
                  <a:srgbClr val="002060"/>
                </a:solidFill>
              </a:rPr>
              <a:t>.</a:t>
            </a:r>
            <a:endParaRPr lang="sk-SK" sz="2600" dirty="0">
              <a:solidFill>
                <a:srgbClr val="002060"/>
              </a:solidFill>
            </a:endParaRPr>
          </a:p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#2 	Pohyb nebeských </a:t>
            </a:r>
            <a:r>
              <a:rPr lang="sk-SK" sz="2600" dirty="0" err="1" smtClean="0">
                <a:solidFill>
                  <a:srgbClr val="002060"/>
                </a:solidFill>
              </a:rPr>
              <a:t>těles</a:t>
            </a:r>
            <a:r>
              <a:rPr lang="sk-SK" sz="2600" dirty="0">
                <a:solidFill>
                  <a:srgbClr val="002060"/>
                </a:solidFill>
              </a:rPr>
              <a:t>.	#7 	</a:t>
            </a:r>
            <a:r>
              <a:rPr lang="sk-SK" sz="2600" dirty="0" err="1" smtClean="0">
                <a:solidFill>
                  <a:srgbClr val="002060"/>
                </a:solidFill>
              </a:rPr>
              <a:t>Slunce</a:t>
            </a:r>
            <a:r>
              <a:rPr lang="sk-SK" sz="2600" dirty="0" smtClean="0">
                <a:solidFill>
                  <a:srgbClr val="002060"/>
                </a:solidFill>
              </a:rPr>
              <a:t> </a:t>
            </a:r>
            <a:r>
              <a:rPr lang="sk-SK" sz="2600" dirty="0">
                <a:solidFill>
                  <a:srgbClr val="002060"/>
                </a:solidFill>
              </a:rPr>
              <a:t>a </a:t>
            </a:r>
            <a:r>
              <a:rPr lang="sk-SK" sz="2600" dirty="0" err="1" smtClean="0">
                <a:solidFill>
                  <a:srgbClr val="002060"/>
                </a:solidFill>
              </a:rPr>
              <a:t>hvězdy</a:t>
            </a:r>
            <a:r>
              <a:rPr lang="sk-SK" sz="2600" dirty="0">
                <a:solidFill>
                  <a:srgbClr val="002060"/>
                </a:solidFill>
              </a:rPr>
              <a:t>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#3 	</a:t>
            </a:r>
            <a:r>
              <a:rPr lang="sk-SK" sz="2600" dirty="0" err="1" smtClean="0">
                <a:solidFill>
                  <a:srgbClr val="002060"/>
                </a:solidFill>
              </a:rPr>
              <a:t>Newtonův</a:t>
            </a:r>
            <a:r>
              <a:rPr lang="sk-SK" sz="2600" dirty="0" smtClean="0">
                <a:solidFill>
                  <a:srgbClr val="002060"/>
                </a:solidFill>
              </a:rPr>
              <a:t> gravitační </a:t>
            </a:r>
            <a:r>
              <a:rPr lang="sk-SK" sz="2600" dirty="0">
                <a:solidFill>
                  <a:srgbClr val="002060"/>
                </a:solidFill>
              </a:rPr>
              <a:t>zákon.	#8 	</a:t>
            </a:r>
            <a:r>
              <a:rPr lang="sk-SK" sz="2600" dirty="0" smtClean="0">
                <a:solidFill>
                  <a:srgbClr val="002060"/>
                </a:solidFill>
              </a:rPr>
              <a:t>Naše Galaxie </a:t>
            </a:r>
            <a:r>
              <a:rPr lang="sk-SK" sz="2600" dirty="0">
                <a:solidFill>
                  <a:srgbClr val="002060"/>
                </a:solidFill>
              </a:rPr>
              <a:t>a </a:t>
            </a:r>
            <a:r>
              <a:rPr lang="sk-SK" sz="2600" dirty="0" err="1" smtClean="0">
                <a:solidFill>
                  <a:srgbClr val="002060"/>
                </a:solidFill>
              </a:rPr>
              <a:t>jiné</a:t>
            </a:r>
            <a:r>
              <a:rPr lang="sk-SK" sz="2600" dirty="0" smtClean="0">
                <a:solidFill>
                  <a:srgbClr val="002060"/>
                </a:solidFill>
              </a:rPr>
              <a:t> </a:t>
            </a:r>
            <a:r>
              <a:rPr lang="sk-SK" sz="2600" dirty="0">
                <a:solidFill>
                  <a:srgbClr val="002060"/>
                </a:solidFill>
              </a:rPr>
              <a:t>galaxie.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#4 	</a:t>
            </a:r>
            <a:r>
              <a:rPr lang="sk-SK" sz="2600" dirty="0" err="1" smtClean="0">
                <a:solidFill>
                  <a:srgbClr val="002060"/>
                </a:solidFill>
              </a:rPr>
              <a:t>Objevování</a:t>
            </a:r>
            <a:r>
              <a:rPr lang="sk-SK" sz="2600" dirty="0" smtClean="0">
                <a:solidFill>
                  <a:srgbClr val="002060"/>
                </a:solidFill>
              </a:rPr>
              <a:t> </a:t>
            </a:r>
            <a:r>
              <a:rPr lang="sk-SK" sz="2600" dirty="0">
                <a:solidFill>
                  <a:srgbClr val="002060"/>
                </a:solidFill>
              </a:rPr>
              <a:t>vesmíru. 		#9 	Vesmír.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#5 	</a:t>
            </a:r>
            <a:r>
              <a:rPr lang="sk-SK" sz="2600" dirty="0" err="1" smtClean="0">
                <a:solidFill>
                  <a:srgbClr val="002060"/>
                </a:solidFill>
              </a:rPr>
              <a:t>Sluneční</a:t>
            </a:r>
            <a:r>
              <a:rPr lang="sk-SK" sz="2600" dirty="0" smtClean="0">
                <a:solidFill>
                  <a:srgbClr val="002060"/>
                </a:solidFill>
              </a:rPr>
              <a:t> </a:t>
            </a:r>
            <a:r>
              <a:rPr lang="sk-SK" sz="2600" dirty="0" err="1" smtClean="0">
                <a:solidFill>
                  <a:srgbClr val="002060"/>
                </a:solidFill>
              </a:rPr>
              <a:t>soustava</a:t>
            </a:r>
            <a:r>
              <a:rPr lang="sk-SK" sz="2600" dirty="0">
                <a:solidFill>
                  <a:srgbClr val="002060"/>
                </a:solidFill>
              </a:rPr>
              <a:t>.		</a:t>
            </a:r>
            <a:r>
              <a:rPr lang="sk-SK" sz="2600" dirty="0" smtClean="0">
                <a:solidFill>
                  <a:srgbClr val="002060"/>
                </a:solidFill>
              </a:rPr>
              <a:t>#</a:t>
            </a:r>
            <a:r>
              <a:rPr lang="sk-SK" sz="2600" dirty="0">
                <a:solidFill>
                  <a:srgbClr val="002060"/>
                </a:solidFill>
              </a:rPr>
              <a:t>10	</a:t>
            </a:r>
            <a:r>
              <a:rPr lang="sk-SK" sz="2600" dirty="0" err="1" smtClean="0">
                <a:solidFill>
                  <a:srgbClr val="002060"/>
                </a:solidFill>
              </a:rPr>
              <a:t>Hvězdárny</a:t>
            </a:r>
            <a:r>
              <a:rPr lang="sk-SK" sz="2600" dirty="0" smtClean="0">
                <a:solidFill>
                  <a:srgbClr val="002060"/>
                </a:solidFill>
              </a:rPr>
              <a:t> </a:t>
            </a:r>
            <a:r>
              <a:rPr lang="sk-SK" sz="2600" dirty="0">
                <a:solidFill>
                  <a:srgbClr val="002060"/>
                </a:solidFill>
              </a:rPr>
              <a:t>/ </a:t>
            </a:r>
            <a:r>
              <a:rPr lang="sk-SK" sz="2600" dirty="0" err="1" smtClean="0">
                <a:solidFill>
                  <a:srgbClr val="002060"/>
                </a:solidFill>
              </a:rPr>
              <a:t>observatoře</a:t>
            </a:r>
            <a:r>
              <a:rPr lang="sk-SK" sz="2600" dirty="0" smtClean="0">
                <a:solidFill>
                  <a:srgbClr val="002060"/>
                </a:solidFill>
              </a:rPr>
              <a:t>.</a:t>
            </a:r>
            <a:endParaRPr lang="sk-SK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802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="" xmlns:a16="http://schemas.microsoft.com/office/drawing/2014/main" id="{1F4DABE8-AE72-4301-BEC5-EAEBFCB93966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="" xmlns:a16="http://schemas.microsoft.com/office/drawing/2014/main" id="{709AA62F-BCAB-4629-B7C4-096F41662BB1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917" y="1072925"/>
            <a:ext cx="12192000" cy="65724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 defTabSz="713230">
              <a:defRPr sz="4600">
                <a:solidFill>
                  <a:srgbClr val="142A9D"/>
                </a:solidFill>
              </a:defRPr>
            </a:lvl1pPr>
          </a:lstStyle>
          <a:p>
            <a:pPr algn="ctr">
              <a:defRPr sz="1800" u="none">
                <a:solidFill>
                  <a:srgbClr val="000000"/>
                </a:solidFill>
              </a:defRPr>
            </a:pPr>
            <a:r>
              <a:rPr lang="sk-SK" sz="4400" u="sng" dirty="0" smtClean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Jak </a:t>
            </a:r>
            <a:r>
              <a:rPr lang="sk-SK" sz="4400" u="sng" dirty="0" err="1" smtClean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jsou</a:t>
            </a:r>
            <a:r>
              <a:rPr lang="sk-SK" sz="4400" u="sng" dirty="0" smtClean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sk-SK" sz="4400" u="sng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moduly </a:t>
            </a:r>
            <a:r>
              <a:rPr lang="sk-SK" sz="4400" u="sng" dirty="0" err="1" smtClean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strukturovány</a:t>
            </a:r>
            <a:endParaRPr lang="sk-SK" sz="4400" u="sng" dirty="0">
              <a:solidFill>
                <a:srgbClr val="00206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>
            <a:spLocks noGrp="1"/>
          </p:cNvSpPr>
          <p:nvPr>
            <p:ph type="body" idx="4294967295"/>
          </p:nvPr>
        </p:nvSpPr>
        <p:spPr>
          <a:xfrm>
            <a:off x="92783" y="2036010"/>
            <a:ext cx="11608597" cy="32306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 algn="just">
              <a:defRPr sz="1800"/>
            </a:pPr>
            <a:r>
              <a:rPr sz="2000" dirty="0"/>
              <a:t>	</a:t>
            </a:r>
            <a:r>
              <a:rPr lang="sk-SK" sz="2600" dirty="0">
                <a:solidFill>
                  <a:srgbClr val="002060"/>
                </a:solidFill>
              </a:rPr>
              <a:t>Každý modul je </a:t>
            </a:r>
            <a:r>
              <a:rPr lang="sk-SK" sz="2600" dirty="0" err="1" smtClean="0">
                <a:solidFill>
                  <a:srgbClr val="002060"/>
                </a:solidFill>
              </a:rPr>
              <a:t>rozdělený</a:t>
            </a:r>
            <a:r>
              <a:rPr lang="sk-SK" sz="2600" dirty="0" smtClean="0">
                <a:solidFill>
                  <a:srgbClr val="002060"/>
                </a:solidFill>
              </a:rPr>
              <a:t> </a:t>
            </a:r>
            <a:r>
              <a:rPr lang="sk-SK" sz="2600" dirty="0">
                <a:solidFill>
                  <a:srgbClr val="002060"/>
                </a:solidFill>
              </a:rPr>
              <a:t>do </a:t>
            </a:r>
            <a:r>
              <a:rPr lang="sk-SK" sz="2600" dirty="0" err="1" smtClean="0">
                <a:solidFill>
                  <a:srgbClr val="002060"/>
                </a:solidFill>
              </a:rPr>
              <a:t>několika</a:t>
            </a:r>
            <a:r>
              <a:rPr lang="sk-SK" sz="2600" dirty="0" smtClean="0">
                <a:solidFill>
                  <a:srgbClr val="002060"/>
                </a:solidFill>
              </a:rPr>
              <a:t> </a:t>
            </a:r>
            <a:r>
              <a:rPr lang="sk-SK" sz="2600" dirty="0" err="1" smtClean="0">
                <a:solidFill>
                  <a:srgbClr val="002060"/>
                </a:solidFill>
              </a:rPr>
              <a:t>témat</a:t>
            </a:r>
            <a:r>
              <a:rPr lang="sk-SK" sz="2600" dirty="0" smtClean="0">
                <a:solidFill>
                  <a:srgbClr val="002060"/>
                </a:solidFill>
              </a:rPr>
              <a:t>.</a:t>
            </a:r>
            <a:endParaRPr lang="sk-SK" sz="2600" dirty="0">
              <a:solidFill>
                <a:srgbClr val="002060"/>
              </a:solidFill>
            </a:endParaRPr>
          </a:p>
          <a:p>
            <a:pPr lvl="0" algn="just">
              <a:defRPr sz="1800"/>
            </a:pPr>
            <a:r>
              <a:rPr lang="sk-SK" sz="2600" dirty="0">
                <a:solidFill>
                  <a:srgbClr val="002060"/>
                </a:solidFill>
              </a:rPr>
              <a:t>	</a:t>
            </a:r>
            <a:r>
              <a:rPr lang="sk-SK" sz="2600" dirty="0" smtClean="0">
                <a:solidFill>
                  <a:srgbClr val="002060"/>
                </a:solidFill>
              </a:rPr>
              <a:t>Každé </a:t>
            </a:r>
            <a:r>
              <a:rPr lang="sk-SK" sz="2600" dirty="0">
                <a:solidFill>
                  <a:srgbClr val="002060"/>
                </a:solidFill>
              </a:rPr>
              <a:t>téma obsahuje: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sk-SK" sz="2000" dirty="0">
                <a:solidFill>
                  <a:srgbClr val="002060"/>
                </a:solidFill>
              </a:rPr>
              <a:t>Stručný úvod a </a:t>
            </a:r>
            <a:r>
              <a:rPr lang="sk-SK" sz="2000" dirty="0" err="1" smtClean="0">
                <a:solidFill>
                  <a:srgbClr val="002060"/>
                </a:solidFill>
              </a:rPr>
              <a:t>klíčová</a:t>
            </a:r>
            <a:r>
              <a:rPr lang="sk-SK" sz="2000" dirty="0" smtClean="0">
                <a:solidFill>
                  <a:srgbClr val="002060"/>
                </a:solidFill>
              </a:rPr>
              <a:t> slova.</a:t>
            </a:r>
            <a:endParaRPr lang="sk-SK" sz="2000" dirty="0">
              <a:solidFill>
                <a:srgbClr val="002060"/>
              </a:solidFill>
            </a:endParaRP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sk-SK" sz="2000" dirty="0">
                <a:solidFill>
                  <a:srgbClr val="002060"/>
                </a:solidFill>
              </a:rPr>
              <a:t>Teoretická </a:t>
            </a:r>
            <a:r>
              <a:rPr lang="sk-SK" sz="2000" dirty="0" err="1" smtClean="0">
                <a:solidFill>
                  <a:srgbClr val="002060"/>
                </a:solidFill>
              </a:rPr>
              <a:t>část</a:t>
            </a:r>
            <a:r>
              <a:rPr lang="sk-SK" sz="2000" dirty="0" smtClean="0">
                <a:solidFill>
                  <a:srgbClr val="002060"/>
                </a:solidFill>
              </a:rPr>
              <a:t> pro </a:t>
            </a:r>
            <a:r>
              <a:rPr lang="sk-SK" sz="2000" dirty="0" err="1" smtClean="0">
                <a:solidFill>
                  <a:srgbClr val="002060"/>
                </a:solidFill>
              </a:rPr>
              <a:t>učitele</a:t>
            </a:r>
            <a:r>
              <a:rPr lang="sk-SK" sz="2000" dirty="0" smtClean="0">
                <a:solidFill>
                  <a:srgbClr val="002060"/>
                </a:solidFill>
              </a:rPr>
              <a:t> </a:t>
            </a:r>
            <a:r>
              <a:rPr lang="sk-SK" sz="2000" dirty="0">
                <a:solidFill>
                  <a:srgbClr val="002060"/>
                </a:solidFill>
              </a:rPr>
              <a:t>– poskytuje </a:t>
            </a:r>
            <a:r>
              <a:rPr lang="sk-SK" sz="2000" dirty="0" smtClean="0">
                <a:solidFill>
                  <a:srgbClr val="002060"/>
                </a:solidFill>
              </a:rPr>
              <a:t>základní </a:t>
            </a:r>
            <a:r>
              <a:rPr lang="sk-SK" sz="2000" dirty="0" err="1" smtClean="0">
                <a:solidFill>
                  <a:srgbClr val="002060"/>
                </a:solidFill>
              </a:rPr>
              <a:t>informace</a:t>
            </a:r>
            <a:r>
              <a:rPr lang="sk-SK" sz="2000" dirty="0" smtClean="0">
                <a:solidFill>
                  <a:srgbClr val="002060"/>
                </a:solidFill>
              </a:rPr>
              <a:t> </a:t>
            </a:r>
            <a:r>
              <a:rPr lang="sk-SK" sz="2000" dirty="0" err="1" smtClean="0">
                <a:solidFill>
                  <a:srgbClr val="002060"/>
                </a:solidFill>
              </a:rPr>
              <a:t>potřebné</a:t>
            </a:r>
            <a:r>
              <a:rPr lang="sk-SK" sz="2000" dirty="0" smtClean="0">
                <a:solidFill>
                  <a:srgbClr val="002060"/>
                </a:solidFill>
              </a:rPr>
              <a:t> pro </a:t>
            </a:r>
            <a:r>
              <a:rPr lang="sk-SK" sz="2000" dirty="0" err="1" smtClean="0">
                <a:solidFill>
                  <a:srgbClr val="002060"/>
                </a:solidFill>
              </a:rPr>
              <a:t>přípravu</a:t>
            </a:r>
            <a:r>
              <a:rPr lang="sk-SK" sz="2000" dirty="0" smtClean="0">
                <a:solidFill>
                  <a:srgbClr val="002060"/>
                </a:solidFill>
              </a:rPr>
              <a:t> </a:t>
            </a:r>
            <a:r>
              <a:rPr lang="sk-SK" sz="2000" dirty="0" err="1" smtClean="0">
                <a:solidFill>
                  <a:srgbClr val="002060"/>
                </a:solidFill>
              </a:rPr>
              <a:t>lekce</a:t>
            </a:r>
            <a:r>
              <a:rPr lang="sk-SK" sz="2000" dirty="0" smtClean="0">
                <a:solidFill>
                  <a:srgbClr val="002060"/>
                </a:solidFill>
              </a:rPr>
              <a:t> </a:t>
            </a:r>
            <a:r>
              <a:rPr lang="sk-SK" sz="2000" dirty="0">
                <a:solidFill>
                  <a:srgbClr val="002060"/>
                </a:solidFill>
              </a:rPr>
              <a:t>na </a:t>
            </a:r>
            <a:r>
              <a:rPr lang="sk-SK" sz="2000" dirty="0" smtClean="0">
                <a:solidFill>
                  <a:srgbClr val="002060"/>
                </a:solidFill>
              </a:rPr>
              <a:t>toto téma </a:t>
            </a:r>
            <a:r>
              <a:rPr lang="sk-SK" sz="2000" dirty="0">
                <a:solidFill>
                  <a:srgbClr val="002060"/>
                </a:solidFill>
              </a:rPr>
              <a:t>(v </a:t>
            </a:r>
            <a:r>
              <a:rPr lang="sk-SK" sz="2000" dirty="0" err="1" smtClean="0">
                <a:solidFill>
                  <a:srgbClr val="002060"/>
                </a:solidFill>
              </a:rPr>
              <a:t>některých</a:t>
            </a:r>
            <a:r>
              <a:rPr lang="sk-SK" sz="2000" dirty="0" smtClean="0">
                <a:solidFill>
                  <a:srgbClr val="002060"/>
                </a:solidFill>
              </a:rPr>
              <a:t> </a:t>
            </a:r>
            <a:r>
              <a:rPr lang="sk-SK" sz="2000" dirty="0" err="1" smtClean="0">
                <a:solidFill>
                  <a:srgbClr val="002060"/>
                </a:solidFill>
              </a:rPr>
              <a:t>případech</a:t>
            </a:r>
            <a:r>
              <a:rPr lang="sk-SK" sz="2000" dirty="0" smtClean="0">
                <a:solidFill>
                  <a:srgbClr val="002060"/>
                </a:solidFill>
              </a:rPr>
              <a:t> </a:t>
            </a:r>
            <a:r>
              <a:rPr lang="sk-SK" sz="2000" dirty="0">
                <a:solidFill>
                  <a:srgbClr val="002060"/>
                </a:solidFill>
              </a:rPr>
              <a:t>odkazy na </a:t>
            </a:r>
            <a:r>
              <a:rPr lang="sk-SK" sz="2000" dirty="0" err="1" smtClean="0">
                <a:solidFill>
                  <a:srgbClr val="002060"/>
                </a:solidFill>
              </a:rPr>
              <a:t>další</a:t>
            </a:r>
            <a:r>
              <a:rPr lang="sk-SK" sz="2000" dirty="0" smtClean="0">
                <a:solidFill>
                  <a:srgbClr val="002060"/>
                </a:solidFill>
              </a:rPr>
              <a:t> </a:t>
            </a:r>
            <a:r>
              <a:rPr lang="sk-SK" sz="2000" dirty="0">
                <a:solidFill>
                  <a:srgbClr val="002060"/>
                </a:solidFill>
              </a:rPr>
              <a:t>materiály na </a:t>
            </a:r>
            <a:r>
              <a:rPr lang="sk-SK" sz="2000" dirty="0" smtClean="0">
                <a:solidFill>
                  <a:srgbClr val="002060"/>
                </a:solidFill>
              </a:rPr>
              <a:t>internetu).</a:t>
            </a:r>
            <a:endParaRPr lang="sk-SK" sz="2000" dirty="0">
              <a:solidFill>
                <a:srgbClr val="002060"/>
              </a:solidFill>
            </a:endParaRP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sk-SK" sz="2000" dirty="0" smtClean="0">
                <a:solidFill>
                  <a:srgbClr val="002060"/>
                </a:solidFill>
              </a:rPr>
              <a:t>Praktická cvičení pro </a:t>
            </a:r>
            <a:r>
              <a:rPr lang="sk-SK" sz="2000" dirty="0" err="1" smtClean="0">
                <a:solidFill>
                  <a:srgbClr val="002060"/>
                </a:solidFill>
              </a:rPr>
              <a:t>žáky</a:t>
            </a:r>
            <a:r>
              <a:rPr lang="sk-SK" sz="2000" dirty="0" smtClean="0">
                <a:solidFill>
                  <a:srgbClr val="002060"/>
                </a:solidFill>
              </a:rPr>
              <a:t> </a:t>
            </a:r>
            <a:r>
              <a:rPr lang="sk-SK" sz="2000" dirty="0">
                <a:solidFill>
                  <a:srgbClr val="002060"/>
                </a:solidFill>
              </a:rPr>
              <a:t>– (</a:t>
            </a:r>
            <a:r>
              <a:rPr lang="sk-SK" sz="2000" dirty="0" err="1" smtClean="0">
                <a:solidFill>
                  <a:srgbClr val="002060"/>
                </a:solidFill>
              </a:rPr>
              <a:t>ve</a:t>
            </a:r>
            <a:r>
              <a:rPr lang="sk-SK" sz="2000" dirty="0" smtClean="0">
                <a:solidFill>
                  <a:srgbClr val="002060"/>
                </a:solidFill>
              </a:rPr>
              <a:t> </a:t>
            </a:r>
            <a:r>
              <a:rPr lang="sk-SK" sz="2000" dirty="0" err="1" smtClean="0">
                <a:solidFill>
                  <a:srgbClr val="002060"/>
                </a:solidFill>
              </a:rPr>
              <a:t>většině</a:t>
            </a:r>
            <a:r>
              <a:rPr lang="sk-SK" sz="2000" dirty="0" smtClean="0">
                <a:solidFill>
                  <a:srgbClr val="002060"/>
                </a:solidFill>
              </a:rPr>
              <a:t> </a:t>
            </a:r>
            <a:r>
              <a:rPr lang="sk-SK" sz="2000" dirty="0" err="1" smtClean="0">
                <a:solidFill>
                  <a:srgbClr val="002060"/>
                </a:solidFill>
              </a:rPr>
              <a:t>případů</a:t>
            </a:r>
            <a:r>
              <a:rPr lang="sk-SK" sz="2000" dirty="0" smtClean="0">
                <a:solidFill>
                  <a:srgbClr val="002060"/>
                </a:solidFill>
              </a:rPr>
              <a:t>) </a:t>
            </a:r>
            <a:r>
              <a:rPr lang="sk-SK" sz="2000" dirty="0" err="1" smtClean="0">
                <a:solidFill>
                  <a:srgbClr val="002060"/>
                </a:solidFill>
              </a:rPr>
              <a:t>připravené</a:t>
            </a:r>
            <a:r>
              <a:rPr lang="sk-SK" sz="2000" dirty="0" smtClean="0">
                <a:solidFill>
                  <a:srgbClr val="002060"/>
                </a:solidFill>
              </a:rPr>
              <a:t> k použití </a:t>
            </a:r>
            <a:r>
              <a:rPr lang="sk-SK" sz="2000" dirty="0" err="1" smtClean="0">
                <a:solidFill>
                  <a:srgbClr val="002060"/>
                </a:solidFill>
              </a:rPr>
              <a:t>ve</a:t>
            </a:r>
            <a:r>
              <a:rPr lang="sk-SK" sz="2000" dirty="0" smtClean="0">
                <a:solidFill>
                  <a:srgbClr val="002060"/>
                </a:solidFill>
              </a:rPr>
              <a:t> </a:t>
            </a:r>
            <a:r>
              <a:rPr lang="sk-SK" sz="2000" dirty="0" err="1" smtClean="0">
                <a:solidFill>
                  <a:srgbClr val="002060"/>
                </a:solidFill>
              </a:rPr>
              <a:t>třídě</a:t>
            </a:r>
            <a:r>
              <a:rPr lang="sk-SK" sz="2000" dirty="0" smtClean="0">
                <a:solidFill>
                  <a:srgbClr val="002060"/>
                </a:solidFill>
              </a:rPr>
              <a:t>, </a:t>
            </a:r>
            <a:r>
              <a:rPr lang="sk-SK" sz="2000" dirty="0" err="1" smtClean="0">
                <a:solidFill>
                  <a:srgbClr val="002060"/>
                </a:solidFill>
              </a:rPr>
              <a:t>doplněné</a:t>
            </a:r>
            <a:r>
              <a:rPr lang="sk-SK" sz="2000" dirty="0" smtClean="0">
                <a:solidFill>
                  <a:srgbClr val="002060"/>
                </a:solidFill>
              </a:rPr>
              <a:t> </a:t>
            </a:r>
            <a:r>
              <a:rPr lang="sk-SK" sz="2000" dirty="0" err="1" smtClean="0">
                <a:solidFill>
                  <a:srgbClr val="002060"/>
                </a:solidFill>
              </a:rPr>
              <a:t>odpověďmi</a:t>
            </a:r>
            <a:r>
              <a:rPr lang="sk-SK" sz="20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887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="" xmlns:a16="http://schemas.microsoft.com/office/drawing/2014/main" id="{FAFEDBA9-8232-46EB-B435-372FD91950AE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="" xmlns:a16="http://schemas.microsoft.com/office/drawing/2014/main" id="{661739D2-11F9-42BA-A045-07F1C81794BD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hape 10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08" name="Shape 108"/>
          <p:cNvSpPr/>
          <p:nvPr/>
        </p:nvSpPr>
        <p:spPr>
          <a:xfrm>
            <a:off x="748072" y="2191194"/>
            <a:ext cx="11198505" cy="200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02057" lvl="0" indent="-502057">
              <a:buClr>
                <a:srgbClr val="002060"/>
              </a:buClr>
              <a:buSzPct val="100000"/>
              <a:buAutoNum type="arabicPeriod"/>
            </a:pPr>
            <a:r>
              <a:rPr lang="sk-SK" sz="2600" dirty="0" err="1" smtClean="0">
                <a:solidFill>
                  <a:srgbClr val="002060"/>
                </a:solidFill>
              </a:rPr>
              <a:t>Pozorně</a:t>
            </a:r>
            <a:r>
              <a:rPr lang="sk-SK" sz="2600" dirty="0" smtClean="0">
                <a:solidFill>
                  <a:srgbClr val="002060"/>
                </a:solidFill>
              </a:rPr>
              <a:t> </a:t>
            </a:r>
            <a:r>
              <a:rPr lang="sk-SK" sz="2600" dirty="0">
                <a:solidFill>
                  <a:srgbClr val="002060"/>
                </a:solidFill>
              </a:rPr>
              <a:t>si </a:t>
            </a:r>
            <a:r>
              <a:rPr lang="sk-SK" sz="2600" dirty="0" err="1" smtClean="0">
                <a:solidFill>
                  <a:srgbClr val="002060"/>
                </a:solidFill>
              </a:rPr>
              <a:t>přečtěte</a:t>
            </a:r>
            <a:r>
              <a:rPr lang="sk-SK" sz="2600" dirty="0" smtClean="0">
                <a:solidFill>
                  <a:srgbClr val="002060"/>
                </a:solidFill>
              </a:rPr>
              <a:t> teoretickou </a:t>
            </a:r>
            <a:r>
              <a:rPr lang="sk-SK" sz="2600" dirty="0" err="1" smtClean="0">
                <a:solidFill>
                  <a:srgbClr val="002060"/>
                </a:solidFill>
              </a:rPr>
              <a:t>část</a:t>
            </a:r>
            <a:r>
              <a:rPr lang="sk-SK" sz="2600" dirty="0" smtClean="0">
                <a:solidFill>
                  <a:srgbClr val="002060"/>
                </a:solidFill>
              </a:rPr>
              <a:t> pro </a:t>
            </a:r>
            <a:r>
              <a:rPr lang="sk-SK" sz="2600" dirty="0" err="1" smtClean="0">
                <a:solidFill>
                  <a:srgbClr val="002060"/>
                </a:solidFill>
              </a:rPr>
              <a:t>učitele</a:t>
            </a:r>
            <a:r>
              <a:rPr lang="sk-SK" sz="2600" dirty="0" smtClean="0">
                <a:solidFill>
                  <a:srgbClr val="002060"/>
                </a:solidFill>
              </a:rPr>
              <a:t>.</a:t>
            </a:r>
            <a:endParaRPr lang="sk-SK" sz="2600" dirty="0">
              <a:solidFill>
                <a:srgbClr val="002060"/>
              </a:solidFill>
            </a:endParaRPr>
          </a:p>
          <a:p>
            <a:pPr lvl="0"/>
            <a:endParaRPr lang="sk-SK" sz="2600" dirty="0">
              <a:solidFill>
                <a:srgbClr val="002060"/>
              </a:solidFill>
            </a:endParaRPr>
          </a:p>
          <a:p>
            <a:pPr marL="502057" lvl="0" indent="-502057">
              <a:buClr>
                <a:srgbClr val="002060"/>
              </a:buClr>
              <a:buSzPct val="100000"/>
              <a:buAutoNum type="arabicPeriod" startAt="2"/>
            </a:pPr>
            <a:r>
              <a:rPr lang="sk-SK" sz="2600" dirty="0" err="1" smtClean="0">
                <a:solidFill>
                  <a:srgbClr val="002060"/>
                </a:solidFill>
              </a:rPr>
              <a:t>Pokud</a:t>
            </a:r>
            <a:r>
              <a:rPr lang="sk-SK" sz="2600" dirty="0" smtClean="0">
                <a:solidFill>
                  <a:srgbClr val="002060"/>
                </a:solidFill>
              </a:rPr>
              <a:t> </a:t>
            </a:r>
            <a:r>
              <a:rPr lang="sk-SK" sz="2600" dirty="0">
                <a:solidFill>
                  <a:srgbClr val="002060"/>
                </a:solidFill>
              </a:rPr>
              <a:t>máte </a:t>
            </a:r>
            <a:r>
              <a:rPr lang="sk-SK" sz="2600" dirty="0" err="1" smtClean="0">
                <a:solidFill>
                  <a:srgbClr val="002060"/>
                </a:solidFill>
              </a:rPr>
              <a:t>jakékoli</a:t>
            </a:r>
            <a:r>
              <a:rPr lang="sk-SK" sz="2600" dirty="0" smtClean="0">
                <a:solidFill>
                  <a:srgbClr val="002060"/>
                </a:solidFill>
              </a:rPr>
              <a:t> </a:t>
            </a:r>
            <a:r>
              <a:rPr lang="sk-SK" sz="2600" dirty="0">
                <a:solidFill>
                  <a:srgbClr val="002060"/>
                </a:solidFill>
              </a:rPr>
              <a:t>dotazy, </a:t>
            </a:r>
            <a:r>
              <a:rPr lang="sk-SK" sz="2600" dirty="0" err="1" smtClean="0">
                <a:solidFill>
                  <a:srgbClr val="002060"/>
                </a:solidFill>
              </a:rPr>
              <a:t>vyhledejte</a:t>
            </a:r>
            <a:r>
              <a:rPr lang="sk-SK" sz="2600" dirty="0" smtClean="0">
                <a:solidFill>
                  <a:srgbClr val="002060"/>
                </a:solidFill>
              </a:rPr>
              <a:t> </a:t>
            </a:r>
            <a:r>
              <a:rPr lang="sk-SK" sz="2600" dirty="0" err="1" smtClean="0">
                <a:solidFill>
                  <a:srgbClr val="002060"/>
                </a:solidFill>
              </a:rPr>
              <a:t>další</a:t>
            </a:r>
            <a:r>
              <a:rPr lang="sk-SK" sz="2600" dirty="0" smtClean="0">
                <a:solidFill>
                  <a:srgbClr val="002060"/>
                </a:solidFill>
              </a:rPr>
              <a:t> </a:t>
            </a:r>
            <a:r>
              <a:rPr lang="sk-SK" sz="2600" dirty="0">
                <a:solidFill>
                  <a:srgbClr val="002060"/>
                </a:solidFill>
              </a:rPr>
              <a:t>materiál na </a:t>
            </a:r>
            <a:r>
              <a:rPr lang="sk-SK" sz="2600" dirty="0" err="1" smtClean="0">
                <a:solidFill>
                  <a:srgbClr val="002060"/>
                </a:solidFill>
              </a:rPr>
              <a:t>stránce</a:t>
            </a:r>
            <a:r>
              <a:rPr lang="sk-SK" sz="2600" dirty="0" smtClean="0">
                <a:solidFill>
                  <a:srgbClr val="002060"/>
                </a:solidFill>
              </a:rPr>
              <a:t> </a:t>
            </a:r>
            <a:r>
              <a:rPr lang="sk-SK" sz="2600" dirty="0">
                <a:solidFill>
                  <a:srgbClr val="002060"/>
                </a:solidFill>
              </a:rPr>
              <a:t>projektu </a:t>
            </a:r>
            <a:br>
              <a:rPr lang="sk-SK" sz="2600" dirty="0">
                <a:solidFill>
                  <a:srgbClr val="002060"/>
                </a:solidFill>
              </a:rPr>
            </a:br>
            <a:r>
              <a:rPr lang="sk-SK" sz="2600" dirty="0">
                <a:solidFill>
                  <a:srgbClr val="002060"/>
                </a:solidFill>
              </a:rPr>
              <a:t>(project-stars.com) </a:t>
            </a:r>
            <a:r>
              <a:rPr lang="sk-SK" sz="2600" dirty="0" smtClean="0">
                <a:solidFill>
                  <a:srgbClr val="002060"/>
                </a:solidFill>
              </a:rPr>
              <a:t>nebo </a:t>
            </a:r>
            <a:r>
              <a:rPr lang="sk-SK" sz="2600" dirty="0">
                <a:solidFill>
                  <a:srgbClr val="002060"/>
                </a:solidFill>
              </a:rPr>
              <a:t>na </a:t>
            </a:r>
            <a:r>
              <a:rPr lang="sk-SK" sz="2600" dirty="0" err="1" smtClean="0">
                <a:solidFill>
                  <a:srgbClr val="002060"/>
                </a:solidFill>
              </a:rPr>
              <a:t>jiných</a:t>
            </a:r>
            <a:r>
              <a:rPr lang="sk-SK" sz="2600" dirty="0" smtClean="0">
                <a:solidFill>
                  <a:srgbClr val="002060"/>
                </a:solidFill>
              </a:rPr>
              <a:t> </a:t>
            </a:r>
            <a:r>
              <a:rPr lang="sk-SK" sz="2600" dirty="0">
                <a:solidFill>
                  <a:srgbClr val="002060"/>
                </a:solidFill>
              </a:rPr>
              <a:t>webových </a:t>
            </a:r>
            <a:r>
              <a:rPr lang="sk-SK" sz="2600" dirty="0" err="1" smtClean="0">
                <a:solidFill>
                  <a:srgbClr val="002060"/>
                </a:solidFill>
              </a:rPr>
              <a:t>stránkách</a:t>
            </a:r>
            <a:r>
              <a:rPr lang="sk-SK" sz="2600" dirty="0">
                <a:solidFill>
                  <a:srgbClr val="002060"/>
                </a:solidFill>
              </a:rPr>
              <a:t>. </a:t>
            </a:r>
          </a:p>
          <a:p>
            <a:pPr lvl="0"/>
            <a:r>
              <a:rPr lang="sk-SK" sz="2600" dirty="0">
                <a:solidFill>
                  <a:srgbClr val="002060"/>
                </a:solidFill>
              </a:rPr>
              <a:t>	</a:t>
            </a:r>
            <a:r>
              <a:rPr lang="sk-SK" sz="2600" dirty="0">
                <a:solidFill>
                  <a:srgbClr val="F22D25"/>
                </a:solidFill>
              </a:rPr>
              <a:t>Pozor! </a:t>
            </a:r>
            <a:r>
              <a:rPr lang="sk-SK" sz="2600" dirty="0" err="1" smtClean="0">
                <a:solidFill>
                  <a:srgbClr val="F22D25"/>
                </a:solidFill>
              </a:rPr>
              <a:t>Ujistěte</a:t>
            </a:r>
            <a:r>
              <a:rPr lang="sk-SK" sz="2600" dirty="0" smtClean="0">
                <a:solidFill>
                  <a:srgbClr val="F22D25"/>
                </a:solidFill>
              </a:rPr>
              <a:t> </a:t>
            </a:r>
            <a:r>
              <a:rPr lang="sk-SK" sz="2600" dirty="0" err="1" smtClean="0">
                <a:solidFill>
                  <a:srgbClr val="F22D25"/>
                </a:solidFill>
              </a:rPr>
              <a:t>se</a:t>
            </a:r>
            <a:r>
              <a:rPr lang="sk-SK" sz="2600" dirty="0" smtClean="0">
                <a:solidFill>
                  <a:srgbClr val="F22D25"/>
                </a:solidFill>
              </a:rPr>
              <a:t>, </a:t>
            </a:r>
            <a:r>
              <a:rPr lang="sk-SK" sz="2600" dirty="0">
                <a:solidFill>
                  <a:srgbClr val="F22D25"/>
                </a:solidFill>
              </a:rPr>
              <a:t>že zdroje </a:t>
            </a:r>
            <a:r>
              <a:rPr lang="sk-SK" sz="2600" dirty="0" err="1" smtClean="0">
                <a:solidFill>
                  <a:srgbClr val="F22D25"/>
                </a:solidFill>
              </a:rPr>
              <a:t>jsou</a:t>
            </a:r>
            <a:r>
              <a:rPr lang="sk-SK" sz="2600" dirty="0" smtClean="0">
                <a:solidFill>
                  <a:srgbClr val="F22D25"/>
                </a:solidFill>
              </a:rPr>
              <a:t> </a:t>
            </a:r>
            <a:r>
              <a:rPr lang="sk-SK" sz="2600" dirty="0" err="1" smtClean="0">
                <a:solidFill>
                  <a:srgbClr val="F22D25"/>
                </a:solidFill>
              </a:rPr>
              <a:t>spolehlivé</a:t>
            </a:r>
            <a:r>
              <a:rPr lang="sk-SK" sz="2600" dirty="0">
                <a:solidFill>
                  <a:srgbClr val="F22D25"/>
                </a:solidFill>
              </a:rPr>
              <a:t>!</a:t>
            </a:r>
          </a:p>
        </p:txBody>
      </p:sp>
      <p:sp>
        <p:nvSpPr>
          <p:cNvPr id="9" name="Shape 114">
            <a:extLst>
              <a:ext uri="{FF2B5EF4-FFF2-40B4-BE49-F238E27FC236}">
                <a16:creationId xmlns="" xmlns:a16="http://schemas.microsoft.com/office/drawing/2014/main" id="{C62839CD-CF2A-4145-ADA6-6B29B2B191F0}"/>
              </a:ext>
            </a:extLst>
          </p:cNvPr>
          <p:cNvSpPr/>
          <p:nvPr/>
        </p:nvSpPr>
        <p:spPr>
          <a:xfrm>
            <a:off x="-6762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sk-SK" sz="4400" u="sng" dirty="0" smtClean="0">
                <a:solidFill>
                  <a:srgbClr val="002060"/>
                </a:solidFill>
              </a:rPr>
              <a:t>Jak </a:t>
            </a:r>
            <a:r>
              <a:rPr lang="sk-SK" sz="4400" u="sng" dirty="0" err="1" smtClean="0">
                <a:solidFill>
                  <a:srgbClr val="002060"/>
                </a:solidFill>
              </a:rPr>
              <a:t>přistupovat</a:t>
            </a:r>
            <a:r>
              <a:rPr lang="sk-SK" sz="4400" u="sng" dirty="0" smtClean="0">
                <a:solidFill>
                  <a:srgbClr val="002060"/>
                </a:solidFill>
              </a:rPr>
              <a:t> </a:t>
            </a:r>
            <a:r>
              <a:rPr lang="sk-SK" sz="4400" u="sng" dirty="0">
                <a:solidFill>
                  <a:srgbClr val="002060"/>
                </a:solidFill>
              </a:rPr>
              <a:t>k materiálu 1</a:t>
            </a:r>
          </a:p>
        </p:txBody>
      </p:sp>
    </p:spTree>
    <p:extLst>
      <p:ext uri="{BB962C8B-B14F-4D97-AF65-F5344CB8AC3E}">
        <p14:creationId xmlns:p14="http://schemas.microsoft.com/office/powerpoint/2010/main" val="66484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="" xmlns:a16="http://schemas.microsoft.com/office/drawing/2014/main" id="{4CEB8788-6861-4F51-902A-57CA98832C78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="" xmlns:a16="http://schemas.microsoft.com/office/drawing/2014/main" id="{0C739F15-AB8A-472A-9547-7741D95343D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20" name="Shape 120"/>
          <p:cNvSpPr/>
          <p:nvPr/>
        </p:nvSpPr>
        <p:spPr>
          <a:xfrm>
            <a:off x="496747" y="1970566"/>
            <a:ext cx="11198506" cy="3447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3"/>
            </a:pPr>
            <a:r>
              <a:rPr lang="cs-CZ" sz="2200" dirty="0" smtClean="0">
                <a:solidFill>
                  <a:srgbClr val="002060"/>
                </a:solidFill>
              </a:rPr>
              <a:t>Přečtěte </a:t>
            </a:r>
            <a:r>
              <a:rPr lang="cs-CZ" sz="2200" dirty="0">
                <a:solidFill>
                  <a:srgbClr val="002060"/>
                </a:solidFill>
              </a:rPr>
              <a:t>si </a:t>
            </a:r>
            <a:r>
              <a:rPr lang="cs-CZ" sz="2200" dirty="0" smtClean="0">
                <a:solidFill>
                  <a:srgbClr val="002060"/>
                </a:solidFill>
              </a:rPr>
              <a:t>pozorně praktická cvičení </a:t>
            </a:r>
            <a:r>
              <a:rPr lang="cs-CZ" sz="2200" dirty="0">
                <a:solidFill>
                  <a:srgbClr val="002060"/>
                </a:solidFill>
              </a:rPr>
              <a:t>a </a:t>
            </a:r>
            <a:r>
              <a:rPr lang="cs-CZ" sz="2200" dirty="0" smtClean="0">
                <a:solidFill>
                  <a:srgbClr val="002060"/>
                </a:solidFill>
              </a:rPr>
              <a:t>jejich odpovědi.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4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4"/>
            </a:pP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smtClean="0">
                <a:solidFill>
                  <a:srgbClr val="002060"/>
                </a:solidFill>
              </a:rPr>
              <a:t>Pokud </a:t>
            </a:r>
            <a:r>
              <a:rPr lang="cs-CZ" sz="2200" dirty="0">
                <a:solidFill>
                  <a:srgbClr val="002060"/>
                </a:solidFill>
              </a:rPr>
              <a:t>máte </a:t>
            </a:r>
            <a:r>
              <a:rPr lang="cs-CZ" sz="2200" dirty="0" smtClean="0">
                <a:solidFill>
                  <a:srgbClr val="002060"/>
                </a:solidFill>
              </a:rPr>
              <a:t>nějaké </a:t>
            </a:r>
            <a:r>
              <a:rPr lang="cs-CZ" sz="2200" dirty="0">
                <a:solidFill>
                  <a:srgbClr val="002060"/>
                </a:solidFill>
              </a:rPr>
              <a:t>otázky, </a:t>
            </a:r>
            <a:r>
              <a:rPr lang="cs-CZ" sz="2200" dirty="0" smtClean="0">
                <a:solidFill>
                  <a:srgbClr val="002060"/>
                </a:solidFill>
              </a:rPr>
              <a:t>podívejte se </a:t>
            </a:r>
            <a:r>
              <a:rPr lang="cs-CZ" sz="2200" dirty="0">
                <a:solidFill>
                  <a:srgbClr val="002060"/>
                </a:solidFill>
              </a:rPr>
              <a:t>na </a:t>
            </a:r>
            <a:r>
              <a:rPr lang="cs-CZ" sz="2200" dirty="0" smtClean="0">
                <a:solidFill>
                  <a:srgbClr val="002060"/>
                </a:solidFill>
              </a:rPr>
              <a:t>další </a:t>
            </a:r>
            <a:r>
              <a:rPr lang="cs-CZ" sz="2200" dirty="0">
                <a:solidFill>
                  <a:srgbClr val="002060"/>
                </a:solidFill>
              </a:rPr>
              <a:t>materiály </a:t>
            </a:r>
            <a:r>
              <a:rPr lang="cs-CZ" sz="2200" dirty="0" smtClean="0">
                <a:solidFill>
                  <a:srgbClr val="002060"/>
                </a:solidFill>
              </a:rPr>
              <a:t>a/nebo </a:t>
            </a:r>
            <a:r>
              <a:rPr lang="cs-CZ" sz="2200" dirty="0">
                <a:solidFill>
                  <a:srgbClr val="002060"/>
                </a:solidFill>
              </a:rPr>
              <a:t>stránky projektu </a:t>
            </a:r>
            <a:br>
              <a:rPr lang="cs-CZ" sz="2200" dirty="0">
                <a:solidFill>
                  <a:srgbClr val="002060"/>
                </a:solidFill>
              </a:rPr>
            </a:br>
            <a:r>
              <a:rPr lang="cs-CZ" sz="2200" dirty="0">
                <a:solidFill>
                  <a:srgbClr val="002060"/>
                </a:solidFill>
              </a:rPr>
              <a:t>(project-stars.com) </a:t>
            </a:r>
            <a:r>
              <a:rPr lang="cs-CZ" sz="2200" dirty="0" smtClean="0">
                <a:solidFill>
                  <a:srgbClr val="002060"/>
                </a:solidFill>
              </a:rPr>
              <a:t>nebo </a:t>
            </a:r>
            <a:r>
              <a:rPr lang="cs-CZ" sz="2200" dirty="0">
                <a:solidFill>
                  <a:srgbClr val="002060"/>
                </a:solidFill>
              </a:rPr>
              <a:t>na </a:t>
            </a:r>
            <a:r>
              <a:rPr lang="cs-CZ" sz="2200" dirty="0" smtClean="0">
                <a:solidFill>
                  <a:srgbClr val="002060"/>
                </a:solidFill>
              </a:rPr>
              <a:t>jiné </a:t>
            </a:r>
            <a:r>
              <a:rPr lang="cs-CZ" sz="2200" dirty="0">
                <a:solidFill>
                  <a:srgbClr val="002060"/>
                </a:solidFill>
              </a:rPr>
              <a:t>webové stránky. </a:t>
            </a:r>
            <a:r>
              <a:rPr lang="cs-CZ" sz="2200" dirty="0">
                <a:solidFill>
                  <a:srgbClr val="F22D25"/>
                </a:solidFill>
              </a:rPr>
              <a:t>Pozor! </a:t>
            </a:r>
            <a:r>
              <a:rPr lang="cs-CZ" sz="2200" dirty="0" smtClean="0">
                <a:solidFill>
                  <a:srgbClr val="F22D25"/>
                </a:solidFill>
              </a:rPr>
              <a:t>Ujistěte </a:t>
            </a:r>
            <a:r>
              <a:rPr lang="cs-CZ" sz="2200" dirty="0">
                <a:solidFill>
                  <a:srgbClr val="F22D25"/>
                </a:solidFill>
              </a:rPr>
              <a:t>se, že zdroje  </a:t>
            </a:r>
            <a:r>
              <a:rPr lang="cs-CZ" sz="2200" dirty="0" smtClean="0">
                <a:solidFill>
                  <a:srgbClr val="F22D25"/>
                </a:solidFill>
              </a:rPr>
              <a:t>jsou spolehlivé</a:t>
            </a:r>
            <a:r>
              <a:rPr lang="cs-CZ" sz="2200" dirty="0">
                <a:solidFill>
                  <a:srgbClr val="F22D25"/>
                </a:solidFill>
              </a:rPr>
              <a:t>!</a:t>
            </a:r>
            <a:endParaRPr sz="2200" dirty="0">
              <a:solidFill>
                <a:srgbClr val="F22D25"/>
              </a:solidFill>
            </a:endParaRPr>
          </a:p>
          <a:p>
            <a:pPr lvl="0"/>
            <a:endParaRPr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5"/>
            </a:pPr>
            <a:r>
              <a:rPr lang="cs-CZ" sz="2200" dirty="0">
                <a:solidFill>
                  <a:srgbClr val="002163"/>
                </a:solidFill>
              </a:rPr>
              <a:t>Na </a:t>
            </a:r>
            <a:r>
              <a:rPr lang="cs-CZ" sz="2200" dirty="0" smtClean="0">
                <a:solidFill>
                  <a:srgbClr val="002163"/>
                </a:solidFill>
              </a:rPr>
              <a:t>základě teoretické části </a:t>
            </a:r>
            <a:r>
              <a:rPr lang="cs-CZ" sz="2200" dirty="0">
                <a:solidFill>
                  <a:srgbClr val="002163"/>
                </a:solidFill>
              </a:rPr>
              <a:t>vyberte </a:t>
            </a:r>
            <a:r>
              <a:rPr lang="cs-CZ" sz="2200" dirty="0" smtClean="0">
                <a:solidFill>
                  <a:srgbClr val="002163"/>
                </a:solidFill>
              </a:rPr>
              <a:t>pro ilustraci praktická cvičení.  Další cvičení můžete hledat </a:t>
            </a:r>
            <a:r>
              <a:rPr lang="cs-CZ" sz="2200" dirty="0">
                <a:solidFill>
                  <a:srgbClr val="002163"/>
                </a:solidFill>
              </a:rPr>
              <a:t>v </a:t>
            </a:r>
            <a:r>
              <a:rPr lang="cs-CZ" sz="2200" dirty="0" smtClean="0">
                <a:solidFill>
                  <a:srgbClr val="002163"/>
                </a:solidFill>
              </a:rPr>
              <a:t>doplňkových materiálech a/nebo </a:t>
            </a:r>
            <a:r>
              <a:rPr lang="cs-CZ" sz="2200" dirty="0">
                <a:solidFill>
                  <a:srgbClr val="002163"/>
                </a:solidFill>
              </a:rPr>
              <a:t>na </a:t>
            </a:r>
            <a:r>
              <a:rPr lang="cs-CZ" sz="2200" dirty="0" smtClean="0">
                <a:solidFill>
                  <a:srgbClr val="002163"/>
                </a:solidFill>
              </a:rPr>
              <a:t>stránce </a:t>
            </a:r>
            <a:r>
              <a:rPr lang="cs-CZ" sz="2200" dirty="0">
                <a:solidFill>
                  <a:srgbClr val="002163"/>
                </a:solidFill>
              </a:rPr>
              <a:t>projektu (project-stars.com), n</a:t>
            </a:r>
            <a:r>
              <a:rPr lang="cs-CZ" sz="2200" dirty="0" smtClean="0">
                <a:solidFill>
                  <a:srgbClr val="002163"/>
                </a:solidFill>
              </a:rPr>
              <a:t>ebo </a:t>
            </a:r>
            <a:r>
              <a:rPr lang="cs-CZ" sz="2200" dirty="0">
                <a:solidFill>
                  <a:srgbClr val="002163"/>
                </a:solidFill>
              </a:rPr>
              <a:t>na </a:t>
            </a:r>
            <a:r>
              <a:rPr lang="cs-CZ" sz="2200" dirty="0" smtClean="0">
                <a:solidFill>
                  <a:srgbClr val="002163"/>
                </a:solidFill>
              </a:rPr>
              <a:t>jiných </a:t>
            </a:r>
            <a:r>
              <a:rPr lang="cs-CZ" sz="2200" dirty="0">
                <a:solidFill>
                  <a:srgbClr val="002163"/>
                </a:solidFill>
              </a:rPr>
              <a:t>webových stránkách.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>
                <a:solidFill>
                  <a:srgbClr val="F22D25"/>
                </a:solidFill>
              </a:rPr>
              <a:t>Pozor! </a:t>
            </a:r>
            <a:r>
              <a:rPr lang="cs-CZ" sz="2200" dirty="0" smtClean="0">
                <a:solidFill>
                  <a:srgbClr val="F22D25"/>
                </a:solidFill>
              </a:rPr>
              <a:t>Ujistěte se, </a:t>
            </a:r>
            <a:r>
              <a:rPr lang="cs-CZ" sz="2200" dirty="0">
                <a:solidFill>
                  <a:srgbClr val="F22D25"/>
                </a:solidFill>
              </a:rPr>
              <a:t>že zdroje </a:t>
            </a:r>
            <a:r>
              <a:rPr lang="cs-CZ" sz="2200" dirty="0" smtClean="0">
                <a:solidFill>
                  <a:srgbClr val="F22D25"/>
                </a:solidFill>
              </a:rPr>
              <a:t>jsou spolehlivé</a:t>
            </a:r>
            <a:r>
              <a:rPr lang="cs-CZ" sz="2200" dirty="0">
                <a:solidFill>
                  <a:srgbClr val="F22D25"/>
                </a:solidFill>
              </a:rPr>
              <a:t>!</a:t>
            </a:r>
          </a:p>
        </p:txBody>
      </p:sp>
      <p:sp>
        <p:nvSpPr>
          <p:cNvPr id="9" name="Shape 114">
            <a:extLst>
              <a:ext uri="{FF2B5EF4-FFF2-40B4-BE49-F238E27FC236}">
                <a16:creationId xmlns="" xmlns:a16="http://schemas.microsoft.com/office/drawing/2014/main" id="{17C274E4-3DE8-4357-B821-416555839368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 </a:t>
            </a:r>
            <a:r>
              <a:rPr lang="cs-CZ" sz="4400" u="sng" dirty="0" smtClean="0">
                <a:solidFill>
                  <a:srgbClr val="002060"/>
                </a:solidFill>
              </a:rPr>
              <a:t>Jak</a:t>
            </a:r>
            <a:r>
              <a:rPr sz="4400" u="sng" dirty="0" smtClean="0">
                <a:solidFill>
                  <a:srgbClr val="002060"/>
                </a:solidFill>
              </a:rPr>
              <a:t> </a:t>
            </a:r>
            <a:r>
              <a:rPr lang="cs-CZ" sz="4400" u="sng" dirty="0" smtClean="0">
                <a:solidFill>
                  <a:srgbClr val="002060"/>
                </a:solidFill>
              </a:rPr>
              <a:t>přistupovat </a:t>
            </a:r>
            <a:r>
              <a:rPr lang="cs-CZ" sz="4400" u="sng" dirty="0">
                <a:solidFill>
                  <a:srgbClr val="002060"/>
                </a:solidFill>
              </a:rPr>
              <a:t>k materiálu 2</a:t>
            </a:r>
            <a:endParaRPr sz="44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21294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-6840" y="5572440"/>
            <a:ext cx="12197880" cy="296363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spc="-1" dirty="0" smtClean="0">
                <a:latin typeface="Verdana"/>
                <a:ea typeface="Verdana"/>
              </a:rPr>
              <a:t>Tato </a:t>
            </a:r>
            <a:r>
              <a:rPr lang="sk-SK" sz="900" spc="-1" dirty="0" err="1">
                <a:latin typeface="Verdana"/>
                <a:ea typeface="Verdana"/>
              </a:rPr>
              <a:t>publikace</a:t>
            </a:r>
            <a:r>
              <a:rPr lang="sk-SK" sz="900" spc="-1" dirty="0">
                <a:latin typeface="Verdana"/>
                <a:ea typeface="Verdana"/>
              </a:rPr>
              <a:t> (dokument) reprezentuje </a:t>
            </a:r>
            <a:r>
              <a:rPr lang="sk-SK" sz="900" spc="-1" dirty="0" err="1">
                <a:latin typeface="Verdana"/>
                <a:ea typeface="Verdana"/>
              </a:rPr>
              <a:t>výlučně</a:t>
            </a:r>
            <a:r>
              <a:rPr lang="sk-SK" sz="900" spc="-1" dirty="0">
                <a:latin typeface="Verdana"/>
                <a:ea typeface="Verdana"/>
              </a:rPr>
              <a:t> názor autora a SAAIC – Národní </a:t>
            </a:r>
            <a:r>
              <a:rPr lang="sk-SK" sz="900" spc="-1" dirty="0" err="1">
                <a:latin typeface="Verdana"/>
                <a:ea typeface="Verdana"/>
              </a:rPr>
              <a:t>agentura</a:t>
            </a:r>
            <a:r>
              <a:rPr lang="sk-SK" sz="900" spc="-1" dirty="0">
                <a:latin typeface="Verdana"/>
                <a:ea typeface="Verdana"/>
              </a:rPr>
              <a:t> programu Erasmus+ ani </a:t>
            </a:r>
            <a:r>
              <a:rPr lang="sk-SK" sz="900" spc="-1" dirty="0" err="1">
                <a:latin typeface="Verdana"/>
                <a:ea typeface="Verdana"/>
              </a:rPr>
              <a:t>Evropská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komise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nezodpovídají</a:t>
            </a:r>
            <a:r>
              <a:rPr lang="sk-SK" sz="900" spc="-1" dirty="0">
                <a:latin typeface="Verdana"/>
                <a:ea typeface="Verdana"/>
              </a:rPr>
              <a:t> za </a:t>
            </a:r>
            <a:r>
              <a:rPr lang="sk-SK" sz="900" spc="-1" dirty="0" err="1">
                <a:latin typeface="Verdana"/>
                <a:ea typeface="Verdana"/>
              </a:rPr>
              <a:t>jakékoliv</a:t>
            </a:r>
            <a:r>
              <a:rPr lang="sk-SK" sz="900" spc="-1" dirty="0">
                <a:latin typeface="Verdana"/>
                <a:ea typeface="Verdana"/>
              </a:rPr>
              <a:t> použití </a:t>
            </a:r>
            <a:r>
              <a:rPr lang="sk-SK" sz="900" spc="-1" dirty="0" err="1">
                <a:latin typeface="Verdana"/>
                <a:ea typeface="Verdana"/>
              </a:rPr>
              <a:t>informací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obsažených</a:t>
            </a:r>
            <a:r>
              <a:rPr lang="sk-SK" sz="900" spc="-1" dirty="0">
                <a:latin typeface="Verdana"/>
                <a:ea typeface="Verdana"/>
              </a:rPr>
              <a:t> v </a:t>
            </a:r>
            <a:r>
              <a:rPr lang="sk-SK" sz="900" spc="-1" dirty="0" err="1">
                <a:latin typeface="Verdana"/>
                <a:ea typeface="Verdana"/>
              </a:rPr>
              <a:t>této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publikaci</a:t>
            </a:r>
            <a:r>
              <a:rPr lang="sk-SK" sz="900" spc="-1" dirty="0">
                <a:latin typeface="Verdana"/>
                <a:ea typeface="Verdana"/>
              </a:rPr>
              <a:t> (dokumentu).</a:t>
            </a:r>
            <a:endParaRPr lang="sk-SK" sz="900" spc="-1" dirty="0"/>
          </a:p>
        </p:txBody>
      </p:sp>
      <p:pic>
        <p:nvPicPr>
          <p:cNvPr id="179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7880" cy="1060920"/>
          </a:xfrm>
          <a:prstGeom prst="rect">
            <a:avLst/>
          </a:prstGeom>
          <a:ln w="12600">
            <a:noFill/>
          </a:ln>
        </p:spPr>
      </p:pic>
      <p:pic>
        <p:nvPicPr>
          <p:cNvPr id="180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7880" cy="1051200"/>
          </a:xfrm>
          <a:prstGeom prst="rect">
            <a:avLst/>
          </a:prstGeom>
          <a:ln w="12600">
            <a:noFill/>
          </a:ln>
        </p:spPr>
      </p:pic>
      <p:sp>
        <p:nvSpPr>
          <p:cNvPr id="181" name="CustomShape 2"/>
          <p:cNvSpPr/>
          <p:nvPr/>
        </p:nvSpPr>
        <p:spPr>
          <a:xfrm>
            <a:off x="528120" y="760320"/>
            <a:ext cx="11684520" cy="67710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400" b="0" u="sng" strike="noStrike" spc="-1" dirty="0" smtClean="0">
                <a:solidFill>
                  <a:srgbClr val="002060"/>
                </a:solidFill>
                <a:uFillTx/>
                <a:latin typeface="Calibri"/>
                <a:ea typeface="Calibri"/>
              </a:rPr>
              <a:t>Jak </a:t>
            </a:r>
            <a:r>
              <a:rPr lang="sk-SK" sz="4400" b="0" u="sng" strike="noStrike" spc="-1" dirty="0" err="1" smtClean="0">
                <a:solidFill>
                  <a:srgbClr val="002060"/>
                </a:solidFill>
                <a:uFillTx/>
                <a:latin typeface="Calibri"/>
                <a:ea typeface="Calibri"/>
              </a:rPr>
              <a:t>přistupovat</a:t>
            </a:r>
            <a:r>
              <a:rPr lang="sk-SK" sz="4400" b="0" u="sng" strike="noStrike" spc="-1" dirty="0" smtClean="0">
                <a:solidFill>
                  <a:srgbClr val="002060"/>
                </a:solidFill>
                <a:uFillTx/>
                <a:latin typeface="Calibri"/>
                <a:ea typeface="Calibri"/>
              </a:rPr>
              <a:t> </a:t>
            </a: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k materiálu 3</a:t>
            </a:r>
            <a:endParaRPr lang="sk-SK" sz="4400" b="0" strike="noStrike" spc="-1" dirty="0">
              <a:latin typeface="Arial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496800" y="1486800"/>
            <a:ext cx="11197800" cy="3724096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marL="457920" indent="-457200">
              <a:lnSpc>
                <a:spcPct val="100000"/>
              </a:lnSpc>
              <a:buClr>
                <a:srgbClr val="002060"/>
              </a:buClr>
              <a:buAutoNum type="arabicPeriod" startAt="6"/>
            </a:pP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     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Mějte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na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paměti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že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některá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cvičení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vyžadují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spc="-1" dirty="0" err="1" smtClean="0">
                <a:solidFill>
                  <a:srgbClr val="002060"/>
                </a:solidFill>
                <a:latin typeface="Calibri"/>
                <a:ea typeface="Calibri"/>
              </a:rPr>
              <a:t>d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alší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pomůcky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a materiály,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které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jsou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ve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	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školních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učebnách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těžko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dostupné. Na 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ty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se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musíte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připravit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spc="-1" dirty="0" err="1" smtClean="0">
                <a:solidFill>
                  <a:srgbClr val="002060"/>
                </a:solidFill>
                <a:latin typeface="Calibri"/>
                <a:ea typeface="Calibri"/>
              </a:rPr>
              <a:t>d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opředu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- buď si 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je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	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 	obstaráte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sami a dodáte </a:t>
            </a:r>
            <a:r>
              <a:rPr lang="sk-SK" sz="2200" spc="-1" dirty="0" smtClean="0">
                <a:solidFill>
                  <a:srgbClr val="002060"/>
                </a:solidFill>
                <a:latin typeface="Calibri"/>
                <a:ea typeface="Calibri"/>
              </a:rPr>
              <a:t>je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žákům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2200" spc="-1" dirty="0">
                <a:solidFill>
                  <a:srgbClr val="002060"/>
                </a:solidFill>
                <a:latin typeface="Calibri"/>
                <a:ea typeface="Calibri"/>
              </a:rPr>
              <a:t>n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ebo upozorníte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žáky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aby si 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je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připravili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dopředu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!</a:t>
            </a:r>
          </a:p>
          <a:p>
            <a:pPr marL="457920" indent="-457200">
              <a:lnSpc>
                <a:spcPct val="100000"/>
              </a:lnSpc>
              <a:buClr>
                <a:srgbClr val="002060"/>
              </a:buClr>
              <a:buAutoNum type="arabicPeriod" startAt="6"/>
            </a:pPr>
            <a:endParaRPr lang="sk-SK" sz="2200" b="0" strike="noStrike" spc="-1" dirty="0">
              <a:latin typeface="Arial"/>
            </a:endParaRPr>
          </a:p>
          <a:p>
            <a:pPr marL="720">
              <a:lnSpc>
                <a:spcPct val="100000"/>
              </a:lnSpc>
              <a:buClr>
                <a:srgbClr val="002060"/>
              </a:buClr>
            </a:pP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7. 	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Doporučujeme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vyzkoušet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si vybrané 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cvičení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napřed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a sami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posoudit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jejich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ložitost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a čas 	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potřebný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k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jejich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realizaci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ve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třídě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r>
              <a:rPr lang="sk-SK" sz="2200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Pokud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to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pokládáte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za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potřebné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můžete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udělat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změny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	v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nabízených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cvičeních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zkrátit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,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resp.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zjednodušit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je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atd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.,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jestliže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to nenaruší </a:t>
            </a:r>
            <a:r>
              <a:rPr lang="sk-SK" sz="2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jejich</a:t>
            </a:r>
            <a:r>
              <a:rPr lang="sk-SK" sz="2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	pedagogický význam.</a:t>
            </a:r>
            <a:endParaRPr lang="sk-SK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200" b="0" strike="noStrike" spc="-1" dirty="0">
              <a:latin typeface="Arial"/>
            </a:endParaRPr>
          </a:p>
          <a:p>
            <a:pPr marL="720">
              <a:lnSpc>
                <a:spcPct val="100000"/>
              </a:lnSpc>
              <a:buClr>
                <a:srgbClr val="002163"/>
              </a:buClr>
            </a:pPr>
            <a:r>
              <a:rPr lang="sk-SK" sz="2200" b="0" strike="noStrike" spc="-1" dirty="0">
                <a:solidFill>
                  <a:srgbClr val="002163"/>
                </a:solidFill>
                <a:latin typeface="Calibri"/>
                <a:ea typeface="Calibri"/>
              </a:rPr>
              <a:t>8.	</a:t>
            </a:r>
            <a:r>
              <a:rPr lang="sk-SK" sz="2200" b="0" strike="noStrike" spc="-1" dirty="0" err="1" smtClean="0">
                <a:solidFill>
                  <a:srgbClr val="002163"/>
                </a:solidFill>
                <a:latin typeface="Calibri"/>
                <a:ea typeface="Calibri"/>
              </a:rPr>
              <a:t>Podle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163"/>
                </a:solidFill>
                <a:latin typeface="Calibri"/>
                <a:ea typeface="Calibri"/>
              </a:rPr>
              <a:t>vlastního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 uvážení </a:t>
            </a:r>
            <a:r>
              <a:rPr lang="sk-SK" sz="2200" b="0" strike="noStrike" spc="-1" dirty="0" err="1" smtClean="0">
                <a:solidFill>
                  <a:srgbClr val="002163"/>
                </a:solidFill>
                <a:latin typeface="Calibri"/>
                <a:ea typeface="Calibri"/>
              </a:rPr>
              <a:t>můžete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163"/>
                </a:solidFill>
                <a:latin typeface="Calibri"/>
                <a:ea typeface="Calibri"/>
              </a:rPr>
              <a:t>některá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 cvičení (</a:t>
            </a:r>
            <a:r>
              <a:rPr lang="sk-SK" sz="2200" spc="-1" dirty="0">
                <a:solidFill>
                  <a:srgbClr val="002163"/>
                </a:solidFill>
                <a:latin typeface="Calibri"/>
                <a:ea typeface="Calibri"/>
              </a:rPr>
              <a:t>n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ebo </a:t>
            </a:r>
            <a:r>
              <a:rPr lang="sk-SK" sz="2200" b="0" strike="noStrike" spc="-1" dirty="0" err="1" smtClean="0">
                <a:solidFill>
                  <a:srgbClr val="002163"/>
                </a:solidFill>
                <a:latin typeface="Calibri"/>
                <a:ea typeface="Calibri"/>
              </a:rPr>
              <a:t>jejich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163"/>
                </a:solidFill>
                <a:latin typeface="Calibri"/>
                <a:ea typeface="Calibri"/>
              </a:rPr>
              <a:t>části</a:t>
            </a:r>
            <a:r>
              <a:rPr lang="sk-SK" sz="2200" b="0" strike="noStrike" spc="-1" dirty="0">
                <a:solidFill>
                  <a:srgbClr val="002163"/>
                </a:solidFill>
                <a:latin typeface="Calibri"/>
                <a:ea typeface="Calibri"/>
              </a:rPr>
              <a:t>) </a:t>
            </a:r>
            <a:r>
              <a:rPr lang="sk-SK" sz="2200" b="0" strike="noStrike" spc="-1" dirty="0" err="1" smtClean="0">
                <a:solidFill>
                  <a:srgbClr val="002163"/>
                </a:solidFill>
                <a:latin typeface="Calibri"/>
                <a:ea typeface="Calibri"/>
              </a:rPr>
              <a:t>zadat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163"/>
                </a:solidFill>
                <a:latin typeface="Calibri"/>
                <a:ea typeface="Calibri"/>
              </a:rPr>
              <a:t>jako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163"/>
                </a:solidFill>
                <a:latin typeface="Calibri"/>
                <a:ea typeface="Calibri"/>
              </a:rPr>
              <a:t>domácí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>
                <a:solidFill>
                  <a:srgbClr val="002163"/>
                </a:solidFill>
                <a:latin typeface="Calibri"/>
                <a:ea typeface="Calibri"/>
              </a:rPr>
              <a:t>úlohu 	- </a:t>
            </a:r>
            <a:r>
              <a:rPr lang="sk-SK" sz="2200" spc="-1" dirty="0" err="1" smtClean="0">
                <a:solidFill>
                  <a:srgbClr val="002163"/>
                </a:solidFill>
                <a:latin typeface="Calibri"/>
                <a:ea typeface="Calibri"/>
              </a:rPr>
              <a:t>udělat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163"/>
                </a:solidFill>
                <a:latin typeface="Calibri"/>
                <a:ea typeface="Calibri"/>
              </a:rPr>
              <a:t>předběžné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163"/>
                </a:solidFill>
                <a:latin typeface="Calibri"/>
                <a:ea typeface="Calibri"/>
              </a:rPr>
              <a:t>přípravy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 smtClean="0">
                <a:solidFill>
                  <a:srgbClr val="002163"/>
                </a:solidFill>
                <a:latin typeface="Calibri"/>
                <a:ea typeface="Calibri"/>
              </a:rPr>
              <a:t>před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 hodinou, </a:t>
            </a:r>
            <a:r>
              <a:rPr lang="sk-SK" sz="2200" spc="-1" dirty="0">
                <a:solidFill>
                  <a:srgbClr val="002163"/>
                </a:solidFill>
                <a:latin typeface="Calibri"/>
                <a:ea typeface="Calibri"/>
              </a:rPr>
              <a:t>n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ebo </a:t>
            </a:r>
            <a:r>
              <a:rPr lang="sk-SK" sz="2200" b="0" strike="noStrike" spc="-1" dirty="0" err="1" smtClean="0">
                <a:solidFill>
                  <a:srgbClr val="002163"/>
                </a:solidFill>
                <a:latin typeface="Calibri"/>
                <a:ea typeface="Calibri"/>
              </a:rPr>
              <a:t>dokončit</a:t>
            </a:r>
            <a:r>
              <a:rPr lang="sk-SK" sz="2200" b="0" strike="noStrike" spc="-1" dirty="0" smtClean="0">
                <a:solidFill>
                  <a:srgbClr val="002163"/>
                </a:solidFill>
                <a:latin typeface="Calibri"/>
                <a:ea typeface="Calibri"/>
              </a:rPr>
              <a:t> cvičení </a:t>
            </a:r>
            <a:r>
              <a:rPr lang="sk-SK" sz="2200" b="0" strike="noStrike" spc="-1" dirty="0">
                <a:solidFill>
                  <a:srgbClr val="002163"/>
                </a:solidFill>
                <a:latin typeface="Calibri"/>
                <a:ea typeface="Calibri"/>
              </a:rPr>
              <a:t>doma.</a:t>
            </a:r>
            <a:endParaRPr lang="sk-SK" sz="2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90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spc="-1" dirty="0">
                <a:latin typeface="Verdana"/>
                <a:ea typeface="Verdana"/>
              </a:rPr>
              <a:t>Tato </a:t>
            </a:r>
            <a:r>
              <a:rPr lang="sk-SK" sz="900" spc="-1" dirty="0" err="1">
                <a:latin typeface="Verdana"/>
                <a:ea typeface="Verdana"/>
              </a:rPr>
              <a:t>publikace</a:t>
            </a:r>
            <a:r>
              <a:rPr lang="sk-SK" sz="900" spc="-1" dirty="0">
                <a:latin typeface="Verdana"/>
                <a:ea typeface="Verdana"/>
              </a:rPr>
              <a:t> (dokument) reprezentuje </a:t>
            </a:r>
            <a:r>
              <a:rPr lang="sk-SK" sz="900" spc="-1" dirty="0" err="1">
                <a:latin typeface="Verdana"/>
                <a:ea typeface="Verdana"/>
              </a:rPr>
              <a:t>výlučně</a:t>
            </a:r>
            <a:r>
              <a:rPr lang="sk-SK" sz="900" spc="-1" dirty="0">
                <a:latin typeface="Verdana"/>
                <a:ea typeface="Verdana"/>
              </a:rPr>
              <a:t> názor autora a SAAIC – Národní </a:t>
            </a:r>
            <a:r>
              <a:rPr lang="sk-SK" sz="900" spc="-1" dirty="0" err="1">
                <a:latin typeface="Verdana"/>
                <a:ea typeface="Verdana"/>
              </a:rPr>
              <a:t>agentura</a:t>
            </a:r>
            <a:r>
              <a:rPr lang="sk-SK" sz="900" spc="-1" dirty="0">
                <a:latin typeface="Verdana"/>
                <a:ea typeface="Verdana"/>
              </a:rPr>
              <a:t> programu Erasmus+ ani </a:t>
            </a:r>
            <a:r>
              <a:rPr lang="sk-SK" sz="900" spc="-1" dirty="0" err="1">
                <a:latin typeface="Verdana"/>
                <a:ea typeface="Verdana"/>
              </a:rPr>
              <a:t>Evropská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komise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nezodpovídají</a:t>
            </a:r>
            <a:r>
              <a:rPr lang="sk-SK" sz="900" spc="-1" dirty="0">
                <a:latin typeface="Verdana"/>
                <a:ea typeface="Verdana"/>
              </a:rPr>
              <a:t> za </a:t>
            </a:r>
            <a:r>
              <a:rPr lang="sk-SK" sz="900" spc="-1" dirty="0" err="1">
                <a:latin typeface="Verdana"/>
                <a:ea typeface="Verdana"/>
              </a:rPr>
              <a:t>jakékoliv</a:t>
            </a:r>
            <a:r>
              <a:rPr lang="sk-SK" sz="900" spc="-1" dirty="0">
                <a:latin typeface="Verdana"/>
                <a:ea typeface="Verdana"/>
              </a:rPr>
              <a:t> použití </a:t>
            </a:r>
            <a:r>
              <a:rPr lang="sk-SK" sz="900" spc="-1" dirty="0" err="1">
                <a:latin typeface="Verdana"/>
                <a:ea typeface="Verdana"/>
              </a:rPr>
              <a:t>informací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obsažených</a:t>
            </a:r>
            <a:r>
              <a:rPr lang="sk-SK" sz="900" spc="-1" dirty="0">
                <a:latin typeface="Verdana"/>
                <a:ea typeface="Verdana"/>
              </a:rPr>
              <a:t> v </a:t>
            </a:r>
            <a:r>
              <a:rPr lang="sk-SK" sz="900" spc="-1" dirty="0" err="1">
                <a:latin typeface="Verdana"/>
                <a:ea typeface="Verdana"/>
              </a:rPr>
              <a:t>této</a:t>
            </a:r>
            <a:r>
              <a:rPr lang="sk-SK" sz="900" spc="-1" dirty="0">
                <a:latin typeface="Verdana"/>
                <a:ea typeface="Verdana"/>
              </a:rPr>
              <a:t> </a:t>
            </a:r>
            <a:r>
              <a:rPr lang="sk-SK" sz="900" spc="-1" dirty="0" err="1">
                <a:latin typeface="Verdana"/>
                <a:ea typeface="Verdana"/>
              </a:rPr>
              <a:t>publikaci</a:t>
            </a:r>
            <a:r>
              <a:rPr lang="sk-SK" sz="900" spc="-1" dirty="0">
                <a:latin typeface="Verdana"/>
                <a:ea typeface="Verdana"/>
              </a:rPr>
              <a:t> (dokumentu).</a:t>
            </a:r>
            <a:endParaRPr lang="sk-SK" sz="900" spc="-1" dirty="0"/>
          </a:p>
        </p:txBody>
      </p:sp>
      <p:pic>
        <p:nvPicPr>
          <p:cNvPr id="167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68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69" name="CustomShape 2"/>
          <p:cNvSpPr/>
          <p:nvPr/>
        </p:nvSpPr>
        <p:spPr>
          <a:xfrm>
            <a:off x="261360" y="836640"/>
            <a:ext cx="11684880" cy="7599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400" b="0" u="sng" strike="noStrike" spc="-1">
                <a:solidFill>
                  <a:srgbClr val="002060"/>
                </a:solidFill>
                <a:uFillTx/>
                <a:latin typeface="Calibri"/>
                <a:ea typeface="Calibri"/>
              </a:rPr>
              <a:t>Teoretický obsah</a:t>
            </a:r>
            <a:endParaRPr lang="sk-SK" sz="4400" b="0" strike="noStrike" spc="-1"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249840" y="1628280"/>
            <a:ext cx="11684880" cy="4061197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1" strike="noStrike" spc="-1" dirty="0">
                <a:solidFill>
                  <a:srgbClr val="002060"/>
                </a:solidFill>
                <a:latin typeface="Calibri"/>
                <a:ea typeface="Calibri"/>
              </a:rPr>
              <a:t>1. Vesmír</a:t>
            </a:r>
            <a:endParaRPr lang="sk-SK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	</a:t>
            </a:r>
            <a:r>
              <a:rPr lang="sk-SK" sz="3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1.1 </a:t>
            </a:r>
            <a:r>
              <a:rPr lang="sk-SK" sz="31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Co</a:t>
            </a:r>
            <a:r>
              <a:rPr lang="sk-SK" sz="31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je to Vesmír? Historický </a:t>
            </a:r>
            <a:r>
              <a:rPr lang="sk-SK" sz="31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přehled</a:t>
            </a:r>
            <a:r>
              <a:rPr lang="sk-SK" sz="31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r>
              <a:rPr lang="sk-SK" sz="3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Vesmír a </a:t>
            </a:r>
            <a:r>
              <a:rPr lang="sk-SK" sz="31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kosmos</a:t>
            </a:r>
            <a:r>
              <a:rPr lang="sk-SK" sz="31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r>
              <a:rPr lang="sk-SK" sz="31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Moderní </a:t>
            </a:r>
            <a:r>
              <a:rPr lang="sk-SK" sz="31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představy</a:t>
            </a:r>
            <a:endParaRPr lang="sk-SK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8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	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1.2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Kosmologie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Kosmologie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jako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věda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Hubbleův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zákon.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Kosmologický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princip</a:t>
            </a: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	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1.3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Velký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třesk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Současné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pohledy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na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původ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vesmíru 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pomocí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teorie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velkého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třesku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Začátek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Pojem času. Problém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středu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a nekonečna vesmíru.</a:t>
            </a: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endParaRPr lang="sk-SK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172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73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74" name="CustomShape 2"/>
          <p:cNvSpPr/>
          <p:nvPr/>
        </p:nvSpPr>
        <p:spPr>
          <a:xfrm>
            <a:off x="261360" y="836640"/>
            <a:ext cx="11684880" cy="7599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400" b="0" u="sng" strike="noStrike" spc="-1">
                <a:solidFill>
                  <a:srgbClr val="002060"/>
                </a:solidFill>
                <a:uFillTx/>
                <a:latin typeface="Calibri"/>
                <a:ea typeface="Calibri"/>
              </a:rPr>
              <a:t>Teoretický obsah</a:t>
            </a:r>
            <a:endParaRPr lang="sk-SK" sz="4400" b="0" strike="noStrike" spc="-1"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261360" y="2033280"/>
            <a:ext cx="11684880" cy="255309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200" b="0" strike="noStrike" spc="-1" dirty="0">
                <a:latin typeface="Calibri"/>
                <a:ea typeface="Calibri"/>
              </a:rPr>
              <a:t>	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1.4 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Mikrovlnové/mikrovlnné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záření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pozadí.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	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Objev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reliktního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záření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.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Charakteristiky</a:t>
            </a: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	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1.5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Budoucnost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vesmíru. Možné </a:t>
            </a:r>
            <a:r>
              <a:rPr lang="sk-SK" sz="3200" b="0" strike="noStrike" spc="-1" dirty="0" err="1" smtClean="0">
                <a:solidFill>
                  <a:srgbClr val="002060"/>
                </a:solidFill>
                <a:latin typeface="Calibri"/>
                <a:ea typeface="Calibri"/>
              </a:rPr>
              <a:t>scenáře</a:t>
            </a:r>
            <a:r>
              <a:rPr lang="sk-SK" sz="3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. „Temná hmota“ a „Temná </a:t>
            </a:r>
            <a:r>
              <a:rPr lang="sk-SK" sz="3200" b="0" strike="noStrike" spc="-1" dirty="0" smtClean="0">
                <a:solidFill>
                  <a:srgbClr val="002060"/>
                </a:solidFill>
                <a:latin typeface="Calibri"/>
                <a:ea typeface="Calibri"/>
              </a:rPr>
              <a:t>energie“.</a:t>
            </a:r>
            <a:endParaRPr lang="sk-SK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1633</Words>
  <Application>Microsoft Office PowerPoint</Application>
  <PresentationFormat>Širokoúhlá obrazovka</PresentationFormat>
  <Paragraphs>233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31" baseType="lpstr">
      <vt:lpstr>Arial</vt:lpstr>
      <vt:lpstr>Calibri</vt:lpstr>
      <vt:lpstr>Calibri Light</vt:lpstr>
      <vt:lpstr>DejaVu Sans</vt:lpstr>
      <vt:lpstr>Franklin Gothic Book</vt:lpstr>
      <vt:lpstr>StarSymbol</vt:lpstr>
      <vt:lpstr>Symbol</vt:lpstr>
      <vt:lpstr>Times New Roman</vt:lpstr>
      <vt:lpstr>Verdana</vt:lpstr>
      <vt:lpstr>Verdana Bold</vt:lpstr>
      <vt:lpstr>Office Theme</vt:lpstr>
      <vt:lpstr>Office Theme</vt:lpstr>
      <vt:lpstr>Prezentace aplikace PowerPoint</vt:lpstr>
      <vt:lpstr>Prezentace aplikace PowerPoint</vt:lpstr>
      <vt:lpstr>Moduly projektu STARS</vt:lpstr>
      <vt:lpstr>Jak jsou moduly strukturovány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 Kelecsényi</dc:creator>
  <cp:lastModifiedBy>Černý Václav</cp:lastModifiedBy>
  <cp:revision>15</cp:revision>
  <dcterms:modified xsi:type="dcterms:W3CDTF">2020-10-25T18:35:52Z</dcterms:modified>
  <dc:language>sk-SK</dc:language>
</cp:coreProperties>
</file>